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2" r:id="rId5"/>
    <p:sldId id="263" r:id="rId6"/>
    <p:sldId id="274" r:id="rId7"/>
    <p:sldId id="260" r:id="rId8"/>
    <p:sldId id="270" r:id="rId9"/>
    <p:sldId id="269" r:id="rId10"/>
    <p:sldId id="271" r:id="rId11"/>
    <p:sldId id="273" r:id="rId12"/>
    <p:sldId id="266" r:id="rId13"/>
    <p:sldId id="272" r:id="rId14"/>
    <p:sldId id="267" r:id="rId15"/>
    <p:sldId id="268" r:id="rId16"/>
    <p:sldId id="26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61"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A594E-3D0C-4083-9912-2DE9BA54CAE8}" type="datetimeFigureOut">
              <a:rPr kumimoji="1" lang="ja-JP" altLang="en-US" smtClean="0"/>
              <a:t>2021/9/16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53939-5EE6-427B-AE25-590A35C0DFBA}" type="slidenum">
              <a:rPr kumimoji="1" lang="ja-JP" altLang="en-US" smtClean="0"/>
              <a:t>‹#›</a:t>
            </a:fld>
            <a:endParaRPr kumimoji="1" lang="ja-JP" altLang="en-US"/>
          </a:p>
        </p:txBody>
      </p:sp>
    </p:spTree>
    <p:extLst>
      <p:ext uri="{BB962C8B-B14F-4D97-AF65-F5344CB8AC3E}">
        <p14:creationId xmlns:p14="http://schemas.microsoft.com/office/powerpoint/2010/main" val="35886831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9D53939-5EE6-427B-AE25-590A35C0DFBA}" type="slidenum">
              <a:rPr kumimoji="1" lang="ja-JP" altLang="en-US" smtClean="0"/>
              <a:t>1</a:t>
            </a:fld>
            <a:endParaRPr kumimoji="1" lang="ja-JP" altLang="en-US"/>
          </a:p>
        </p:txBody>
      </p:sp>
    </p:spTree>
    <p:extLst>
      <p:ext uri="{BB962C8B-B14F-4D97-AF65-F5344CB8AC3E}">
        <p14:creationId xmlns:p14="http://schemas.microsoft.com/office/powerpoint/2010/main" val="74232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3FA19-8FB5-4DB4-9726-701AFD18BFF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AA0B0FB-68D1-4DE1-B47C-55392C7F2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50B1F1B-2D1C-42FF-A877-D6583B429529}"/>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5" name="フッター プレースホルダー 4">
            <a:extLst>
              <a:ext uri="{FF2B5EF4-FFF2-40B4-BE49-F238E27FC236}">
                <a16:creationId xmlns:a16="http://schemas.microsoft.com/office/drawing/2014/main" id="{A493C8B8-4744-438D-94FF-0D008C7DD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FA26E7-FE11-4228-BFA3-46D0ABAD3A22}"/>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95624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B4DFC-276E-4759-BB06-7A6F55B9E96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667C29-1430-4311-8D83-50D609041A9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90EF86-568C-44DF-80C2-60748B766828}"/>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5" name="フッター プレースホルダー 4">
            <a:extLst>
              <a:ext uri="{FF2B5EF4-FFF2-40B4-BE49-F238E27FC236}">
                <a16:creationId xmlns:a16="http://schemas.microsoft.com/office/drawing/2014/main" id="{DD1B296A-847D-421B-929B-E48205888D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174728-C9F2-4745-9BD7-0C159850887C}"/>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39819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FAB0FEE-3353-4F29-BB29-967B1E75C9A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8D2F6-01E7-4457-888C-F89F50246FF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888829-890B-4DBB-B993-A60592C46C9B}"/>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5" name="フッター プレースホルダー 4">
            <a:extLst>
              <a:ext uri="{FF2B5EF4-FFF2-40B4-BE49-F238E27FC236}">
                <a16:creationId xmlns:a16="http://schemas.microsoft.com/office/drawing/2014/main" id="{7712D9B8-9997-436F-932F-8410F1777D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E1E907-6CF9-44A4-90B3-339EC2ED31C8}"/>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66112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9CCA0-FCE5-402F-BDD8-B1882A3C61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913F8E-608F-43C5-BF70-2F78738D5C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A889C5-AA64-4D84-B9AD-4920453905B8}"/>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5" name="フッター プレースホルダー 4">
            <a:extLst>
              <a:ext uri="{FF2B5EF4-FFF2-40B4-BE49-F238E27FC236}">
                <a16:creationId xmlns:a16="http://schemas.microsoft.com/office/drawing/2014/main" id="{FCDD44E9-D62F-462D-86C0-88C8B4593E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CA4E39-633C-4FFC-A8EC-9E68C606312F}"/>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04777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4F792-77D1-43AD-9AED-4C0AD0D7122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E87762-E6EF-45DD-BAA6-225F5FB63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388AEE-E67A-471B-8464-B663C0A9FAE3}"/>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5" name="フッター プレースホルダー 4">
            <a:extLst>
              <a:ext uri="{FF2B5EF4-FFF2-40B4-BE49-F238E27FC236}">
                <a16:creationId xmlns:a16="http://schemas.microsoft.com/office/drawing/2014/main" id="{1064FE15-C105-4E92-BA65-330C39EE7C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E4D6A7-A91E-4E49-A214-4FC220B5131F}"/>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95910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AB50D-B360-482C-802E-7FED361DEB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033FA5-F24D-4D69-A217-97DBB67975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FD9E8E6-D9AE-4FE4-9C1D-1B74E869F6B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2D817E-3156-40B1-BE94-61684DB68BA8}"/>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6" name="フッター プレースホルダー 5">
            <a:extLst>
              <a:ext uri="{FF2B5EF4-FFF2-40B4-BE49-F238E27FC236}">
                <a16:creationId xmlns:a16="http://schemas.microsoft.com/office/drawing/2014/main" id="{82E28E89-8F4E-44B4-AEC6-C456E55C1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DB541D-DF53-4AB4-8618-084F1FE5597F}"/>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4484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F74D9-3F93-4A2D-94BF-E10ED231DF9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5AD402-3D69-4605-BAB9-69763ADD6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D023F6-B47D-470D-B537-3AFA5123E1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E8F3566-E835-4CBC-9A02-59D3D5A1B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E3D47C-7DD3-4A70-BCC0-FBB8C70D2D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401F6E6-3FDA-43B9-A941-253765D93FE3}"/>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8" name="フッター プレースホルダー 7">
            <a:extLst>
              <a:ext uri="{FF2B5EF4-FFF2-40B4-BE49-F238E27FC236}">
                <a16:creationId xmlns:a16="http://schemas.microsoft.com/office/drawing/2014/main" id="{25413941-460E-4542-A7AD-7F4B93D361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BA88AAD-B0F1-4E7F-AF7A-8FA6771AD471}"/>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98611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27DB4-11A1-4C04-8408-2CFBA9CAB0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5003CE-CEED-4FD1-B980-B2F5995E31CB}"/>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4" name="フッター プレースホルダー 3">
            <a:extLst>
              <a:ext uri="{FF2B5EF4-FFF2-40B4-BE49-F238E27FC236}">
                <a16:creationId xmlns:a16="http://schemas.microsoft.com/office/drawing/2014/main" id="{D8CCC8F5-7CC1-494D-B242-A06B3B5F0B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3FEC9A-5C11-473A-8EB9-1A3B75470062}"/>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86328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3C55A22-883C-49E4-905B-FFE231B4D33F}"/>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3" name="フッター プレースホルダー 2">
            <a:extLst>
              <a:ext uri="{FF2B5EF4-FFF2-40B4-BE49-F238E27FC236}">
                <a16:creationId xmlns:a16="http://schemas.microsoft.com/office/drawing/2014/main" id="{B51F88B9-88FB-477E-9BB5-D9617EE050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B33B09-6008-4358-8DE8-55714E800BD8}"/>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2097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8B11C-B04A-4A97-AE7A-D2C81428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8532CE-C3DB-43D5-827D-17505EFE28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F268A29-CD55-4F7B-9BB0-94AD6A479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562675-DC66-413E-8FCB-0B8F577935DC}"/>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6" name="フッター プレースホルダー 5">
            <a:extLst>
              <a:ext uri="{FF2B5EF4-FFF2-40B4-BE49-F238E27FC236}">
                <a16:creationId xmlns:a16="http://schemas.microsoft.com/office/drawing/2014/main" id="{5415AEFB-36BA-46F3-99C0-4B7CC068BC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F8C0F8-18D9-4D69-867F-6954B972FFD8}"/>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44279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CF68D0-9452-4794-B6FD-2985393D72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1F3BF9-E2E0-4AA0-9BAE-1373A66F8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7901A6-E27A-4065-9248-BD52FC678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659EC4-59AF-4C4C-A075-050F18346E55}"/>
              </a:ext>
            </a:extLst>
          </p:cNvPr>
          <p:cNvSpPr>
            <a:spLocks noGrp="1"/>
          </p:cNvSpPr>
          <p:nvPr>
            <p:ph type="dt" sz="half" idx="10"/>
          </p:nvPr>
        </p:nvSpPr>
        <p:spPr/>
        <p:txBody>
          <a:bodyPr/>
          <a:lstStyle/>
          <a:p>
            <a:fld id="{5F185A81-C3B1-4402-80CF-F5B58F98CF0D}" type="datetimeFigureOut">
              <a:rPr kumimoji="1" lang="ja-JP" altLang="en-US" smtClean="0"/>
              <a:t>2021/9/16</a:t>
            </a:fld>
            <a:endParaRPr kumimoji="1" lang="ja-JP" altLang="en-US"/>
          </a:p>
        </p:txBody>
      </p:sp>
      <p:sp>
        <p:nvSpPr>
          <p:cNvPr id="6" name="フッター プレースホルダー 5">
            <a:extLst>
              <a:ext uri="{FF2B5EF4-FFF2-40B4-BE49-F238E27FC236}">
                <a16:creationId xmlns:a16="http://schemas.microsoft.com/office/drawing/2014/main" id="{200348AB-5840-48B7-9BAD-CFFFD7F4B0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640103-B4F9-4EC8-8F0E-F477A016E21A}"/>
              </a:ext>
            </a:extLst>
          </p:cNvPr>
          <p:cNvSpPr>
            <a:spLocks noGrp="1"/>
          </p:cNvSpPr>
          <p:nvPr>
            <p:ph type="sldNum" sz="quarter" idx="12"/>
          </p:nvPr>
        </p:nvSpPr>
        <p:spPr/>
        <p:txBody>
          <a:body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219570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80F7AA-EBE8-4FFC-AEFE-23A11DAFE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B401F7-23A7-45FD-859D-0AD3EA07C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B3C16A-985F-409E-B789-D642919D3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85A81-C3B1-4402-80CF-F5B58F98CF0D}" type="datetimeFigureOut">
              <a:rPr kumimoji="1" lang="ja-JP" altLang="en-US" smtClean="0"/>
              <a:t>2021/9/16</a:t>
            </a:fld>
            <a:endParaRPr kumimoji="1" lang="ja-JP" altLang="en-US"/>
          </a:p>
        </p:txBody>
      </p:sp>
      <p:sp>
        <p:nvSpPr>
          <p:cNvPr id="5" name="フッター プレースホルダー 4">
            <a:extLst>
              <a:ext uri="{FF2B5EF4-FFF2-40B4-BE49-F238E27FC236}">
                <a16:creationId xmlns:a16="http://schemas.microsoft.com/office/drawing/2014/main" id="{49F5F62F-1688-432A-B8DD-F04E5B75D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95479D-04AB-4007-A897-63DC9A213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25D6-C7F6-45C8-8D61-7C3FDEFBCE33}" type="slidenum">
              <a:rPr kumimoji="1" lang="ja-JP" altLang="en-US" smtClean="0"/>
              <a:t>‹#›</a:t>
            </a:fld>
            <a:endParaRPr kumimoji="1" lang="ja-JP" altLang="en-US"/>
          </a:p>
        </p:txBody>
      </p:sp>
    </p:spTree>
    <p:extLst>
      <p:ext uri="{BB962C8B-B14F-4D97-AF65-F5344CB8AC3E}">
        <p14:creationId xmlns:p14="http://schemas.microsoft.com/office/powerpoint/2010/main" val="344521882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openai.com/blog/openai-api/" TargetMode="External"/><Relationship Id="rId2" Type="http://schemas.openxmlformats.org/officeDocument/2006/relationships/hyperlink" Target="https://arxiv.org/abs/2005.1416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eta.openai.com/exampl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eleuther.ai/projects/gpt-ne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rp.rinna.co.jp/news/2021-4-7-pressreleas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2005.1416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intellilink.co.jp/column/ai/2021/031700.aspx" TargetMode="External"/><Relationship Id="rId3" Type="http://schemas.openxmlformats.org/officeDocument/2006/relationships/hyperlink" Target="https://data-analytics.fun/2020/11/10/understanding-openai-gpt2/" TargetMode="External"/><Relationship Id="rId7" Type="http://schemas.openxmlformats.org/officeDocument/2006/relationships/hyperlink" Target="http://jalammar.github.io/illustrated-gpt2/" TargetMode="External"/><Relationship Id="rId2" Type="http://schemas.openxmlformats.org/officeDocument/2006/relationships/hyperlink" Target="https://data-analytics.fun/2020/04/18/understanding-openai-gpt/" TargetMode="External"/><Relationship Id="rId1" Type="http://schemas.openxmlformats.org/officeDocument/2006/relationships/slideLayout" Target="../slideLayouts/slideLayout2.xml"/><Relationship Id="rId6" Type="http://schemas.openxmlformats.org/officeDocument/2006/relationships/hyperlink" Target="https://qiita.com/m__k/items/36875fedf8ad1842b729" TargetMode="External"/><Relationship Id="rId5" Type="http://schemas.openxmlformats.org/officeDocument/2006/relationships/hyperlink" Target="https://deepsquare.jp/2020/08/gpt-3/" TargetMode="External"/><Relationship Id="rId10" Type="http://schemas.openxmlformats.org/officeDocument/2006/relationships/hyperlink" Target="https://huggingface.co/transformers/main_classes/model.html#transformers.generation_utils.GenerationMixin.generate" TargetMode="External"/><Relationship Id="rId4" Type="http://schemas.openxmlformats.org/officeDocument/2006/relationships/hyperlink" Target="https://data-analytics.fun/2020/12/07/openai-gpt3/" TargetMode="External"/><Relationship Id="rId9" Type="http://schemas.openxmlformats.org/officeDocument/2006/relationships/hyperlink" Target="https://note.com/npaka/n/n96dde45fdf8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3-us-west-2.amazonaws.com/openai-assets/research-covers/language-unsupervised/language_understanding_paper.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4mucfpksywv.cloudfront.net/better-language-models/language-models.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2A2BE-2475-4E7C-A982-C8F8B2D74E6B}"/>
              </a:ext>
            </a:extLst>
          </p:cNvPr>
          <p:cNvSpPr>
            <a:spLocks noGrp="1"/>
          </p:cNvSpPr>
          <p:nvPr>
            <p:ph type="ctrTitle"/>
          </p:nvPr>
        </p:nvSpPr>
        <p:spPr>
          <a:xfrm>
            <a:off x="1198181" y="1122363"/>
            <a:ext cx="9795637" cy="2215884"/>
          </a:xfrm>
        </p:spPr>
        <p:txBody>
          <a:bodyPr>
            <a:normAutofit/>
          </a:bodyPr>
          <a:lstStyle/>
          <a:p>
            <a:r>
              <a:rPr lang="en-US" altLang="ja-JP" sz="4800" dirty="0"/>
              <a:t>GPT</a:t>
            </a:r>
            <a:br>
              <a:rPr lang="en-US" altLang="ja-JP" sz="4800" dirty="0"/>
            </a:br>
            <a:endParaRPr kumimoji="1" lang="ja-JP" altLang="en-US" sz="4800" dirty="0"/>
          </a:p>
        </p:txBody>
      </p:sp>
      <p:sp>
        <p:nvSpPr>
          <p:cNvPr id="3" name="字幕 2">
            <a:extLst>
              <a:ext uri="{FF2B5EF4-FFF2-40B4-BE49-F238E27FC236}">
                <a16:creationId xmlns:a16="http://schemas.microsoft.com/office/drawing/2014/main" id="{5F09B02C-4D0B-486A-B6E6-36CE41C4B24C}"/>
              </a:ext>
            </a:extLst>
          </p:cNvPr>
          <p:cNvSpPr>
            <a:spLocks noGrp="1"/>
          </p:cNvSpPr>
          <p:nvPr>
            <p:ph type="subTitle" idx="1"/>
          </p:nvPr>
        </p:nvSpPr>
        <p:spPr>
          <a:xfrm>
            <a:off x="1198181" y="3509963"/>
            <a:ext cx="9795637" cy="1747837"/>
          </a:xfrm>
        </p:spPr>
        <p:txBody>
          <a:bodyPr>
            <a:normAutofit/>
          </a:bodyPr>
          <a:lstStyle/>
          <a:p>
            <a:r>
              <a:rPr lang="ja-JP" altLang="en-US" dirty="0"/>
              <a:t>松島弘毅</a:t>
            </a:r>
            <a:endParaRPr kumimoji="1" lang="ja-JP" altLang="en-US" dirty="0"/>
          </a:p>
        </p:txBody>
      </p:sp>
    </p:spTree>
    <p:extLst>
      <p:ext uri="{BB962C8B-B14F-4D97-AF65-F5344CB8AC3E}">
        <p14:creationId xmlns:p14="http://schemas.microsoft.com/office/powerpoint/2010/main" val="344634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タイムライン&#10;&#10;中程度の精度で自動的に生成された説明">
            <a:extLst>
              <a:ext uri="{FF2B5EF4-FFF2-40B4-BE49-F238E27FC236}">
                <a16:creationId xmlns:a16="http://schemas.microsoft.com/office/drawing/2014/main" id="{2ED8FCEB-E0CA-47B8-914D-0FFDD5A707A5}"/>
              </a:ext>
            </a:extLst>
          </p:cNvPr>
          <p:cNvPicPr>
            <a:picLocks noChangeAspect="1"/>
          </p:cNvPicPr>
          <p:nvPr/>
        </p:nvPicPr>
        <p:blipFill>
          <a:blip r:embed="rId2"/>
          <a:stretch>
            <a:fillRect/>
          </a:stretch>
        </p:blipFill>
        <p:spPr>
          <a:xfrm>
            <a:off x="1727030" y="2718865"/>
            <a:ext cx="6639110" cy="3835145"/>
          </a:xfrm>
          <a:prstGeom prst="rect">
            <a:avLst/>
          </a:prstGeom>
        </p:spPr>
      </p:pic>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1130670"/>
          </a:xfrm>
        </p:spPr>
        <p:txBody>
          <a:bodyPr>
            <a:normAutofit/>
          </a:bodyPr>
          <a:lstStyle/>
          <a:p>
            <a:r>
              <a:rPr lang="en-US" altLang="ja-JP" sz="2000" dirty="0"/>
              <a:t>GPT2</a:t>
            </a:r>
            <a:r>
              <a:rPr lang="ja-JP" altLang="en-US" sz="2000" dirty="0"/>
              <a:t>の中身の詳細</a:t>
            </a:r>
            <a:endParaRPr lang="en-US" altLang="ja-JP" sz="2000" dirty="0"/>
          </a:p>
          <a:p>
            <a:pPr lvl="1"/>
            <a:r>
              <a:rPr lang="ja-JP" altLang="en-US" sz="1600" dirty="0"/>
              <a:t>文章の各単語をベクトル化し、</a:t>
            </a:r>
            <a:r>
              <a:rPr lang="en-US" altLang="ja-JP" sz="1600" dirty="0"/>
              <a:t>Decoder(Masked Self-Attention</a:t>
            </a:r>
            <a:r>
              <a:rPr lang="ja-JP" altLang="en-US" sz="1600" dirty="0"/>
              <a:t>層</a:t>
            </a:r>
            <a:r>
              <a:rPr lang="en-US" altLang="ja-JP" sz="1600" dirty="0"/>
              <a:t>)</a:t>
            </a:r>
            <a:r>
              <a:rPr lang="ja-JP" altLang="en-US" sz="1600" dirty="0"/>
              <a:t>に入力する</a:t>
            </a:r>
            <a:endParaRPr lang="en-US" altLang="ja-JP" sz="1600" dirty="0"/>
          </a:p>
          <a:p>
            <a:pPr lvl="1"/>
            <a:r>
              <a:rPr lang="ja-JP" altLang="en-US" sz="1600" dirty="0"/>
              <a:t>最後の単語</a:t>
            </a:r>
            <a:r>
              <a:rPr lang="en-US" altLang="ja-JP" sz="1600" dirty="0"/>
              <a:t>(it)</a:t>
            </a:r>
            <a:r>
              <a:rPr lang="ja-JP" altLang="en-US" sz="1600" dirty="0"/>
              <a:t>のベクトル表現を、</a:t>
            </a:r>
            <a:r>
              <a:rPr lang="en-US" altLang="ja-JP" sz="1600" dirty="0"/>
              <a:t>Decoder</a:t>
            </a:r>
            <a:r>
              <a:rPr lang="ja-JP" altLang="en-US" sz="1600" dirty="0"/>
              <a:t>の出力とする</a:t>
            </a:r>
            <a:endParaRPr lang="en-US" altLang="ja-JP" sz="1600" dirty="0"/>
          </a:p>
          <a:p>
            <a:pPr lvl="1"/>
            <a:endParaRPr kumimoji="1" lang="en-US" altLang="ja-JP" sz="1600" dirty="0"/>
          </a:p>
          <a:p>
            <a:pPr lvl="1"/>
            <a:endParaRPr lang="en-US" altLang="ja-JP" sz="1600" dirty="0"/>
          </a:p>
          <a:p>
            <a:pPr lvl="1"/>
            <a:endParaRPr kumimoji="1" lang="en-US" altLang="ja-JP" sz="1600" dirty="0"/>
          </a:p>
          <a:p>
            <a:pPr lvl="1"/>
            <a:endParaRPr lang="en-US" altLang="ja-JP" sz="1600" dirty="0"/>
          </a:p>
          <a:p>
            <a:endParaRPr kumimoji="1" lang="en-US" altLang="ja-JP" sz="2000" dirty="0"/>
          </a:p>
          <a:p>
            <a:pPr lvl="1"/>
            <a:endParaRPr lang="en-US" altLang="ja-JP" sz="1600" dirty="0"/>
          </a:p>
          <a:p>
            <a:endParaRPr lang="en-US" altLang="ja-JP" sz="2000" dirty="0"/>
          </a:p>
          <a:p>
            <a:pPr lvl="1"/>
            <a:endParaRPr kumimoji="1" lang="en-US" altLang="ja-JP" sz="1600" dirty="0"/>
          </a:p>
          <a:p>
            <a:endParaRPr kumimoji="1" lang="ja-JP" altLang="en-US" sz="2000" dirty="0"/>
          </a:p>
        </p:txBody>
      </p:sp>
      <p:sp>
        <p:nvSpPr>
          <p:cNvPr id="7" name="テキスト ボックス 6">
            <a:extLst>
              <a:ext uri="{FF2B5EF4-FFF2-40B4-BE49-F238E27FC236}">
                <a16:creationId xmlns:a16="http://schemas.microsoft.com/office/drawing/2014/main" id="{2091B3D5-F278-4D1D-B5D4-9F2D14D38216}"/>
              </a:ext>
            </a:extLst>
          </p:cNvPr>
          <p:cNvSpPr txBox="1"/>
          <p:nvPr/>
        </p:nvSpPr>
        <p:spPr>
          <a:xfrm>
            <a:off x="6457067" y="2775134"/>
            <a:ext cx="1083212" cy="307777"/>
          </a:xfrm>
          <a:prstGeom prst="rect">
            <a:avLst/>
          </a:prstGeom>
          <a:noFill/>
        </p:spPr>
        <p:txBody>
          <a:bodyPr wrap="square" rtlCol="0">
            <a:spAutoFit/>
          </a:bodyPr>
          <a:lstStyle/>
          <a:p>
            <a:r>
              <a:rPr kumimoji="1" lang="en-US" altLang="ja-JP" sz="1400" dirty="0">
                <a:solidFill>
                  <a:schemeClr val="bg1"/>
                </a:solidFill>
              </a:rPr>
              <a:t>(768)</a:t>
            </a:r>
            <a:endParaRPr kumimoji="1" lang="ja-JP" altLang="en-US" sz="1400" dirty="0">
              <a:solidFill>
                <a:schemeClr val="bg1"/>
              </a:solidFill>
            </a:endParaRPr>
          </a:p>
        </p:txBody>
      </p:sp>
      <p:sp>
        <p:nvSpPr>
          <p:cNvPr id="8" name="テキスト ボックス 7">
            <a:extLst>
              <a:ext uri="{FF2B5EF4-FFF2-40B4-BE49-F238E27FC236}">
                <a16:creationId xmlns:a16="http://schemas.microsoft.com/office/drawing/2014/main" id="{23351388-5F0F-4E4A-ACED-AC46FB840B49}"/>
              </a:ext>
            </a:extLst>
          </p:cNvPr>
          <p:cNvSpPr txBox="1"/>
          <p:nvPr/>
        </p:nvSpPr>
        <p:spPr>
          <a:xfrm>
            <a:off x="1995268"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9" name="テキスト ボックス 8">
            <a:extLst>
              <a:ext uri="{FF2B5EF4-FFF2-40B4-BE49-F238E27FC236}">
                <a16:creationId xmlns:a16="http://schemas.microsoft.com/office/drawing/2014/main" id="{7AFFB201-CCD9-4C0E-9B5F-6BDC9976D3E4}"/>
              </a:ext>
            </a:extLst>
          </p:cNvPr>
          <p:cNvSpPr txBox="1"/>
          <p:nvPr/>
        </p:nvSpPr>
        <p:spPr>
          <a:xfrm>
            <a:off x="2457158"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10" name="テキスト ボックス 9">
            <a:extLst>
              <a:ext uri="{FF2B5EF4-FFF2-40B4-BE49-F238E27FC236}">
                <a16:creationId xmlns:a16="http://schemas.microsoft.com/office/drawing/2014/main" id="{C7E76988-2BBE-4546-9116-0AABF4AEAC35}"/>
              </a:ext>
            </a:extLst>
          </p:cNvPr>
          <p:cNvSpPr txBox="1"/>
          <p:nvPr/>
        </p:nvSpPr>
        <p:spPr>
          <a:xfrm>
            <a:off x="2991731"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11" name="テキスト ボックス 10">
            <a:extLst>
              <a:ext uri="{FF2B5EF4-FFF2-40B4-BE49-F238E27FC236}">
                <a16:creationId xmlns:a16="http://schemas.microsoft.com/office/drawing/2014/main" id="{CF598E06-C8A3-4EB3-922E-8AECA016E9B3}"/>
              </a:ext>
            </a:extLst>
          </p:cNvPr>
          <p:cNvSpPr txBox="1"/>
          <p:nvPr/>
        </p:nvSpPr>
        <p:spPr>
          <a:xfrm>
            <a:off x="3453621"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12" name="テキスト ボックス 11">
            <a:extLst>
              <a:ext uri="{FF2B5EF4-FFF2-40B4-BE49-F238E27FC236}">
                <a16:creationId xmlns:a16="http://schemas.microsoft.com/office/drawing/2014/main" id="{F1F30305-5564-47B4-AA5F-0D56C0B6AB22}"/>
              </a:ext>
            </a:extLst>
          </p:cNvPr>
          <p:cNvSpPr txBox="1"/>
          <p:nvPr/>
        </p:nvSpPr>
        <p:spPr>
          <a:xfrm>
            <a:off x="3935235"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13" name="テキスト ボックス 12">
            <a:extLst>
              <a:ext uri="{FF2B5EF4-FFF2-40B4-BE49-F238E27FC236}">
                <a16:creationId xmlns:a16="http://schemas.microsoft.com/office/drawing/2014/main" id="{384B40C8-FCAE-4F88-93D7-7E8AA279BEFA}"/>
              </a:ext>
            </a:extLst>
          </p:cNvPr>
          <p:cNvSpPr txBox="1"/>
          <p:nvPr/>
        </p:nvSpPr>
        <p:spPr>
          <a:xfrm>
            <a:off x="4397125"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14" name="テキスト ボックス 13">
            <a:extLst>
              <a:ext uri="{FF2B5EF4-FFF2-40B4-BE49-F238E27FC236}">
                <a16:creationId xmlns:a16="http://schemas.microsoft.com/office/drawing/2014/main" id="{6481CB34-E37B-4D02-AF42-073D16D2E272}"/>
              </a:ext>
            </a:extLst>
          </p:cNvPr>
          <p:cNvSpPr txBox="1"/>
          <p:nvPr/>
        </p:nvSpPr>
        <p:spPr>
          <a:xfrm>
            <a:off x="4878739"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15" name="テキスト ボックス 14">
            <a:extLst>
              <a:ext uri="{FF2B5EF4-FFF2-40B4-BE49-F238E27FC236}">
                <a16:creationId xmlns:a16="http://schemas.microsoft.com/office/drawing/2014/main" id="{785834D8-E2C0-4E77-B179-E239AE674DD3}"/>
              </a:ext>
            </a:extLst>
          </p:cNvPr>
          <p:cNvSpPr txBox="1"/>
          <p:nvPr/>
        </p:nvSpPr>
        <p:spPr>
          <a:xfrm>
            <a:off x="5340629"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
        <p:nvSpPr>
          <p:cNvPr id="16" name="テキスト ボックス 15">
            <a:extLst>
              <a:ext uri="{FF2B5EF4-FFF2-40B4-BE49-F238E27FC236}">
                <a16:creationId xmlns:a16="http://schemas.microsoft.com/office/drawing/2014/main" id="{217B0714-0E58-4B1B-A675-0B99A435A7DF}"/>
              </a:ext>
            </a:extLst>
          </p:cNvPr>
          <p:cNvSpPr txBox="1"/>
          <p:nvPr/>
        </p:nvSpPr>
        <p:spPr>
          <a:xfrm>
            <a:off x="5797107" y="5262769"/>
            <a:ext cx="579120" cy="261610"/>
          </a:xfrm>
          <a:prstGeom prst="rect">
            <a:avLst/>
          </a:prstGeom>
          <a:noFill/>
        </p:spPr>
        <p:txBody>
          <a:bodyPr wrap="square" rtlCol="0">
            <a:spAutoFit/>
          </a:bodyPr>
          <a:lstStyle/>
          <a:p>
            <a:r>
              <a:rPr kumimoji="1" lang="en-US" altLang="ja-JP" sz="1100" dirty="0">
                <a:solidFill>
                  <a:schemeClr val="bg1"/>
                </a:solidFill>
              </a:rPr>
              <a:t>(768)</a:t>
            </a:r>
            <a:endParaRPr kumimoji="1" lang="ja-JP" altLang="en-US" sz="1100" dirty="0">
              <a:solidFill>
                <a:schemeClr val="bg1"/>
              </a:solidFill>
            </a:endParaRPr>
          </a:p>
        </p:txBody>
      </p:sp>
    </p:spTree>
    <p:extLst>
      <p:ext uri="{BB962C8B-B14F-4D97-AF65-F5344CB8AC3E}">
        <p14:creationId xmlns:p14="http://schemas.microsoft.com/office/powerpoint/2010/main" val="390644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en-US" altLang="ja-JP" sz="2000" dirty="0"/>
              <a:t>GPT2</a:t>
            </a:r>
            <a:r>
              <a:rPr lang="ja-JP" altLang="en-US" sz="2000" dirty="0"/>
              <a:t>の中身の詳細</a:t>
            </a:r>
            <a:endParaRPr lang="en-US" altLang="ja-JP" sz="2000" dirty="0"/>
          </a:p>
          <a:p>
            <a:pPr lvl="1"/>
            <a:r>
              <a:rPr lang="en-US" altLang="ja-JP" sz="1600" dirty="0"/>
              <a:t>Decoder</a:t>
            </a:r>
            <a:r>
              <a:rPr lang="ja-JP" altLang="en-US" sz="1600" dirty="0"/>
              <a:t>の出力の後に、</a:t>
            </a:r>
            <a:r>
              <a:rPr lang="en-US" altLang="ja-JP" sz="1600" dirty="0"/>
              <a:t>shape=(vocab</a:t>
            </a:r>
            <a:r>
              <a:rPr lang="ja-JP" altLang="en-US" sz="1600" dirty="0"/>
              <a:t>数</a:t>
            </a:r>
            <a:r>
              <a:rPr lang="en-US" altLang="ja-JP" sz="1600" dirty="0"/>
              <a:t>, </a:t>
            </a:r>
            <a:r>
              <a:rPr lang="ja-JP" altLang="en-US" sz="1600" dirty="0"/>
              <a:t>次元数</a:t>
            </a:r>
            <a:r>
              <a:rPr lang="en-US" altLang="ja-JP" sz="1600" dirty="0"/>
              <a:t>)</a:t>
            </a:r>
            <a:r>
              <a:rPr lang="ja-JP" altLang="en-US" sz="1600" dirty="0"/>
              <a:t>の全結合層（出力層）を追加</a:t>
            </a:r>
            <a:endParaRPr lang="en-US" altLang="ja-JP" sz="1600" dirty="0"/>
          </a:p>
          <a:p>
            <a:pPr lvl="1"/>
            <a:r>
              <a:rPr lang="en-US" altLang="ja-JP" sz="1600" dirty="0"/>
              <a:t>Decoder</a:t>
            </a:r>
            <a:r>
              <a:rPr lang="ja-JP" altLang="en-US" sz="1600" dirty="0"/>
              <a:t>の出力である単語ベクトルと、出力層の重みを行列積して、</a:t>
            </a:r>
            <a:r>
              <a:rPr lang="en-US" altLang="ja-JP" sz="1600" dirty="0"/>
              <a:t>shape=(vocab</a:t>
            </a:r>
            <a:r>
              <a:rPr lang="ja-JP" altLang="en-US" sz="1600" dirty="0"/>
              <a:t>数</a:t>
            </a:r>
            <a:r>
              <a:rPr lang="en-US" altLang="ja-JP" sz="1600" dirty="0"/>
              <a:t>)</a:t>
            </a:r>
            <a:r>
              <a:rPr lang="ja-JP" altLang="en-US" sz="1600" dirty="0"/>
              <a:t>の</a:t>
            </a:r>
            <a:r>
              <a:rPr lang="en-US" altLang="ja-JP" sz="1600" dirty="0"/>
              <a:t>logits</a:t>
            </a:r>
            <a:r>
              <a:rPr lang="ja-JP" altLang="en-US" sz="1600" dirty="0"/>
              <a:t>を取得</a:t>
            </a:r>
            <a:endParaRPr lang="en-US" altLang="ja-JP" sz="1600" dirty="0"/>
          </a:p>
          <a:p>
            <a:pPr lvl="1"/>
            <a:r>
              <a:rPr kumimoji="1" lang="en-US" altLang="ja-JP" sz="1600" dirty="0"/>
              <a:t>logits</a:t>
            </a:r>
            <a:r>
              <a:rPr lang="ja-JP" altLang="en-US" sz="1600" dirty="0"/>
              <a:t>を</a:t>
            </a:r>
            <a:r>
              <a:rPr lang="en-US" altLang="ja-JP" sz="1600" dirty="0" err="1"/>
              <a:t>softmax</a:t>
            </a:r>
            <a:r>
              <a:rPr lang="ja-JP" altLang="en-US" sz="1600" dirty="0"/>
              <a:t>した</a:t>
            </a:r>
            <a:r>
              <a:rPr kumimoji="1" lang="ja-JP" altLang="en-US" sz="1600" dirty="0"/>
              <a:t>スコアをその単語が選択される確率として、次に続く単語を選択する</a:t>
            </a:r>
            <a:endParaRPr kumimoji="1" lang="en-US" altLang="ja-JP" sz="1600" dirty="0"/>
          </a:p>
          <a:p>
            <a:pPr lvl="1"/>
            <a:endParaRPr lang="en-US" altLang="ja-JP" sz="1600" dirty="0"/>
          </a:p>
          <a:p>
            <a:pPr lvl="1"/>
            <a:endParaRPr kumimoji="1" lang="en-US" altLang="ja-JP" sz="1600" dirty="0"/>
          </a:p>
          <a:p>
            <a:pPr lvl="1"/>
            <a:endParaRPr lang="en-US" altLang="ja-JP" sz="1600" dirty="0"/>
          </a:p>
          <a:p>
            <a:endParaRPr kumimoji="1" lang="en-US" altLang="ja-JP" sz="2000" dirty="0"/>
          </a:p>
          <a:p>
            <a:pPr lvl="1"/>
            <a:endParaRPr lang="en-US" altLang="ja-JP" sz="1600" dirty="0"/>
          </a:p>
          <a:p>
            <a:endParaRPr lang="en-US" altLang="ja-JP" sz="2000" dirty="0"/>
          </a:p>
          <a:p>
            <a:pPr lvl="1"/>
            <a:endParaRPr kumimoji="1" lang="en-US" altLang="ja-JP" sz="1600" dirty="0"/>
          </a:p>
          <a:p>
            <a:endParaRPr kumimoji="1" lang="ja-JP" altLang="en-US" sz="2000" dirty="0"/>
          </a:p>
        </p:txBody>
      </p:sp>
      <p:pic>
        <p:nvPicPr>
          <p:cNvPr id="7" name="図 6" descr="グラフィカル ユーザー インターフェイス, アプリケーション, テーブル&#10;&#10;中程度の精度で自動的に生成された説明">
            <a:extLst>
              <a:ext uri="{FF2B5EF4-FFF2-40B4-BE49-F238E27FC236}">
                <a16:creationId xmlns:a16="http://schemas.microsoft.com/office/drawing/2014/main" id="{01A46506-0116-456A-926F-D3C34975C875}"/>
              </a:ext>
            </a:extLst>
          </p:cNvPr>
          <p:cNvPicPr>
            <a:picLocks noChangeAspect="1"/>
          </p:cNvPicPr>
          <p:nvPr/>
        </p:nvPicPr>
        <p:blipFill>
          <a:blip r:embed="rId2"/>
          <a:stretch>
            <a:fillRect/>
          </a:stretch>
        </p:blipFill>
        <p:spPr>
          <a:xfrm>
            <a:off x="1960097" y="2953059"/>
            <a:ext cx="7320453" cy="3809078"/>
          </a:xfrm>
          <a:prstGeom prst="rect">
            <a:avLst/>
          </a:prstGeom>
        </p:spPr>
      </p:pic>
      <p:pic>
        <p:nvPicPr>
          <p:cNvPr id="9" name="図 8">
            <a:extLst>
              <a:ext uri="{FF2B5EF4-FFF2-40B4-BE49-F238E27FC236}">
                <a16:creationId xmlns:a16="http://schemas.microsoft.com/office/drawing/2014/main" id="{BD480860-4431-4DAD-8592-08AC692F2112}"/>
              </a:ext>
            </a:extLst>
          </p:cNvPr>
          <p:cNvPicPr>
            <a:picLocks noChangeAspect="1"/>
          </p:cNvPicPr>
          <p:nvPr/>
        </p:nvPicPr>
        <p:blipFill>
          <a:blip r:embed="rId3"/>
          <a:stretch>
            <a:fillRect/>
          </a:stretch>
        </p:blipFill>
        <p:spPr>
          <a:xfrm>
            <a:off x="2009163" y="4022175"/>
            <a:ext cx="323895" cy="190527"/>
          </a:xfrm>
          <a:prstGeom prst="rect">
            <a:avLst/>
          </a:prstGeom>
        </p:spPr>
      </p:pic>
      <p:pic>
        <p:nvPicPr>
          <p:cNvPr id="11" name="図 10">
            <a:extLst>
              <a:ext uri="{FF2B5EF4-FFF2-40B4-BE49-F238E27FC236}">
                <a16:creationId xmlns:a16="http://schemas.microsoft.com/office/drawing/2014/main" id="{7591F66A-F0F8-4EDF-A37C-B3C9DD3A4B6D}"/>
              </a:ext>
            </a:extLst>
          </p:cNvPr>
          <p:cNvPicPr>
            <a:picLocks noChangeAspect="1"/>
          </p:cNvPicPr>
          <p:nvPr/>
        </p:nvPicPr>
        <p:blipFill>
          <a:blip r:embed="rId4"/>
          <a:stretch>
            <a:fillRect/>
          </a:stretch>
        </p:blipFill>
        <p:spPr>
          <a:xfrm>
            <a:off x="4733827" y="4279191"/>
            <a:ext cx="724436" cy="193183"/>
          </a:xfrm>
          <a:prstGeom prst="rect">
            <a:avLst/>
          </a:prstGeom>
        </p:spPr>
      </p:pic>
    </p:spTree>
    <p:extLst>
      <p:ext uri="{BB962C8B-B14F-4D97-AF65-F5344CB8AC3E}">
        <p14:creationId xmlns:p14="http://schemas.microsoft.com/office/powerpoint/2010/main" val="30212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en-US" altLang="ja-JP" sz="2000" dirty="0"/>
              <a:t>GPT</a:t>
            </a:r>
            <a:r>
              <a:rPr lang="ja-JP" altLang="en-US" sz="2000" dirty="0"/>
              <a:t>からのモデル構造の変更点</a:t>
            </a:r>
            <a:endParaRPr kumimoji="1" lang="en-US" altLang="ja-JP" sz="1600" dirty="0"/>
          </a:p>
          <a:p>
            <a:pPr lvl="1"/>
            <a:r>
              <a:rPr lang="en-US" altLang="ja-JP" sz="1600" dirty="0"/>
              <a:t>Layer Norm</a:t>
            </a:r>
            <a:r>
              <a:rPr lang="ja-JP" altLang="en-US" sz="1600" dirty="0"/>
              <a:t>層を各ブロックの入力の位置に移動</a:t>
            </a:r>
            <a:endParaRPr lang="en-US" altLang="ja-JP" sz="1600" dirty="0"/>
          </a:p>
          <a:p>
            <a:pPr lvl="1"/>
            <a:r>
              <a:rPr kumimoji="1" lang="en-US" altLang="ja-JP" sz="1600" dirty="0"/>
              <a:t>vocab</a:t>
            </a:r>
            <a:r>
              <a:rPr kumimoji="1" lang="ja-JP" altLang="en-US" sz="1600" dirty="0"/>
              <a:t>を</a:t>
            </a:r>
            <a:r>
              <a:rPr kumimoji="1" lang="en-US" altLang="ja-JP" sz="1600" dirty="0"/>
              <a:t>40478</a:t>
            </a:r>
            <a:r>
              <a:rPr kumimoji="1" lang="ja-JP" altLang="en-US" sz="1600" dirty="0"/>
              <a:t>→</a:t>
            </a:r>
            <a:r>
              <a:rPr kumimoji="1" lang="en-US" altLang="ja-JP" sz="1600" dirty="0"/>
              <a:t>50257</a:t>
            </a:r>
          </a:p>
          <a:p>
            <a:pPr lvl="1"/>
            <a:r>
              <a:rPr lang="ja-JP" altLang="en-US" sz="1600" dirty="0"/>
              <a:t>文章の長さ上限を</a:t>
            </a:r>
            <a:r>
              <a:rPr lang="en-US" altLang="ja-JP" sz="1600" dirty="0"/>
              <a:t>512</a:t>
            </a:r>
            <a:r>
              <a:rPr lang="ja-JP" altLang="en-US" sz="1600" dirty="0"/>
              <a:t>→</a:t>
            </a:r>
            <a:r>
              <a:rPr lang="en-US" altLang="ja-JP" sz="1600" dirty="0"/>
              <a:t>1024</a:t>
            </a:r>
          </a:p>
          <a:p>
            <a:pPr lvl="1"/>
            <a:r>
              <a:rPr kumimoji="1" lang="ja-JP" altLang="en-US" sz="1600" dirty="0"/>
              <a:t>バッチサイズを</a:t>
            </a:r>
            <a:r>
              <a:rPr kumimoji="1" lang="en-US" altLang="ja-JP" sz="1600" dirty="0"/>
              <a:t>64</a:t>
            </a:r>
            <a:r>
              <a:rPr kumimoji="1" lang="ja-JP" altLang="en-US" sz="1600" dirty="0"/>
              <a:t>→</a:t>
            </a:r>
            <a:r>
              <a:rPr kumimoji="1" lang="en-US" altLang="ja-JP" sz="1600" dirty="0"/>
              <a:t>512</a:t>
            </a:r>
          </a:p>
          <a:p>
            <a:pPr lvl="1"/>
            <a:endParaRPr lang="en-US" altLang="ja-JP" sz="1200" dirty="0"/>
          </a:p>
          <a:p>
            <a:r>
              <a:rPr lang="ja-JP" altLang="en-US" sz="2000" dirty="0"/>
              <a:t>モデルサイズ</a:t>
            </a:r>
            <a:endParaRPr lang="en-US" altLang="ja-JP" sz="2000" dirty="0"/>
          </a:p>
          <a:p>
            <a:pPr lvl="1"/>
            <a:r>
              <a:rPr lang="ja-JP" altLang="en-US" sz="1600" dirty="0"/>
              <a:t>全４種類</a:t>
            </a:r>
            <a:endParaRPr lang="en-US" altLang="ja-JP" sz="1600" dirty="0"/>
          </a:p>
          <a:p>
            <a:pPr lvl="1"/>
            <a:r>
              <a:rPr kumimoji="1" lang="en-US" altLang="ja-JP" sz="1600" dirty="0"/>
              <a:t>SMALL</a:t>
            </a:r>
            <a:r>
              <a:rPr kumimoji="1" lang="ja-JP" altLang="en-US" sz="1600" dirty="0"/>
              <a:t>：</a:t>
            </a:r>
            <a:r>
              <a:rPr kumimoji="1" lang="en-US" altLang="ja-JP" sz="1600" dirty="0"/>
              <a:t> GPT, BERT Base</a:t>
            </a:r>
            <a:r>
              <a:rPr kumimoji="1" lang="ja-JP" altLang="en-US" sz="1600" dirty="0"/>
              <a:t>と同様</a:t>
            </a:r>
            <a:endParaRPr kumimoji="1" lang="en-US" altLang="ja-JP" sz="1600" dirty="0"/>
          </a:p>
          <a:p>
            <a:pPr lvl="1"/>
            <a:r>
              <a:rPr kumimoji="1" lang="en-US" altLang="ja-JP" sz="1600" dirty="0"/>
              <a:t>MEDIUM</a:t>
            </a:r>
            <a:r>
              <a:rPr kumimoji="1" lang="ja-JP" altLang="en-US" sz="1600" dirty="0"/>
              <a:t>：</a:t>
            </a:r>
            <a:r>
              <a:rPr kumimoji="1" lang="en-US" altLang="ja-JP" sz="1600" dirty="0"/>
              <a:t> BERT Large</a:t>
            </a:r>
            <a:r>
              <a:rPr kumimoji="1" lang="ja-JP" altLang="en-US" sz="1600" dirty="0"/>
              <a:t>と同様</a:t>
            </a:r>
            <a:endParaRPr kumimoji="1" lang="en-US" altLang="ja-JP" sz="1600" dirty="0"/>
          </a:p>
          <a:p>
            <a:pPr lvl="1"/>
            <a:r>
              <a:rPr kumimoji="1" lang="ja-JP" altLang="en-US" sz="1600" dirty="0"/>
              <a:t>最大で１５億個のパラメータ</a:t>
            </a:r>
            <a:endParaRPr kumimoji="1" lang="en-US" altLang="ja-JP" sz="1600" dirty="0"/>
          </a:p>
          <a:p>
            <a:pPr lvl="1"/>
            <a:endParaRPr kumimoji="1" lang="ja-JP" altLang="en-US" sz="1600" dirty="0"/>
          </a:p>
        </p:txBody>
      </p:sp>
      <p:pic>
        <p:nvPicPr>
          <p:cNvPr id="4" name="図 3" descr="ダイアグラム&#10;&#10;自動的に生成された説明">
            <a:extLst>
              <a:ext uri="{FF2B5EF4-FFF2-40B4-BE49-F238E27FC236}">
                <a16:creationId xmlns:a16="http://schemas.microsoft.com/office/drawing/2014/main" id="{64CEB29A-1ECE-4EF6-8F60-8AF2509643BD}"/>
              </a:ext>
            </a:extLst>
          </p:cNvPr>
          <p:cNvPicPr>
            <a:picLocks noChangeAspect="1"/>
          </p:cNvPicPr>
          <p:nvPr/>
        </p:nvPicPr>
        <p:blipFill>
          <a:blip r:embed="rId2"/>
          <a:stretch>
            <a:fillRect/>
          </a:stretch>
        </p:blipFill>
        <p:spPr>
          <a:xfrm>
            <a:off x="9651903" y="111410"/>
            <a:ext cx="2175337" cy="4221329"/>
          </a:xfrm>
          <a:prstGeom prst="rect">
            <a:avLst/>
          </a:prstGeom>
        </p:spPr>
      </p:pic>
      <p:sp>
        <p:nvSpPr>
          <p:cNvPr id="5" name="楕円 4">
            <a:extLst>
              <a:ext uri="{FF2B5EF4-FFF2-40B4-BE49-F238E27FC236}">
                <a16:creationId xmlns:a16="http://schemas.microsoft.com/office/drawing/2014/main" id="{5C1C115D-E83C-41B2-A6A7-A96FE075DBA4}"/>
              </a:ext>
            </a:extLst>
          </p:cNvPr>
          <p:cNvSpPr/>
          <p:nvPr/>
        </p:nvSpPr>
        <p:spPr>
          <a:xfrm>
            <a:off x="10208302" y="959370"/>
            <a:ext cx="1573968" cy="504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CA89D5E2-B00E-4CFD-886C-0775CFEB6EF7}"/>
              </a:ext>
            </a:extLst>
          </p:cNvPr>
          <p:cNvSpPr/>
          <p:nvPr/>
        </p:nvSpPr>
        <p:spPr>
          <a:xfrm>
            <a:off x="10208302" y="2297208"/>
            <a:ext cx="1573968" cy="504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コネクタ: 曲線 16">
            <a:extLst>
              <a:ext uri="{FF2B5EF4-FFF2-40B4-BE49-F238E27FC236}">
                <a16:creationId xmlns:a16="http://schemas.microsoft.com/office/drawing/2014/main" id="{BB9BA802-1907-409E-AF53-96BA33DE2030}"/>
              </a:ext>
            </a:extLst>
          </p:cNvPr>
          <p:cNvCxnSpPr>
            <a:cxnSpLocks/>
          </p:cNvCxnSpPr>
          <p:nvPr/>
        </p:nvCxnSpPr>
        <p:spPr>
          <a:xfrm rot="16200000" flipH="1">
            <a:off x="10193129" y="1456096"/>
            <a:ext cx="807992" cy="556483"/>
          </a:xfrm>
          <a:prstGeom prst="curvedConnector3">
            <a:avLst>
              <a:gd name="adj1" fmla="val 1112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3264F9ED-8608-447D-B52C-CA2626373A7D}"/>
              </a:ext>
            </a:extLst>
          </p:cNvPr>
          <p:cNvCxnSpPr>
            <a:cxnSpLocks/>
          </p:cNvCxnSpPr>
          <p:nvPr/>
        </p:nvCxnSpPr>
        <p:spPr>
          <a:xfrm rot="16200000" flipH="1">
            <a:off x="10193130" y="2782659"/>
            <a:ext cx="807992" cy="556483"/>
          </a:xfrm>
          <a:prstGeom prst="curvedConnector3">
            <a:avLst>
              <a:gd name="adj1" fmla="val 1112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descr="グラフィカル ユーザー インターフェイス, ダイアグラム, アプリケーション&#10;&#10;自動的に生成された説明">
            <a:extLst>
              <a:ext uri="{FF2B5EF4-FFF2-40B4-BE49-F238E27FC236}">
                <a16:creationId xmlns:a16="http://schemas.microsoft.com/office/drawing/2014/main" id="{F2E28217-43DE-4E6C-BE28-972E54547025}"/>
              </a:ext>
            </a:extLst>
          </p:cNvPr>
          <p:cNvPicPr>
            <a:picLocks noChangeAspect="1"/>
          </p:cNvPicPr>
          <p:nvPr/>
        </p:nvPicPr>
        <p:blipFill>
          <a:blip r:embed="rId3"/>
          <a:stretch>
            <a:fillRect/>
          </a:stretch>
        </p:blipFill>
        <p:spPr>
          <a:xfrm>
            <a:off x="4900731" y="3867429"/>
            <a:ext cx="6228019" cy="2872120"/>
          </a:xfrm>
          <a:prstGeom prst="rect">
            <a:avLst/>
          </a:prstGeom>
        </p:spPr>
      </p:pic>
      <p:pic>
        <p:nvPicPr>
          <p:cNvPr id="31" name="図 30" descr="テーブル&#10;&#10;自動的に生成された説明">
            <a:extLst>
              <a:ext uri="{FF2B5EF4-FFF2-40B4-BE49-F238E27FC236}">
                <a16:creationId xmlns:a16="http://schemas.microsoft.com/office/drawing/2014/main" id="{6483B75F-1430-4F01-936A-2D742EB8F04C}"/>
              </a:ext>
            </a:extLst>
          </p:cNvPr>
          <p:cNvPicPr>
            <a:picLocks noChangeAspect="1"/>
          </p:cNvPicPr>
          <p:nvPr/>
        </p:nvPicPr>
        <p:blipFill>
          <a:blip r:embed="rId4"/>
          <a:stretch>
            <a:fillRect/>
          </a:stretch>
        </p:blipFill>
        <p:spPr>
          <a:xfrm>
            <a:off x="829596" y="5387244"/>
            <a:ext cx="2984153" cy="1155356"/>
          </a:xfrm>
          <a:prstGeom prst="rect">
            <a:avLst/>
          </a:prstGeom>
        </p:spPr>
      </p:pic>
    </p:spTree>
    <p:extLst>
      <p:ext uri="{BB962C8B-B14F-4D97-AF65-F5344CB8AC3E}">
        <p14:creationId xmlns:p14="http://schemas.microsoft.com/office/powerpoint/2010/main" val="425292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kumimoji="1" lang="ja-JP" altLang="en-US" sz="2000" dirty="0"/>
              <a:t>事前学習データセット</a:t>
            </a:r>
            <a:endParaRPr kumimoji="1" lang="en-US" altLang="ja-JP" sz="2000" dirty="0"/>
          </a:p>
          <a:p>
            <a:pPr lvl="1"/>
            <a:r>
              <a:rPr lang="en-US" altLang="ja-JP" sz="1600" dirty="0"/>
              <a:t>Web</a:t>
            </a:r>
            <a:r>
              <a:rPr lang="ja-JP" altLang="en-US" sz="1600" dirty="0"/>
              <a:t>をクローリングしたデータを使用</a:t>
            </a:r>
            <a:endParaRPr kumimoji="1" lang="en-US" altLang="ja-JP" sz="1600" dirty="0"/>
          </a:p>
          <a:p>
            <a:pPr lvl="1"/>
            <a:r>
              <a:rPr lang="en-US" altLang="ja-JP" sz="1600" dirty="0"/>
              <a:t>Reddit</a:t>
            </a:r>
            <a:r>
              <a:rPr lang="ja-JP" altLang="en-US" sz="1600" dirty="0"/>
              <a:t>という掲示板サイトに貼られたリンク先のページをスクレイピング</a:t>
            </a:r>
            <a:endParaRPr lang="en-US" altLang="ja-JP" sz="1600" dirty="0"/>
          </a:p>
          <a:p>
            <a:pPr lvl="1"/>
            <a:r>
              <a:rPr lang="ja-JP" altLang="en-US" sz="1600" dirty="0"/>
              <a:t>文章の質が高いものを使うために、３ポイント以上獲得している投稿のみに絞っている</a:t>
            </a:r>
            <a:endParaRPr lang="en-US" altLang="ja-JP" sz="1600" dirty="0"/>
          </a:p>
          <a:p>
            <a:pPr lvl="1"/>
            <a:r>
              <a:rPr lang="ja-JP" altLang="en-US" sz="1600" dirty="0"/>
              <a:t>合計で</a:t>
            </a:r>
            <a:r>
              <a:rPr lang="en-US" altLang="ja-JP" sz="1600" dirty="0"/>
              <a:t>800</a:t>
            </a:r>
            <a:r>
              <a:rPr lang="ja-JP" altLang="en-US" sz="1600" dirty="0"/>
              <a:t>万文書、約</a:t>
            </a:r>
            <a:r>
              <a:rPr lang="en-US" altLang="ja-JP" sz="1600" dirty="0"/>
              <a:t>40GB</a:t>
            </a:r>
            <a:r>
              <a:rPr lang="ja-JP" altLang="en-US" sz="1600" dirty="0"/>
              <a:t>のデータ</a:t>
            </a:r>
            <a:endParaRPr lang="en-US" altLang="ja-JP" sz="1600" dirty="0"/>
          </a:p>
          <a:p>
            <a:endParaRPr lang="en-US" altLang="ja-JP" sz="2000" dirty="0"/>
          </a:p>
          <a:p>
            <a:pPr lvl="1"/>
            <a:endParaRPr kumimoji="1" lang="en-US" altLang="ja-JP" sz="1600" dirty="0"/>
          </a:p>
          <a:p>
            <a:endParaRPr kumimoji="1" lang="ja-JP" altLang="en-US" sz="2000" dirty="0"/>
          </a:p>
        </p:txBody>
      </p:sp>
    </p:spTree>
    <p:extLst>
      <p:ext uri="{BB962C8B-B14F-4D97-AF65-F5344CB8AC3E}">
        <p14:creationId xmlns:p14="http://schemas.microsoft.com/office/powerpoint/2010/main" val="427069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ja-JP" altLang="en-US" sz="2000" dirty="0"/>
              <a:t>実験結果</a:t>
            </a:r>
            <a:endParaRPr lang="en-US" altLang="ja-JP" sz="2000" dirty="0"/>
          </a:p>
          <a:p>
            <a:pPr lvl="1"/>
            <a:r>
              <a:rPr lang="ja-JP" altLang="en-US" sz="1600" dirty="0"/>
              <a:t>追加データでファインチューニングはせず、</a:t>
            </a:r>
            <a:r>
              <a:rPr lang="en-US" altLang="ja-JP" sz="1600" dirty="0"/>
              <a:t>zero-shot</a:t>
            </a:r>
            <a:r>
              <a:rPr lang="ja-JP" altLang="en-US" sz="1600" dirty="0"/>
              <a:t>セッティングで実施</a:t>
            </a:r>
            <a:endParaRPr lang="en-US" altLang="ja-JP" sz="1600" dirty="0"/>
          </a:p>
          <a:p>
            <a:pPr lvl="1"/>
            <a:r>
              <a:rPr lang="ja-JP" altLang="en-US" sz="1600" dirty="0"/>
              <a:t>完全に初めて見るデータセットであることを考えると素晴らしい結果</a:t>
            </a:r>
            <a:endParaRPr lang="en-US" altLang="ja-JP" sz="1600" dirty="0"/>
          </a:p>
          <a:p>
            <a:pPr lvl="1"/>
            <a:r>
              <a:rPr lang="ja-JP" altLang="en-US" sz="1600" dirty="0"/>
              <a:t>モデルサイズが大きいほど精度が改善している</a:t>
            </a:r>
            <a:endParaRPr lang="en-US" altLang="ja-JP" sz="1600" dirty="0"/>
          </a:p>
          <a:p>
            <a:pPr lvl="1"/>
            <a:endParaRPr kumimoji="1" lang="en-US" altLang="ja-JP" sz="1600" dirty="0"/>
          </a:p>
          <a:p>
            <a:pPr lvl="1"/>
            <a:endParaRPr lang="en-US" altLang="ja-JP" sz="1600" dirty="0"/>
          </a:p>
          <a:p>
            <a:endParaRPr lang="en-US" altLang="ja-JP" sz="2000" dirty="0"/>
          </a:p>
          <a:p>
            <a:pPr lvl="1"/>
            <a:endParaRPr kumimoji="1" lang="en-US" altLang="ja-JP" sz="1600" dirty="0"/>
          </a:p>
          <a:p>
            <a:endParaRPr kumimoji="1" lang="ja-JP" altLang="en-US" sz="2000" dirty="0"/>
          </a:p>
        </p:txBody>
      </p:sp>
      <p:pic>
        <p:nvPicPr>
          <p:cNvPr id="5" name="図 4" descr="テーブル&#10;&#10;自動的に生成された説明">
            <a:extLst>
              <a:ext uri="{FF2B5EF4-FFF2-40B4-BE49-F238E27FC236}">
                <a16:creationId xmlns:a16="http://schemas.microsoft.com/office/drawing/2014/main" id="{DAD784B6-70A6-49FF-BF6E-659EE86A242A}"/>
              </a:ext>
            </a:extLst>
          </p:cNvPr>
          <p:cNvPicPr>
            <a:picLocks noChangeAspect="1"/>
          </p:cNvPicPr>
          <p:nvPr/>
        </p:nvPicPr>
        <p:blipFill>
          <a:blip r:embed="rId2"/>
          <a:stretch>
            <a:fillRect/>
          </a:stretch>
        </p:blipFill>
        <p:spPr>
          <a:xfrm>
            <a:off x="1454549" y="3174238"/>
            <a:ext cx="8674190" cy="2874874"/>
          </a:xfrm>
          <a:prstGeom prst="rect">
            <a:avLst/>
          </a:prstGeom>
        </p:spPr>
      </p:pic>
    </p:spTree>
    <p:extLst>
      <p:ext uri="{BB962C8B-B14F-4D97-AF65-F5344CB8AC3E}">
        <p14:creationId xmlns:p14="http://schemas.microsoft.com/office/powerpoint/2010/main" val="317758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fontScale="92500" lnSpcReduction="20000"/>
          </a:bodyPr>
          <a:lstStyle/>
          <a:p>
            <a:r>
              <a:rPr lang="en-US" altLang="ja-JP" sz="2000" dirty="0"/>
              <a:t>LAMBADA</a:t>
            </a:r>
          </a:p>
          <a:p>
            <a:pPr lvl="1"/>
            <a:r>
              <a:rPr lang="ja-JP" altLang="en-US" sz="1600" dirty="0"/>
              <a:t>文章の最後の単語を予測するタスク</a:t>
            </a:r>
            <a:endParaRPr lang="en-US" altLang="ja-JP" sz="1200" dirty="0"/>
          </a:p>
          <a:p>
            <a:pPr lvl="1"/>
            <a:endParaRPr kumimoji="1" lang="en-US" altLang="ja-JP" sz="1600" dirty="0"/>
          </a:p>
          <a:p>
            <a:pPr lvl="1"/>
            <a:endParaRPr lang="en-US" altLang="ja-JP" sz="1600" dirty="0"/>
          </a:p>
          <a:p>
            <a:endParaRPr lang="en-US" altLang="ja-JP" sz="2000" dirty="0"/>
          </a:p>
          <a:p>
            <a:endParaRPr kumimoji="1" lang="en-US" altLang="ja-JP" sz="2000" dirty="0"/>
          </a:p>
          <a:p>
            <a:r>
              <a:rPr kumimoji="1" lang="en-US" altLang="ja-JP" sz="2000" dirty="0"/>
              <a:t>Children’</a:t>
            </a:r>
            <a:r>
              <a:rPr lang="en-US" altLang="ja-JP" sz="2000" dirty="0"/>
              <a:t>s</a:t>
            </a:r>
            <a:r>
              <a:rPr lang="ja-JP" altLang="en-US" sz="2000" dirty="0"/>
              <a:t> </a:t>
            </a:r>
            <a:r>
              <a:rPr lang="en-US" altLang="ja-JP" sz="2000" dirty="0"/>
              <a:t>Book</a:t>
            </a:r>
            <a:r>
              <a:rPr lang="ja-JP" altLang="en-US" sz="2000" dirty="0"/>
              <a:t> </a:t>
            </a:r>
            <a:r>
              <a:rPr lang="en-US" altLang="ja-JP" sz="2000" dirty="0"/>
              <a:t>Test</a:t>
            </a:r>
          </a:p>
          <a:p>
            <a:pPr lvl="1"/>
            <a:r>
              <a:rPr lang="ja-JP" altLang="en-US" sz="1600" dirty="0"/>
              <a:t>子供向けの本の文章の</a:t>
            </a:r>
            <a:r>
              <a:rPr kumimoji="1" lang="ja-JP" altLang="en-US" sz="1600" dirty="0"/>
              <a:t>空白部分の単語を候補から選択するタスク</a:t>
            </a:r>
            <a:endParaRPr kumimoji="1" lang="en-US" altLang="ja-JP" sz="1600" dirty="0"/>
          </a:p>
          <a:p>
            <a:pPr lvl="1"/>
            <a:endParaRPr lang="en-US" altLang="ja-JP" sz="1600" dirty="0"/>
          </a:p>
          <a:p>
            <a:pPr lvl="1"/>
            <a:endParaRPr kumimoji="1" lang="en-US" altLang="ja-JP" sz="1600" dirty="0"/>
          </a:p>
          <a:p>
            <a:pPr lvl="1"/>
            <a:endParaRPr lang="en-US" altLang="ja-JP" sz="1600" dirty="0"/>
          </a:p>
          <a:p>
            <a:pPr lvl="1"/>
            <a:endParaRPr kumimoji="1" lang="en-US" altLang="ja-JP" sz="1600" dirty="0"/>
          </a:p>
          <a:p>
            <a:r>
              <a:rPr lang="ja-JP" altLang="en-US" sz="2000" dirty="0"/>
              <a:t>言語モデルとしての性能を測るタスクがほとんど（</a:t>
            </a:r>
            <a:r>
              <a:rPr lang="en-US" altLang="ja-JP" sz="2000" dirty="0"/>
              <a:t>GPT</a:t>
            </a:r>
            <a:r>
              <a:rPr lang="ja-JP" altLang="en-US" sz="2000" dirty="0"/>
              <a:t>や</a:t>
            </a:r>
            <a:r>
              <a:rPr lang="en-US" altLang="ja-JP" sz="2000" dirty="0"/>
              <a:t>BERT</a:t>
            </a:r>
            <a:r>
              <a:rPr lang="ja-JP" altLang="en-US" sz="2000" dirty="0"/>
              <a:t>と方向性が異なる）</a:t>
            </a:r>
            <a:endParaRPr lang="en-US" altLang="ja-JP" sz="2000" dirty="0"/>
          </a:p>
          <a:p>
            <a:endParaRPr lang="en-US" altLang="ja-JP" sz="2000" dirty="0"/>
          </a:p>
          <a:p>
            <a:r>
              <a:rPr lang="ja-JP" altLang="en-US" sz="2000" dirty="0"/>
              <a:t>文書生成の結果例も論文に記載されており、まるで人が書いたような文章となっている</a:t>
            </a:r>
            <a:endParaRPr kumimoji="1" lang="en-US" altLang="ja-JP" sz="2000" dirty="0"/>
          </a:p>
          <a:p>
            <a:endParaRPr kumimoji="1" lang="ja-JP" altLang="en-US" sz="2000" dirty="0"/>
          </a:p>
        </p:txBody>
      </p:sp>
      <p:pic>
        <p:nvPicPr>
          <p:cNvPr id="5" name="図 4">
            <a:extLst>
              <a:ext uri="{FF2B5EF4-FFF2-40B4-BE49-F238E27FC236}">
                <a16:creationId xmlns:a16="http://schemas.microsoft.com/office/drawing/2014/main" id="{E88B6ED5-4DD0-4FAA-900B-9B1F8A766EE4}"/>
              </a:ext>
            </a:extLst>
          </p:cNvPr>
          <p:cNvPicPr>
            <a:picLocks noChangeAspect="1"/>
          </p:cNvPicPr>
          <p:nvPr/>
        </p:nvPicPr>
        <p:blipFill>
          <a:blip r:embed="rId2"/>
          <a:stretch>
            <a:fillRect/>
          </a:stretch>
        </p:blipFill>
        <p:spPr>
          <a:xfrm>
            <a:off x="1192635" y="2173663"/>
            <a:ext cx="8656179" cy="875502"/>
          </a:xfrm>
          <a:prstGeom prst="rect">
            <a:avLst/>
          </a:prstGeom>
        </p:spPr>
      </p:pic>
      <p:pic>
        <p:nvPicPr>
          <p:cNvPr id="7" name="図 6">
            <a:extLst>
              <a:ext uri="{FF2B5EF4-FFF2-40B4-BE49-F238E27FC236}">
                <a16:creationId xmlns:a16="http://schemas.microsoft.com/office/drawing/2014/main" id="{694C796A-C93F-47D1-86F5-5F32FD8FF0EE}"/>
              </a:ext>
            </a:extLst>
          </p:cNvPr>
          <p:cNvPicPr>
            <a:picLocks noChangeAspect="1"/>
          </p:cNvPicPr>
          <p:nvPr/>
        </p:nvPicPr>
        <p:blipFill>
          <a:blip r:embed="rId3"/>
          <a:stretch>
            <a:fillRect/>
          </a:stretch>
        </p:blipFill>
        <p:spPr>
          <a:xfrm>
            <a:off x="1542670" y="3858371"/>
            <a:ext cx="5449060" cy="209579"/>
          </a:xfrm>
          <a:prstGeom prst="rect">
            <a:avLst/>
          </a:prstGeom>
        </p:spPr>
      </p:pic>
      <p:pic>
        <p:nvPicPr>
          <p:cNvPr id="9" name="図 8">
            <a:extLst>
              <a:ext uri="{FF2B5EF4-FFF2-40B4-BE49-F238E27FC236}">
                <a16:creationId xmlns:a16="http://schemas.microsoft.com/office/drawing/2014/main" id="{26D22F95-66EA-4378-A363-2D1CC1A39967}"/>
              </a:ext>
            </a:extLst>
          </p:cNvPr>
          <p:cNvPicPr>
            <a:picLocks noChangeAspect="1"/>
          </p:cNvPicPr>
          <p:nvPr/>
        </p:nvPicPr>
        <p:blipFill>
          <a:blip r:embed="rId4"/>
          <a:stretch>
            <a:fillRect/>
          </a:stretch>
        </p:blipFill>
        <p:spPr>
          <a:xfrm>
            <a:off x="1804959" y="4103710"/>
            <a:ext cx="6697010" cy="314369"/>
          </a:xfrm>
          <a:prstGeom prst="rect">
            <a:avLst/>
          </a:prstGeom>
        </p:spPr>
      </p:pic>
    </p:spTree>
    <p:extLst>
      <p:ext uri="{BB962C8B-B14F-4D97-AF65-F5344CB8AC3E}">
        <p14:creationId xmlns:p14="http://schemas.microsoft.com/office/powerpoint/2010/main" val="276026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ja-JP" altLang="en-US" sz="2000" dirty="0"/>
              <a:t>「事前学習だけで色々なタスクに対応できる汎用的なモデルを作ろう」という</a:t>
            </a:r>
            <a:r>
              <a:rPr lang="en-US" altLang="ja-JP" sz="2000" dirty="0"/>
              <a:t>GPT-2</a:t>
            </a:r>
            <a:r>
              <a:rPr lang="ja-JP" altLang="en-US" sz="2000" dirty="0"/>
              <a:t>の考え方は同じ。モデルの仕組みも同じ。</a:t>
            </a:r>
            <a:endParaRPr lang="en-US" altLang="ja-JP" sz="2000" dirty="0"/>
          </a:p>
          <a:p>
            <a:pPr lvl="1"/>
            <a:r>
              <a:rPr lang="en-US" altLang="ja-JP" sz="1600" dirty="0">
                <a:hlinkClick r:id="rId2"/>
              </a:rPr>
              <a:t>https://arxiv.org/abs/2005.14165</a:t>
            </a:r>
            <a:endParaRPr lang="en-US" altLang="ja-JP" sz="1600" dirty="0"/>
          </a:p>
          <a:p>
            <a:endParaRPr lang="en-US" altLang="ja-JP" sz="2000" dirty="0"/>
          </a:p>
          <a:p>
            <a:r>
              <a:rPr lang="ja-JP" altLang="en-US" sz="2000" dirty="0"/>
              <a:t>より大きなモデルで、より大きな言語コーパスを使って事前学習させている</a:t>
            </a:r>
            <a:endParaRPr lang="en-US" altLang="ja-JP" sz="2000" dirty="0"/>
          </a:p>
          <a:p>
            <a:endParaRPr lang="en-US" altLang="ja-JP" sz="2000" dirty="0"/>
          </a:p>
          <a:p>
            <a:r>
              <a:rPr lang="en-US" altLang="ja-JP" sz="2000" dirty="0"/>
              <a:t>GPT-3</a:t>
            </a:r>
            <a:r>
              <a:rPr lang="ja-JP" altLang="en-US" sz="2000" dirty="0"/>
              <a:t>はオープンソースで公開されておらず、</a:t>
            </a:r>
            <a:r>
              <a:rPr lang="en-US" altLang="ja-JP" sz="2000" dirty="0"/>
              <a:t>API</a:t>
            </a:r>
            <a:r>
              <a:rPr lang="ja-JP" altLang="en-US" sz="2000" dirty="0"/>
              <a:t>による利用に限定されている</a:t>
            </a:r>
            <a:endParaRPr lang="en-US" altLang="ja-JP" sz="2000" dirty="0"/>
          </a:p>
          <a:p>
            <a:pPr lvl="1"/>
            <a:r>
              <a:rPr lang="en-US" altLang="ja-JP" sz="1600" dirty="0">
                <a:hlinkClick r:id="rId3"/>
              </a:rPr>
              <a:t>https://openai.com/blog/openai-api/</a:t>
            </a:r>
            <a:endParaRPr lang="en-US" altLang="ja-JP" sz="1600" dirty="0"/>
          </a:p>
          <a:p>
            <a:pPr lvl="1"/>
            <a:r>
              <a:rPr lang="ja-JP" altLang="en-US" sz="1600" dirty="0"/>
              <a:t>フェイクニュースを簡単に作ることができるなど悪用される危険性があるため</a:t>
            </a:r>
            <a:endParaRPr lang="en-US" altLang="ja-JP" sz="1600" dirty="0"/>
          </a:p>
          <a:p>
            <a:pPr lvl="1"/>
            <a:r>
              <a:rPr lang="ja-JP" altLang="en-US" sz="1600" dirty="0"/>
              <a:t>今後の研究開発のための資金調達源とするため</a:t>
            </a:r>
            <a:endParaRPr lang="en-US" altLang="ja-JP" sz="1600" dirty="0"/>
          </a:p>
        </p:txBody>
      </p:sp>
    </p:spTree>
    <p:extLst>
      <p:ext uri="{BB962C8B-B14F-4D97-AF65-F5344CB8AC3E}">
        <p14:creationId xmlns:p14="http://schemas.microsoft.com/office/powerpoint/2010/main" val="271168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ja-JP" altLang="en-US" sz="2000" dirty="0"/>
              <a:t>モデルのパラメータ数が膨大で、最大のモデルで</a:t>
            </a:r>
            <a:r>
              <a:rPr lang="en-US" altLang="ja-JP" sz="2000" dirty="0"/>
              <a:t>GPT-2</a:t>
            </a:r>
            <a:r>
              <a:rPr lang="ja-JP" altLang="en-US" sz="2000" dirty="0"/>
              <a:t> </a:t>
            </a:r>
            <a:r>
              <a:rPr lang="en-US" altLang="ja-JP" sz="2000" dirty="0"/>
              <a:t>XL</a:t>
            </a:r>
            <a:r>
              <a:rPr lang="ja-JP" altLang="en-US" sz="2000" dirty="0"/>
              <a:t>の約</a:t>
            </a:r>
            <a:r>
              <a:rPr lang="en-US" altLang="ja-JP" sz="2000" dirty="0"/>
              <a:t>100</a:t>
            </a:r>
            <a:r>
              <a:rPr lang="ja-JP" altLang="en-US" sz="2000" dirty="0"/>
              <a:t>倍</a:t>
            </a:r>
            <a:endParaRPr lang="en-US" altLang="ja-JP" sz="2000" dirty="0"/>
          </a:p>
          <a:p>
            <a:pPr lvl="1"/>
            <a:r>
              <a:rPr lang="en-US" altLang="ja-JP" sz="1600" dirty="0"/>
              <a:t>GPT-2 XL: </a:t>
            </a:r>
            <a:r>
              <a:rPr lang="ja-JP" altLang="en-US" sz="1600" dirty="0"/>
              <a:t>約</a:t>
            </a:r>
            <a:r>
              <a:rPr lang="en-US" altLang="ja-JP" sz="1600" dirty="0"/>
              <a:t>15</a:t>
            </a:r>
            <a:r>
              <a:rPr lang="ja-JP" altLang="en-US" sz="1600" dirty="0"/>
              <a:t>億</a:t>
            </a:r>
            <a:endParaRPr lang="en-US" altLang="ja-JP" sz="16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r>
              <a:rPr lang="ja-JP" altLang="en-US" sz="2000" dirty="0"/>
              <a:t>データセット</a:t>
            </a:r>
            <a:endParaRPr lang="en-US" altLang="ja-JP" sz="2000" dirty="0"/>
          </a:p>
          <a:p>
            <a:pPr lvl="1"/>
            <a:r>
              <a:rPr lang="en-US" altLang="ja-JP" sz="1600" dirty="0"/>
              <a:t>GPT-2</a:t>
            </a:r>
            <a:r>
              <a:rPr lang="ja-JP" altLang="en-US" sz="1600" dirty="0"/>
              <a:t>でも使った</a:t>
            </a:r>
            <a:r>
              <a:rPr lang="en-US" altLang="ja-JP" sz="1600" dirty="0" err="1"/>
              <a:t>WebText</a:t>
            </a:r>
            <a:r>
              <a:rPr lang="ja-JP" altLang="en-US" sz="1600" dirty="0"/>
              <a:t>に加えて、</a:t>
            </a:r>
            <a:r>
              <a:rPr lang="en-US" altLang="ja-JP" sz="1600" dirty="0"/>
              <a:t>Common Crawl</a:t>
            </a:r>
            <a:r>
              <a:rPr lang="ja-JP" altLang="en-US" sz="1600" dirty="0"/>
              <a:t>（</a:t>
            </a:r>
            <a:r>
              <a:rPr lang="en-US" altLang="ja-JP" sz="1600" dirty="0"/>
              <a:t>web</a:t>
            </a:r>
            <a:r>
              <a:rPr lang="ja-JP" altLang="en-US" sz="1600" dirty="0"/>
              <a:t>クローリングデータ）や</a:t>
            </a:r>
            <a:r>
              <a:rPr lang="en-US" altLang="ja-JP" sz="1600" dirty="0"/>
              <a:t>Wiki</a:t>
            </a:r>
            <a:r>
              <a:rPr lang="ja-JP" altLang="en-US" sz="1600" dirty="0"/>
              <a:t>などを利用</a:t>
            </a:r>
            <a:endParaRPr lang="en-US" altLang="ja-JP" sz="1600" dirty="0"/>
          </a:p>
          <a:p>
            <a:pPr lvl="1"/>
            <a:r>
              <a:rPr lang="ja-JP" altLang="en-US" sz="1600" dirty="0"/>
              <a:t>約</a:t>
            </a:r>
            <a:r>
              <a:rPr lang="en-US" altLang="ja-JP" sz="1600" dirty="0"/>
              <a:t>45TB</a:t>
            </a:r>
            <a:r>
              <a:rPr lang="ja-JP" altLang="en-US" sz="1600" dirty="0"/>
              <a:t>（</a:t>
            </a:r>
            <a:r>
              <a:rPr lang="en-US" altLang="ja-JP" sz="1600" dirty="0"/>
              <a:t>GPT-2</a:t>
            </a:r>
            <a:r>
              <a:rPr lang="ja-JP" altLang="en-US" sz="1600" dirty="0"/>
              <a:t>は約</a:t>
            </a:r>
            <a:r>
              <a:rPr lang="en-US" altLang="ja-JP" sz="1600" dirty="0"/>
              <a:t>40GB</a:t>
            </a:r>
            <a:r>
              <a:rPr lang="ja-JP" altLang="en-US" sz="1600" dirty="0"/>
              <a:t>）</a:t>
            </a:r>
            <a:endParaRPr lang="en-US" altLang="ja-JP" sz="1600" dirty="0"/>
          </a:p>
          <a:p>
            <a:pPr marL="0" indent="0">
              <a:buNone/>
            </a:pPr>
            <a:endParaRPr lang="en-US" altLang="ja-JP" sz="2000" dirty="0"/>
          </a:p>
          <a:p>
            <a:pPr marL="0" indent="0">
              <a:buNone/>
            </a:pPr>
            <a:endParaRPr lang="en-US" altLang="ja-JP" sz="2000" dirty="0"/>
          </a:p>
          <a:p>
            <a:pPr marL="0" indent="0">
              <a:buNone/>
            </a:pPr>
            <a:endParaRPr lang="en-US" altLang="ja-JP" sz="2000" dirty="0"/>
          </a:p>
          <a:p>
            <a:endParaRPr lang="en-US" altLang="ja-JP" sz="2000" dirty="0"/>
          </a:p>
          <a:p>
            <a:endParaRPr lang="en-US" altLang="ja-JP" sz="2000" dirty="0"/>
          </a:p>
          <a:p>
            <a:endParaRPr lang="en-US" altLang="ja-JP" sz="2000" dirty="0"/>
          </a:p>
        </p:txBody>
      </p:sp>
      <p:pic>
        <p:nvPicPr>
          <p:cNvPr id="5" name="図 4">
            <a:extLst>
              <a:ext uri="{FF2B5EF4-FFF2-40B4-BE49-F238E27FC236}">
                <a16:creationId xmlns:a16="http://schemas.microsoft.com/office/drawing/2014/main" id="{490912E9-E8EC-4936-B1EA-BE7CB4CC87B7}"/>
              </a:ext>
            </a:extLst>
          </p:cNvPr>
          <p:cNvPicPr>
            <a:picLocks noChangeAspect="1"/>
          </p:cNvPicPr>
          <p:nvPr/>
        </p:nvPicPr>
        <p:blipFill>
          <a:blip r:embed="rId2"/>
          <a:stretch>
            <a:fillRect/>
          </a:stretch>
        </p:blipFill>
        <p:spPr>
          <a:xfrm>
            <a:off x="4949225" y="5020669"/>
            <a:ext cx="5868830" cy="1654451"/>
          </a:xfrm>
          <a:prstGeom prst="rect">
            <a:avLst/>
          </a:prstGeom>
        </p:spPr>
      </p:pic>
      <p:pic>
        <p:nvPicPr>
          <p:cNvPr id="6" name="図 5">
            <a:extLst>
              <a:ext uri="{FF2B5EF4-FFF2-40B4-BE49-F238E27FC236}">
                <a16:creationId xmlns:a16="http://schemas.microsoft.com/office/drawing/2014/main" id="{902904A4-9A98-4120-BCFD-7AE67D0FBF9C}"/>
              </a:ext>
            </a:extLst>
          </p:cNvPr>
          <p:cNvPicPr>
            <a:picLocks noChangeAspect="1"/>
          </p:cNvPicPr>
          <p:nvPr/>
        </p:nvPicPr>
        <p:blipFill>
          <a:blip r:embed="rId3"/>
          <a:stretch>
            <a:fillRect/>
          </a:stretch>
        </p:blipFill>
        <p:spPr>
          <a:xfrm>
            <a:off x="3482447" y="2081681"/>
            <a:ext cx="6858957" cy="2248214"/>
          </a:xfrm>
          <a:prstGeom prst="rect">
            <a:avLst/>
          </a:prstGeom>
        </p:spPr>
      </p:pic>
    </p:spTree>
    <p:extLst>
      <p:ext uri="{BB962C8B-B14F-4D97-AF65-F5344CB8AC3E}">
        <p14:creationId xmlns:p14="http://schemas.microsoft.com/office/powerpoint/2010/main" val="248443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6607812" cy="4393982"/>
          </a:xfrm>
        </p:spPr>
        <p:txBody>
          <a:bodyPr>
            <a:normAutofit/>
          </a:bodyPr>
          <a:lstStyle/>
          <a:p>
            <a:r>
              <a:rPr lang="en-US" altLang="ja-JP" sz="2000" dirty="0"/>
              <a:t>Prompt Programming</a:t>
            </a:r>
          </a:p>
          <a:p>
            <a:pPr lvl="1"/>
            <a:r>
              <a:rPr lang="ja-JP" altLang="en-US" sz="1600" dirty="0"/>
              <a:t>推論時、</a:t>
            </a:r>
            <a:r>
              <a:rPr lang="en-US" altLang="ja-JP" sz="1600" dirty="0"/>
              <a:t>GPT3</a:t>
            </a:r>
            <a:r>
              <a:rPr lang="ja-JP" altLang="en-US" sz="1600" dirty="0"/>
              <a:t>へのインプットとして</a:t>
            </a:r>
            <a:r>
              <a:rPr lang="en-US" altLang="ja-JP" sz="1600" dirty="0"/>
              <a:t>3</a:t>
            </a:r>
            <a:r>
              <a:rPr lang="ja-JP" altLang="en-US" sz="1600" dirty="0"/>
              <a:t>つの方法</a:t>
            </a:r>
            <a:endParaRPr lang="en-US" altLang="ja-JP" sz="1600" dirty="0"/>
          </a:p>
          <a:p>
            <a:pPr lvl="2"/>
            <a:r>
              <a:rPr lang="en-US" altLang="ja-JP" sz="1600" dirty="0"/>
              <a:t>Few-Shot</a:t>
            </a:r>
          </a:p>
          <a:p>
            <a:pPr lvl="2"/>
            <a:r>
              <a:rPr lang="en-US" altLang="ja-JP" sz="1600" dirty="0"/>
              <a:t>One-Shot</a:t>
            </a:r>
          </a:p>
          <a:p>
            <a:pPr lvl="2"/>
            <a:r>
              <a:rPr lang="en-US" altLang="ja-JP" sz="1600" dirty="0"/>
              <a:t>Zero-Shot</a:t>
            </a:r>
          </a:p>
          <a:p>
            <a:pPr lvl="1"/>
            <a:r>
              <a:rPr lang="en-US" altLang="ja-JP" sz="1600" dirty="0"/>
              <a:t>GPT2</a:t>
            </a:r>
            <a:r>
              <a:rPr lang="ja-JP" altLang="en-US" sz="1600" dirty="0"/>
              <a:t>は</a:t>
            </a:r>
            <a:r>
              <a:rPr lang="en-US" altLang="ja-JP" sz="1600" dirty="0"/>
              <a:t>Zero-Shot</a:t>
            </a:r>
            <a:r>
              <a:rPr lang="ja-JP" altLang="en-US" sz="1600" dirty="0"/>
              <a:t>での利用だけだったが、いくつかの例を与えることでより多くのタスクに対応できることを提案</a:t>
            </a:r>
            <a:endParaRPr lang="en-US" altLang="ja-JP" sz="1600" dirty="0"/>
          </a:p>
          <a:p>
            <a:pPr lvl="1"/>
            <a:endParaRPr lang="en-US" altLang="ja-JP" sz="1600" dirty="0"/>
          </a:p>
          <a:p>
            <a:r>
              <a:rPr lang="en-US" altLang="ja-JP" sz="2000" dirty="0"/>
              <a:t>Few-Shot</a:t>
            </a:r>
          </a:p>
          <a:p>
            <a:pPr lvl="1"/>
            <a:r>
              <a:rPr lang="ja-JP" altLang="en-US" sz="1600" dirty="0"/>
              <a:t>タスクの内容と、いくつかの例を入力する方法</a:t>
            </a:r>
            <a:endParaRPr lang="en-US" altLang="ja-JP" sz="1600" dirty="0"/>
          </a:p>
          <a:p>
            <a:pPr lvl="1"/>
            <a:r>
              <a:rPr lang="ja-JP" altLang="en-US" sz="1600" dirty="0"/>
              <a:t>「英語をフランス語に翻訳してください」という指示</a:t>
            </a:r>
            <a:endParaRPr lang="en-US" altLang="ja-JP" sz="1600" dirty="0"/>
          </a:p>
          <a:p>
            <a:pPr lvl="1"/>
            <a:r>
              <a:rPr lang="ja-JP" altLang="en-US" sz="1600" dirty="0"/>
              <a:t>３つの例を与える</a:t>
            </a:r>
            <a:endParaRPr lang="en-US" altLang="ja-JP" sz="1600" dirty="0"/>
          </a:p>
          <a:p>
            <a:pPr lvl="1"/>
            <a:r>
              <a:rPr lang="ja-JP" altLang="en-US" sz="1600" dirty="0"/>
              <a:t>最後に</a:t>
            </a:r>
            <a:r>
              <a:rPr lang="en-US" altLang="ja-JP" sz="1600" dirty="0"/>
              <a:t>cheese</a:t>
            </a:r>
            <a:r>
              <a:rPr lang="ja-JP" altLang="en-US" sz="1600" dirty="0"/>
              <a:t> </a:t>
            </a:r>
            <a:r>
              <a:rPr lang="en-US" altLang="ja-JP" sz="1600" dirty="0"/>
              <a:t>=&gt;</a:t>
            </a:r>
            <a:r>
              <a:rPr lang="ja-JP" altLang="en-US" sz="1600" dirty="0"/>
              <a:t> とフランス語に直すとどうなるかを聞く</a:t>
            </a:r>
            <a:endParaRPr lang="en-US" altLang="ja-JP" sz="1600" dirty="0"/>
          </a:p>
          <a:p>
            <a:endParaRPr lang="en-US" altLang="ja-JP" sz="2000" dirty="0"/>
          </a:p>
          <a:p>
            <a:pPr marL="0" indent="0">
              <a:buNone/>
            </a:pPr>
            <a:endParaRPr lang="en-US" altLang="ja-JP" sz="2000" dirty="0"/>
          </a:p>
        </p:txBody>
      </p:sp>
      <p:pic>
        <p:nvPicPr>
          <p:cNvPr id="6" name="図 5">
            <a:extLst>
              <a:ext uri="{FF2B5EF4-FFF2-40B4-BE49-F238E27FC236}">
                <a16:creationId xmlns:a16="http://schemas.microsoft.com/office/drawing/2014/main" id="{2F64D229-E5D6-49D0-8CC6-DAE5626D8F36}"/>
              </a:ext>
            </a:extLst>
          </p:cNvPr>
          <p:cNvPicPr>
            <a:picLocks noChangeAspect="1"/>
          </p:cNvPicPr>
          <p:nvPr/>
        </p:nvPicPr>
        <p:blipFill>
          <a:blip r:embed="rId2"/>
          <a:stretch>
            <a:fillRect/>
          </a:stretch>
        </p:blipFill>
        <p:spPr>
          <a:xfrm>
            <a:off x="7251279" y="3569516"/>
            <a:ext cx="4610743" cy="2734057"/>
          </a:xfrm>
          <a:prstGeom prst="rect">
            <a:avLst/>
          </a:prstGeom>
        </p:spPr>
      </p:pic>
    </p:spTree>
    <p:extLst>
      <p:ext uri="{BB962C8B-B14F-4D97-AF65-F5344CB8AC3E}">
        <p14:creationId xmlns:p14="http://schemas.microsoft.com/office/powerpoint/2010/main" val="525685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en-US" altLang="ja-JP" sz="2000" dirty="0"/>
              <a:t>One-Shot</a:t>
            </a:r>
          </a:p>
          <a:p>
            <a:pPr lvl="1"/>
            <a:r>
              <a:rPr lang="ja-JP" altLang="en-US" sz="1600" dirty="0"/>
              <a:t>タスクの内容と、</a:t>
            </a:r>
            <a:r>
              <a:rPr lang="en-US" altLang="ja-JP" sz="1600" dirty="0"/>
              <a:t>1</a:t>
            </a:r>
            <a:r>
              <a:rPr lang="ja-JP" altLang="en-US" sz="1600" dirty="0"/>
              <a:t>つの例を入力する方法</a:t>
            </a:r>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r>
              <a:rPr lang="en-US" altLang="ja-JP" sz="2000" dirty="0"/>
              <a:t>Zero-Shot</a:t>
            </a:r>
          </a:p>
          <a:p>
            <a:pPr lvl="1"/>
            <a:r>
              <a:rPr lang="ja-JP" altLang="en-US" sz="1600" dirty="0"/>
              <a:t>例は</a:t>
            </a:r>
            <a:r>
              <a:rPr lang="en-US" altLang="ja-JP" sz="1600" dirty="0"/>
              <a:t>1</a:t>
            </a:r>
            <a:r>
              <a:rPr lang="ja-JP" altLang="en-US" sz="1600" dirty="0"/>
              <a:t>つも示さず、タスクの内容だけ入力する方法</a:t>
            </a:r>
            <a:endParaRPr lang="en-US" altLang="ja-JP" sz="1600" dirty="0"/>
          </a:p>
          <a:p>
            <a:pPr lvl="1"/>
            <a:r>
              <a:rPr lang="ja-JP" altLang="en-US" sz="1600" dirty="0"/>
              <a:t>教師データを</a:t>
            </a:r>
            <a:r>
              <a:rPr lang="en-US" altLang="ja-JP" sz="1600" dirty="0"/>
              <a:t>1</a:t>
            </a:r>
            <a:r>
              <a:rPr lang="ja-JP" altLang="en-US" sz="1600" dirty="0"/>
              <a:t>つも必要としないが、</a:t>
            </a:r>
            <a:endParaRPr lang="en-US" altLang="ja-JP" sz="1600" dirty="0"/>
          </a:p>
          <a:p>
            <a:pPr marL="457200" lvl="1" indent="0">
              <a:buNone/>
            </a:pPr>
            <a:r>
              <a:rPr lang="ja-JP" altLang="en-US" sz="1600" dirty="0"/>
              <a:t>　</a:t>
            </a:r>
            <a:r>
              <a:rPr lang="en-US" altLang="ja-JP" sz="1600" dirty="0"/>
              <a:t>Few-Shot</a:t>
            </a:r>
            <a:r>
              <a:rPr lang="ja-JP" altLang="en-US" sz="1600" dirty="0"/>
              <a:t>、</a:t>
            </a:r>
            <a:r>
              <a:rPr lang="en-US" altLang="ja-JP" sz="1600" dirty="0"/>
              <a:t>One-Shot</a:t>
            </a:r>
            <a:r>
              <a:rPr lang="ja-JP" altLang="en-US" sz="1600" dirty="0"/>
              <a:t>と比較すると難しい問題になる</a:t>
            </a:r>
            <a:endParaRPr lang="en-US" altLang="ja-JP" sz="2000" dirty="0"/>
          </a:p>
          <a:p>
            <a:endParaRPr lang="en-US" altLang="ja-JP" sz="2000" dirty="0"/>
          </a:p>
          <a:p>
            <a:pPr marL="0" indent="0">
              <a:buNone/>
            </a:pPr>
            <a:endParaRPr lang="en-US" altLang="ja-JP" sz="2000" dirty="0"/>
          </a:p>
        </p:txBody>
      </p:sp>
      <p:pic>
        <p:nvPicPr>
          <p:cNvPr id="5" name="図 4">
            <a:extLst>
              <a:ext uri="{FF2B5EF4-FFF2-40B4-BE49-F238E27FC236}">
                <a16:creationId xmlns:a16="http://schemas.microsoft.com/office/drawing/2014/main" id="{7E966794-CABF-459E-A1C8-0D305602855A}"/>
              </a:ext>
            </a:extLst>
          </p:cNvPr>
          <p:cNvPicPr>
            <a:picLocks noChangeAspect="1"/>
          </p:cNvPicPr>
          <p:nvPr/>
        </p:nvPicPr>
        <p:blipFill>
          <a:blip r:embed="rId2"/>
          <a:stretch>
            <a:fillRect/>
          </a:stretch>
        </p:blipFill>
        <p:spPr>
          <a:xfrm>
            <a:off x="6307015" y="1569811"/>
            <a:ext cx="4982270" cy="2410161"/>
          </a:xfrm>
          <a:prstGeom prst="rect">
            <a:avLst/>
          </a:prstGeom>
        </p:spPr>
      </p:pic>
      <p:pic>
        <p:nvPicPr>
          <p:cNvPr id="8" name="図 7">
            <a:extLst>
              <a:ext uri="{FF2B5EF4-FFF2-40B4-BE49-F238E27FC236}">
                <a16:creationId xmlns:a16="http://schemas.microsoft.com/office/drawing/2014/main" id="{19CC4001-DB53-4A46-84CB-C7932CDFA92A}"/>
              </a:ext>
            </a:extLst>
          </p:cNvPr>
          <p:cNvPicPr>
            <a:picLocks noChangeAspect="1"/>
          </p:cNvPicPr>
          <p:nvPr/>
        </p:nvPicPr>
        <p:blipFill>
          <a:blip r:embed="rId3"/>
          <a:stretch>
            <a:fillRect/>
          </a:stretch>
        </p:blipFill>
        <p:spPr>
          <a:xfrm>
            <a:off x="6416850" y="4514186"/>
            <a:ext cx="5182323" cy="2162477"/>
          </a:xfrm>
          <a:prstGeom prst="rect">
            <a:avLst/>
          </a:prstGeom>
        </p:spPr>
      </p:pic>
    </p:spTree>
    <p:extLst>
      <p:ext uri="{BB962C8B-B14F-4D97-AF65-F5344CB8AC3E}">
        <p14:creationId xmlns:p14="http://schemas.microsoft.com/office/powerpoint/2010/main" val="22768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F505F-C8C8-4AA7-A24F-3C3A071F881E}"/>
              </a:ext>
            </a:extLst>
          </p:cNvPr>
          <p:cNvSpPr>
            <a:spLocks noGrp="1"/>
          </p:cNvSpPr>
          <p:nvPr>
            <p:ph type="title"/>
          </p:nvPr>
        </p:nvSpPr>
        <p:spPr>
          <a:xfrm>
            <a:off x="643467" y="321734"/>
            <a:ext cx="10905066" cy="1135737"/>
          </a:xfrm>
        </p:spPr>
        <p:txBody>
          <a:bodyPr>
            <a:normAutofit/>
          </a:bodyPr>
          <a:lstStyle/>
          <a:p>
            <a:r>
              <a:rPr lang="ja-JP" altLang="en-US" sz="3600" dirty="0"/>
              <a:t>目次</a:t>
            </a:r>
            <a:endParaRPr kumimoji="1" lang="ja-JP" altLang="en-US" sz="3600" dirty="0"/>
          </a:p>
        </p:txBody>
      </p:sp>
      <p:sp>
        <p:nvSpPr>
          <p:cNvPr id="3" name="コンテンツ プレースホルダー 2">
            <a:extLst>
              <a:ext uri="{FF2B5EF4-FFF2-40B4-BE49-F238E27FC236}">
                <a16:creationId xmlns:a16="http://schemas.microsoft.com/office/drawing/2014/main" id="{8ED9FBEB-147A-4E05-9281-6D2343646F9F}"/>
              </a:ext>
            </a:extLst>
          </p:cNvPr>
          <p:cNvSpPr>
            <a:spLocks noGrp="1"/>
          </p:cNvSpPr>
          <p:nvPr>
            <p:ph idx="1"/>
          </p:nvPr>
        </p:nvSpPr>
        <p:spPr>
          <a:xfrm>
            <a:off x="643467" y="1782981"/>
            <a:ext cx="10905066" cy="4393982"/>
          </a:xfrm>
        </p:spPr>
        <p:txBody>
          <a:bodyPr>
            <a:normAutofit/>
          </a:bodyPr>
          <a:lstStyle/>
          <a:p>
            <a:r>
              <a:rPr kumimoji="1" lang="en-US" altLang="ja-JP" sz="2000" dirty="0"/>
              <a:t>GPT</a:t>
            </a:r>
            <a:endParaRPr lang="en-US" altLang="ja-JP" sz="2000" dirty="0"/>
          </a:p>
          <a:p>
            <a:r>
              <a:rPr kumimoji="1" lang="en-US" altLang="ja-JP" sz="2000" dirty="0"/>
              <a:t>GPT2</a:t>
            </a:r>
          </a:p>
          <a:p>
            <a:r>
              <a:rPr lang="en-US" altLang="ja-JP" sz="2000" dirty="0"/>
              <a:t>GPT3</a:t>
            </a:r>
            <a:endParaRPr kumimoji="1" lang="en-US" altLang="ja-JP" sz="2000" dirty="0"/>
          </a:p>
          <a:p>
            <a:r>
              <a:rPr lang="en-US" altLang="ja-JP" sz="2000" dirty="0"/>
              <a:t>GPT3</a:t>
            </a:r>
            <a:r>
              <a:rPr lang="ja-JP" altLang="en-US" sz="2000" dirty="0"/>
              <a:t> 活用事例</a:t>
            </a:r>
            <a:endParaRPr lang="en-US" altLang="ja-JP" sz="2000" dirty="0"/>
          </a:p>
          <a:p>
            <a:r>
              <a:rPr lang="en-US" altLang="ja-JP" sz="2000" dirty="0"/>
              <a:t>GPT3</a:t>
            </a:r>
            <a:r>
              <a:rPr lang="ja-JP" altLang="en-US" sz="2000" dirty="0"/>
              <a:t> 課題</a:t>
            </a:r>
            <a:endParaRPr lang="en-US" altLang="ja-JP" sz="2000" dirty="0"/>
          </a:p>
          <a:p>
            <a:r>
              <a:rPr lang="en-US" altLang="ja-JP" sz="2000" dirty="0"/>
              <a:t>GPT-Neo</a:t>
            </a:r>
            <a:endParaRPr kumimoji="1" lang="en-US" altLang="ja-JP" sz="2000" dirty="0"/>
          </a:p>
          <a:p>
            <a:r>
              <a:rPr lang="ja-JP" altLang="en-US" sz="2000" dirty="0"/>
              <a:t>文章</a:t>
            </a:r>
            <a:r>
              <a:rPr kumimoji="1" lang="ja-JP" altLang="en-US" sz="2000" dirty="0"/>
              <a:t>生成 実験</a:t>
            </a:r>
            <a:endParaRPr kumimoji="1" lang="en-US" altLang="ja-JP" sz="2000" dirty="0"/>
          </a:p>
          <a:p>
            <a:r>
              <a:rPr lang="ja-JP" altLang="en-US" sz="2000" dirty="0"/>
              <a:t>まとめ</a:t>
            </a:r>
            <a:endParaRPr kumimoji="1" lang="ja-JP" altLang="en-US" sz="2000" dirty="0"/>
          </a:p>
        </p:txBody>
      </p:sp>
    </p:spTree>
    <p:extLst>
      <p:ext uri="{BB962C8B-B14F-4D97-AF65-F5344CB8AC3E}">
        <p14:creationId xmlns:p14="http://schemas.microsoft.com/office/powerpoint/2010/main" val="58561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666958" cy="4393982"/>
          </a:xfrm>
        </p:spPr>
        <p:txBody>
          <a:bodyPr>
            <a:normAutofit/>
          </a:bodyPr>
          <a:lstStyle/>
          <a:p>
            <a:r>
              <a:rPr lang="ja-JP" altLang="en-US" sz="2000" dirty="0"/>
              <a:t>実験結果 </a:t>
            </a:r>
            <a:r>
              <a:rPr lang="en-US" altLang="ja-JP" sz="2000" dirty="0"/>
              <a:t>LAMBADA</a:t>
            </a:r>
          </a:p>
          <a:p>
            <a:endParaRPr lang="en-US" altLang="ja-JP" sz="2000" dirty="0"/>
          </a:p>
          <a:p>
            <a:endParaRPr lang="en-US" altLang="ja-JP" sz="2000" dirty="0"/>
          </a:p>
          <a:p>
            <a:endParaRPr lang="en-US" altLang="ja-JP" sz="2000" dirty="0"/>
          </a:p>
          <a:p>
            <a:pPr lvl="1"/>
            <a:r>
              <a:rPr lang="ja-JP" altLang="en-US" sz="1600" dirty="0"/>
              <a:t>予測するのは必ず最後の単語だが、単純に</a:t>
            </a:r>
            <a:r>
              <a:rPr lang="en-US" altLang="ja-JP" sz="1600" dirty="0"/>
              <a:t>Zero-Shot</a:t>
            </a:r>
            <a:r>
              <a:rPr lang="ja-JP" altLang="en-US" sz="1600" dirty="0"/>
              <a:t>で次の単語を予測しようとすると、さらに文章が続くような単語を選んでくる可能性がある</a:t>
            </a:r>
            <a:endParaRPr lang="en-US" altLang="ja-JP" sz="1600" dirty="0"/>
          </a:p>
          <a:p>
            <a:pPr lvl="1"/>
            <a:endParaRPr lang="en-US" altLang="ja-JP" sz="1600" dirty="0"/>
          </a:p>
          <a:p>
            <a:pPr lvl="1"/>
            <a:r>
              <a:rPr lang="ja-JP" altLang="en-US" sz="1600" dirty="0"/>
              <a:t>そこでインプットを工夫する</a:t>
            </a:r>
            <a:endParaRPr lang="en-US" altLang="ja-JP" sz="1600" dirty="0"/>
          </a:p>
          <a:p>
            <a:pPr lvl="2"/>
            <a:r>
              <a:rPr lang="ja-JP" altLang="en-US" sz="1600" dirty="0"/>
              <a:t>例を提示（</a:t>
            </a:r>
            <a:r>
              <a:rPr lang="en-US" altLang="ja-JP" sz="1600" dirty="0"/>
              <a:t>One-Shot, Few-Shot</a:t>
            </a:r>
            <a:r>
              <a:rPr lang="ja-JP" altLang="en-US" sz="1600" dirty="0"/>
              <a:t>）</a:t>
            </a:r>
            <a:endParaRPr lang="en-US" altLang="ja-JP" sz="1600" dirty="0"/>
          </a:p>
          <a:p>
            <a:pPr lvl="2"/>
            <a:r>
              <a:rPr lang="ja-JP" altLang="en-US" sz="1600" dirty="0"/>
              <a:t>下線部のあとにピリオドを持ってくることで、文章が必ずそこで終わるような単語を選ばせる</a:t>
            </a:r>
            <a:endParaRPr lang="en-US" altLang="ja-JP" sz="1600" dirty="0"/>
          </a:p>
          <a:p>
            <a:pPr lvl="2"/>
            <a:endParaRPr lang="en-US" altLang="ja-JP" sz="1600" dirty="0"/>
          </a:p>
          <a:p>
            <a:pPr lvl="1"/>
            <a:endParaRPr lang="en-US" altLang="ja-JP" sz="1600" dirty="0"/>
          </a:p>
          <a:p>
            <a:pPr marL="0" indent="0">
              <a:buNone/>
            </a:pPr>
            <a:endParaRPr lang="en-US" altLang="ja-JP" sz="2000" dirty="0"/>
          </a:p>
        </p:txBody>
      </p:sp>
      <p:pic>
        <p:nvPicPr>
          <p:cNvPr id="5" name="図 4">
            <a:extLst>
              <a:ext uri="{FF2B5EF4-FFF2-40B4-BE49-F238E27FC236}">
                <a16:creationId xmlns:a16="http://schemas.microsoft.com/office/drawing/2014/main" id="{EF0F292E-8287-4CB6-8535-EE55C7CBC95B}"/>
              </a:ext>
            </a:extLst>
          </p:cNvPr>
          <p:cNvPicPr>
            <a:picLocks noChangeAspect="1"/>
          </p:cNvPicPr>
          <p:nvPr/>
        </p:nvPicPr>
        <p:blipFill>
          <a:blip r:embed="rId2"/>
          <a:stretch>
            <a:fillRect/>
          </a:stretch>
        </p:blipFill>
        <p:spPr>
          <a:xfrm>
            <a:off x="7270767" y="4983704"/>
            <a:ext cx="4672430" cy="1292154"/>
          </a:xfrm>
          <a:prstGeom prst="rect">
            <a:avLst/>
          </a:prstGeom>
        </p:spPr>
      </p:pic>
      <p:pic>
        <p:nvPicPr>
          <p:cNvPr id="6" name="図 5">
            <a:extLst>
              <a:ext uri="{FF2B5EF4-FFF2-40B4-BE49-F238E27FC236}">
                <a16:creationId xmlns:a16="http://schemas.microsoft.com/office/drawing/2014/main" id="{716220E1-FF4D-42A7-B67E-859E818D5965}"/>
              </a:ext>
            </a:extLst>
          </p:cNvPr>
          <p:cNvPicPr>
            <a:picLocks noChangeAspect="1"/>
          </p:cNvPicPr>
          <p:nvPr/>
        </p:nvPicPr>
        <p:blipFill>
          <a:blip r:embed="rId3"/>
          <a:stretch>
            <a:fillRect/>
          </a:stretch>
        </p:blipFill>
        <p:spPr>
          <a:xfrm>
            <a:off x="1327194" y="2076844"/>
            <a:ext cx="8656179" cy="875502"/>
          </a:xfrm>
          <a:prstGeom prst="rect">
            <a:avLst/>
          </a:prstGeom>
        </p:spPr>
      </p:pic>
      <p:pic>
        <p:nvPicPr>
          <p:cNvPr id="8" name="図 7">
            <a:extLst>
              <a:ext uri="{FF2B5EF4-FFF2-40B4-BE49-F238E27FC236}">
                <a16:creationId xmlns:a16="http://schemas.microsoft.com/office/drawing/2014/main" id="{049F0D95-E300-46EE-82CA-AA4984752017}"/>
              </a:ext>
            </a:extLst>
          </p:cNvPr>
          <p:cNvPicPr>
            <a:picLocks noChangeAspect="1"/>
          </p:cNvPicPr>
          <p:nvPr/>
        </p:nvPicPr>
        <p:blipFill>
          <a:blip r:embed="rId4"/>
          <a:stretch>
            <a:fillRect/>
          </a:stretch>
        </p:blipFill>
        <p:spPr>
          <a:xfrm>
            <a:off x="1325597" y="5234570"/>
            <a:ext cx="5263040" cy="586198"/>
          </a:xfrm>
          <a:prstGeom prst="rect">
            <a:avLst/>
          </a:prstGeom>
        </p:spPr>
      </p:pic>
    </p:spTree>
    <p:extLst>
      <p:ext uri="{BB962C8B-B14F-4D97-AF65-F5344CB8AC3E}">
        <p14:creationId xmlns:p14="http://schemas.microsoft.com/office/powerpoint/2010/main" val="2317120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0"/>
            <a:ext cx="9443068" cy="4885105"/>
          </a:xfrm>
        </p:spPr>
        <p:txBody>
          <a:bodyPr>
            <a:normAutofit/>
          </a:bodyPr>
          <a:lstStyle/>
          <a:p>
            <a:r>
              <a:rPr lang="ja-JP" altLang="en-US" sz="2000" dirty="0"/>
              <a:t>実験結果 翻訳</a:t>
            </a:r>
            <a:endParaRPr lang="en-US" altLang="ja-JP" sz="2000" dirty="0"/>
          </a:p>
          <a:p>
            <a:pPr lvl="1"/>
            <a:r>
              <a:rPr lang="ja-JP" altLang="en-US" sz="1600" dirty="0"/>
              <a:t>英語からフランス語、ドイツ語、ロシア語に翻訳</a:t>
            </a:r>
            <a:endParaRPr lang="en-US" altLang="ja-JP" sz="1600" dirty="0"/>
          </a:p>
          <a:p>
            <a:pPr lvl="1"/>
            <a:r>
              <a:rPr lang="ja-JP" altLang="en-US" sz="1600" dirty="0"/>
              <a:t>ファインチューニングを行った</a:t>
            </a:r>
            <a:r>
              <a:rPr lang="en-US" altLang="ja-JP" sz="1600" dirty="0" err="1"/>
              <a:t>SoTA</a:t>
            </a:r>
            <a:r>
              <a:rPr lang="ja-JP" altLang="en-US" sz="1600" dirty="0"/>
              <a:t>のモデルにはさすがに及ばない</a:t>
            </a:r>
            <a:endParaRPr lang="en-US" altLang="ja-JP" sz="1600" dirty="0"/>
          </a:p>
          <a:p>
            <a:pPr lvl="1"/>
            <a:r>
              <a:rPr lang="ja-JP" altLang="en-US" sz="1600" dirty="0"/>
              <a:t>そもそも事前学習コーパスの</a:t>
            </a:r>
            <a:r>
              <a:rPr lang="en-US" altLang="ja-JP" sz="1600" dirty="0"/>
              <a:t>93%</a:t>
            </a:r>
            <a:r>
              <a:rPr lang="ja-JP" altLang="en-US" sz="1600" dirty="0"/>
              <a:t>が英語であり、翻訳の学習を全くしていないことを考えると評価できる結果</a:t>
            </a:r>
            <a:endParaRPr lang="en-US" altLang="ja-JP" sz="1600" dirty="0"/>
          </a:p>
          <a:p>
            <a:pPr lvl="1"/>
            <a:r>
              <a:rPr lang="ja-JP" altLang="en-US" sz="1600" dirty="0"/>
              <a:t>フランス語、ドイツ語、ロシア語の文章もコーパスに含めれば改善することが予想される</a:t>
            </a:r>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endParaRPr lang="en-US" altLang="ja-JP" sz="2000" dirty="0"/>
          </a:p>
          <a:p>
            <a:r>
              <a:rPr lang="ja-JP" altLang="en-US" sz="2000" dirty="0"/>
              <a:t>他にも</a:t>
            </a:r>
            <a:r>
              <a:rPr lang="en-US" altLang="ja-JP" sz="2000" dirty="0"/>
              <a:t>QA</a:t>
            </a:r>
            <a:r>
              <a:rPr lang="ja-JP" altLang="en-US" sz="2000" dirty="0"/>
              <a:t>タスク、代名詞当てタスク、常識解答タスク等実験しているが、基本的には教師あり学習の</a:t>
            </a:r>
            <a:r>
              <a:rPr lang="en-US" altLang="ja-JP" sz="2000" dirty="0" err="1"/>
              <a:t>SoTA</a:t>
            </a:r>
            <a:r>
              <a:rPr lang="ja-JP" altLang="en-US" sz="2000" dirty="0"/>
              <a:t>を超えられる精度は出せていない</a:t>
            </a:r>
            <a:endParaRPr lang="en-US" altLang="ja-JP" sz="2000" dirty="0"/>
          </a:p>
          <a:p>
            <a:endParaRPr lang="en-US" altLang="ja-JP" sz="2000" dirty="0"/>
          </a:p>
          <a:p>
            <a:pPr lvl="1"/>
            <a:endParaRPr lang="en-US" altLang="ja-JP" sz="1600" dirty="0"/>
          </a:p>
        </p:txBody>
      </p:sp>
      <p:pic>
        <p:nvPicPr>
          <p:cNvPr id="7" name="図 6">
            <a:extLst>
              <a:ext uri="{FF2B5EF4-FFF2-40B4-BE49-F238E27FC236}">
                <a16:creationId xmlns:a16="http://schemas.microsoft.com/office/drawing/2014/main" id="{109C3CD9-18C2-4159-B567-3CB7E56FB58F}"/>
              </a:ext>
            </a:extLst>
          </p:cNvPr>
          <p:cNvPicPr>
            <a:picLocks noChangeAspect="1"/>
          </p:cNvPicPr>
          <p:nvPr/>
        </p:nvPicPr>
        <p:blipFill>
          <a:blip r:embed="rId2"/>
          <a:stretch>
            <a:fillRect/>
          </a:stretch>
        </p:blipFill>
        <p:spPr>
          <a:xfrm>
            <a:off x="1466132" y="3401841"/>
            <a:ext cx="5427038" cy="1815852"/>
          </a:xfrm>
          <a:prstGeom prst="rect">
            <a:avLst/>
          </a:prstGeom>
        </p:spPr>
      </p:pic>
    </p:spTree>
    <p:extLst>
      <p:ext uri="{BB962C8B-B14F-4D97-AF65-F5344CB8AC3E}">
        <p14:creationId xmlns:p14="http://schemas.microsoft.com/office/powerpoint/2010/main" val="2137864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ja-JP" altLang="en-US" sz="2000" dirty="0"/>
              <a:t>文書生成タスク</a:t>
            </a:r>
            <a:endParaRPr lang="en-US" altLang="ja-JP" sz="2000" dirty="0"/>
          </a:p>
          <a:p>
            <a:pPr lvl="1"/>
            <a:r>
              <a:rPr lang="ja-JP" altLang="en-US" sz="1600" dirty="0"/>
              <a:t>非常に話題になったニュース記事の生成タスク</a:t>
            </a:r>
            <a:endParaRPr lang="en-US" altLang="ja-JP" sz="1600" dirty="0"/>
          </a:p>
          <a:p>
            <a:pPr lvl="1"/>
            <a:r>
              <a:rPr lang="ja-JP" altLang="en-US" sz="1600" dirty="0"/>
              <a:t>ニュースのタイトルとサブタイトルを</a:t>
            </a:r>
            <a:r>
              <a:rPr lang="en-US" altLang="ja-JP" sz="1600" dirty="0"/>
              <a:t>GPT3</a:t>
            </a:r>
            <a:r>
              <a:rPr lang="ja-JP" altLang="en-US" sz="1600" dirty="0"/>
              <a:t>に入力して、ニュースを生成させる</a:t>
            </a:r>
            <a:endParaRPr lang="en-US" altLang="ja-JP" sz="1600" dirty="0"/>
          </a:p>
          <a:p>
            <a:pPr lvl="1"/>
            <a:r>
              <a:rPr lang="en-US" altLang="ja-JP" sz="1600" dirty="0"/>
              <a:t>80</a:t>
            </a:r>
            <a:r>
              <a:rPr lang="ja-JP" altLang="en-US" sz="1600" dirty="0"/>
              <a:t>人にそれが本当のニュースか、</a:t>
            </a:r>
            <a:r>
              <a:rPr lang="en-US" altLang="ja-JP" sz="1600" dirty="0"/>
              <a:t>GPT3</a:t>
            </a:r>
            <a:r>
              <a:rPr lang="ja-JP" altLang="en-US" sz="1600" dirty="0"/>
              <a:t>が生成した偽のニュースかを判定してもらう</a:t>
            </a:r>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r>
              <a:rPr lang="en-US" altLang="ja-JP" sz="1600" dirty="0"/>
              <a:t>GPT-3 175B</a:t>
            </a:r>
            <a:r>
              <a:rPr lang="ja-JP" altLang="en-US" sz="1600" dirty="0"/>
              <a:t>だと</a:t>
            </a:r>
            <a:r>
              <a:rPr lang="en-US" altLang="ja-JP" sz="1600" dirty="0"/>
              <a:t>52%</a:t>
            </a:r>
            <a:r>
              <a:rPr lang="ja-JP" altLang="en-US" sz="1600" dirty="0"/>
              <a:t>の正答率となっており、適当に答えた場合でも</a:t>
            </a:r>
            <a:r>
              <a:rPr lang="en-US" altLang="ja-JP" sz="1600" dirty="0"/>
              <a:t>50%</a:t>
            </a:r>
            <a:r>
              <a:rPr lang="ja-JP" altLang="en-US" sz="1600" dirty="0"/>
              <a:t>なのでほぼ見分けがついていないことになる</a:t>
            </a:r>
            <a:endParaRPr lang="en-US" altLang="ja-JP" sz="1200" dirty="0"/>
          </a:p>
          <a:p>
            <a:endParaRPr lang="en-US" altLang="ja-JP" sz="1600" dirty="0"/>
          </a:p>
        </p:txBody>
      </p:sp>
      <p:pic>
        <p:nvPicPr>
          <p:cNvPr id="5" name="図 4">
            <a:extLst>
              <a:ext uri="{FF2B5EF4-FFF2-40B4-BE49-F238E27FC236}">
                <a16:creationId xmlns:a16="http://schemas.microsoft.com/office/drawing/2014/main" id="{9668C4C5-1CCC-4998-9E4B-D8487675D1ED}"/>
              </a:ext>
            </a:extLst>
          </p:cNvPr>
          <p:cNvPicPr>
            <a:picLocks noChangeAspect="1"/>
          </p:cNvPicPr>
          <p:nvPr/>
        </p:nvPicPr>
        <p:blipFill>
          <a:blip r:embed="rId2"/>
          <a:stretch>
            <a:fillRect/>
          </a:stretch>
        </p:blipFill>
        <p:spPr>
          <a:xfrm>
            <a:off x="1660407" y="3043167"/>
            <a:ext cx="6592220" cy="1981477"/>
          </a:xfrm>
          <a:prstGeom prst="rect">
            <a:avLst/>
          </a:prstGeom>
        </p:spPr>
      </p:pic>
    </p:spTree>
    <p:extLst>
      <p:ext uri="{BB962C8B-B14F-4D97-AF65-F5344CB8AC3E}">
        <p14:creationId xmlns:p14="http://schemas.microsoft.com/office/powerpoint/2010/main" val="1451550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ja-JP" altLang="en-US" sz="2000" dirty="0"/>
              <a:t>実際に生成されたニュース記事</a:t>
            </a:r>
            <a:endParaRPr lang="en-US" altLang="ja-JP" sz="1600" dirty="0"/>
          </a:p>
        </p:txBody>
      </p:sp>
      <p:pic>
        <p:nvPicPr>
          <p:cNvPr id="8" name="図 7">
            <a:extLst>
              <a:ext uri="{FF2B5EF4-FFF2-40B4-BE49-F238E27FC236}">
                <a16:creationId xmlns:a16="http://schemas.microsoft.com/office/drawing/2014/main" id="{7094D63D-9A46-4CAC-BF31-FEDA3147B6DF}"/>
              </a:ext>
            </a:extLst>
          </p:cNvPr>
          <p:cNvPicPr>
            <a:picLocks noChangeAspect="1"/>
          </p:cNvPicPr>
          <p:nvPr/>
        </p:nvPicPr>
        <p:blipFill>
          <a:blip r:embed="rId2"/>
          <a:stretch>
            <a:fillRect/>
          </a:stretch>
        </p:blipFill>
        <p:spPr>
          <a:xfrm>
            <a:off x="1108882" y="1966786"/>
            <a:ext cx="6963747" cy="4553585"/>
          </a:xfrm>
          <a:prstGeom prst="rect">
            <a:avLst/>
          </a:prstGeom>
        </p:spPr>
      </p:pic>
    </p:spTree>
    <p:extLst>
      <p:ext uri="{BB962C8B-B14F-4D97-AF65-F5344CB8AC3E}">
        <p14:creationId xmlns:p14="http://schemas.microsoft.com/office/powerpoint/2010/main" val="116546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en-US" altLang="ja-JP" sz="2000" dirty="0"/>
              <a:t>GPT3</a:t>
            </a:r>
            <a:r>
              <a:rPr lang="ja-JP" altLang="en-US" sz="2000" dirty="0"/>
              <a:t>でできること</a:t>
            </a:r>
            <a:endParaRPr lang="en-US" altLang="ja-JP" sz="2000" dirty="0"/>
          </a:p>
          <a:p>
            <a:pPr lvl="1"/>
            <a:r>
              <a:rPr lang="en-US" altLang="ja-JP" sz="1600" dirty="0" err="1"/>
              <a:t>OpenAI</a:t>
            </a:r>
            <a:r>
              <a:rPr lang="ja-JP" altLang="en-US" sz="1600" dirty="0"/>
              <a:t>の</a:t>
            </a:r>
            <a:r>
              <a:rPr lang="en-US" altLang="ja-JP" sz="1600" dirty="0"/>
              <a:t>API</a:t>
            </a:r>
            <a:r>
              <a:rPr lang="ja-JP" altLang="en-US" sz="1600" dirty="0"/>
              <a:t>利用例：</a:t>
            </a:r>
            <a:r>
              <a:rPr lang="en-US" altLang="ja-JP" sz="1600" dirty="0">
                <a:hlinkClick r:id="rId2"/>
              </a:rPr>
              <a:t>https://beta.openai.com/examples</a:t>
            </a:r>
            <a:endParaRPr lang="en-US" altLang="ja-JP" sz="1600" dirty="0"/>
          </a:p>
          <a:p>
            <a:pPr lvl="1"/>
            <a:r>
              <a:rPr lang="en-US" altLang="ja-JP" sz="1600" dirty="0"/>
              <a:t>Classification, English to French, Movie to Emoji, SQL request, ...</a:t>
            </a:r>
          </a:p>
          <a:p>
            <a:pPr marL="457200" lvl="1" indent="0">
              <a:buNone/>
            </a:pPr>
            <a:endParaRPr lang="en-US" altLang="ja-JP" sz="1600" dirty="0"/>
          </a:p>
          <a:p>
            <a:pPr marL="457200" lvl="1" indent="0">
              <a:buNone/>
            </a:pPr>
            <a:endParaRPr lang="en-US" altLang="ja-JP" sz="1600" dirty="0"/>
          </a:p>
          <a:p>
            <a:r>
              <a:rPr lang="ja-JP" altLang="en-US" sz="2000" dirty="0"/>
              <a:t>例で見たように、</a:t>
            </a:r>
            <a:r>
              <a:rPr lang="en-US" altLang="ja-JP" sz="2000" dirty="0"/>
              <a:t>GPT3</a:t>
            </a:r>
            <a:r>
              <a:rPr lang="ja-JP" altLang="en-US" sz="2000" dirty="0"/>
              <a:t>を使いこなす上で</a:t>
            </a:r>
            <a:r>
              <a:rPr lang="en-US" altLang="ja-JP" sz="2000" dirty="0"/>
              <a:t>Prompt Programming</a:t>
            </a:r>
            <a:r>
              <a:rPr lang="ja-JP" altLang="en-US" sz="2000" dirty="0"/>
              <a:t>が重要</a:t>
            </a:r>
            <a:endParaRPr lang="en-US" altLang="ja-JP" sz="2000" dirty="0"/>
          </a:p>
          <a:p>
            <a:pPr lvl="1"/>
            <a:r>
              <a:rPr lang="en-US" altLang="ja-JP" sz="1600" dirty="0"/>
              <a:t>Zero-shot, One-shot, Few-shot</a:t>
            </a:r>
          </a:p>
          <a:p>
            <a:pPr lvl="1"/>
            <a:r>
              <a:rPr lang="ja-JP" altLang="en-US" sz="1600" dirty="0"/>
              <a:t>どのような文章と例を渡せば、望ましい結果が返ってくるのか？試行錯誤が必要。</a:t>
            </a:r>
            <a:endParaRPr lang="en-US" altLang="ja-JP" sz="1600" dirty="0"/>
          </a:p>
        </p:txBody>
      </p:sp>
    </p:spTree>
    <p:extLst>
      <p:ext uri="{BB962C8B-B14F-4D97-AF65-F5344CB8AC3E}">
        <p14:creationId xmlns:p14="http://schemas.microsoft.com/office/powerpoint/2010/main" val="393510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r>
              <a:rPr kumimoji="1" lang="ja-JP" altLang="en-US" sz="3600" dirty="0"/>
              <a:t>　活用事例</a:t>
            </a:r>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ja-JP" altLang="en-US" sz="2000" dirty="0"/>
              <a:t>設計書、稟議書、マニュアル等、各種ドキュメントの自動生成</a:t>
            </a:r>
            <a:endParaRPr lang="en-US" altLang="ja-JP" sz="2000" dirty="0"/>
          </a:p>
          <a:p>
            <a:r>
              <a:rPr lang="ja-JP" altLang="en-US" sz="2000" dirty="0"/>
              <a:t>チャットボット、メールの自動返信</a:t>
            </a:r>
            <a:endParaRPr lang="en-US" altLang="ja-JP" sz="2000" dirty="0"/>
          </a:p>
          <a:p>
            <a:r>
              <a:rPr lang="ja-JP" altLang="en-US" sz="2000" dirty="0"/>
              <a:t>商品のキャッチコピーの自動生成</a:t>
            </a:r>
            <a:endParaRPr lang="en-US" altLang="ja-JP" sz="2000" dirty="0"/>
          </a:p>
          <a:p>
            <a:r>
              <a:rPr lang="ja-JP" altLang="en-US" sz="2000" dirty="0"/>
              <a:t>ソースコード自動生成</a:t>
            </a:r>
            <a:endParaRPr lang="en-US" altLang="ja-JP" sz="2000" dirty="0"/>
          </a:p>
          <a:p>
            <a:pPr lvl="1"/>
            <a:r>
              <a:rPr lang="ja-JP" altLang="en-US" sz="1600" dirty="0"/>
              <a:t>最近話題の</a:t>
            </a:r>
            <a:r>
              <a:rPr lang="en-US" altLang="ja-JP" sz="1600" dirty="0" err="1"/>
              <a:t>Github</a:t>
            </a:r>
            <a:r>
              <a:rPr lang="en-US" altLang="ja-JP" sz="1600" dirty="0"/>
              <a:t> Copilot</a:t>
            </a:r>
            <a:r>
              <a:rPr lang="ja-JP" altLang="en-US" sz="1600" dirty="0"/>
              <a:t>は</a:t>
            </a:r>
            <a:r>
              <a:rPr lang="en-US" altLang="ja-JP" sz="1600" dirty="0"/>
              <a:t>GPT-3</a:t>
            </a:r>
            <a:r>
              <a:rPr lang="ja-JP" altLang="en-US" sz="1600" dirty="0"/>
              <a:t>をベースとした</a:t>
            </a:r>
            <a:r>
              <a:rPr lang="en-US" altLang="ja-JP" sz="1600" dirty="0" err="1"/>
              <a:t>OpenAI</a:t>
            </a:r>
            <a:r>
              <a:rPr lang="en-US" altLang="ja-JP" sz="1600" dirty="0"/>
              <a:t> Codex</a:t>
            </a:r>
            <a:r>
              <a:rPr lang="ja-JP" altLang="en-US" sz="1600" dirty="0"/>
              <a:t>が使われている</a:t>
            </a:r>
            <a:endParaRPr lang="en-US" altLang="ja-JP" sz="1600" dirty="0"/>
          </a:p>
          <a:p>
            <a:endParaRPr lang="en-US" altLang="ja-JP" sz="1600" dirty="0"/>
          </a:p>
        </p:txBody>
      </p:sp>
      <p:pic>
        <p:nvPicPr>
          <p:cNvPr id="7" name="図 6">
            <a:extLst>
              <a:ext uri="{FF2B5EF4-FFF2-40B4-BE49-F238E27FC236}">
                <a16:creationId xmlns:a16="http://schemas.microsoft.com/office/drawing/2014/main" id="{F71C3996-72CB-46A5-8452-F53EAF6BCEF9}"/>
              </a:ext>
            </a:extLst>
          </p:cNvPr>
          <p:cNvPicPr>
            <a:picLocks noChangeAspect="1"/>
          </p:cNvPicPr>
          <p:nvPr/>
        </p:nvPicPr>
        <p:blipFill>
          <a:blip r:embed="rId2"/>
          <a:stretch>
            <a:fillRect/>
          </a:stretch>
        </p:blipFill>
        <p:spPr>
          <a:xfrm>
            <a:off x="1453662" y="3642344"/>
            <a:ext cx="2063261" cy="451952"/>
          </a:xfrm>
          <a:prstGeom prst="rect">
            <a:avLst/>
          </a:prstGeom>
        </p:spPr>
      </p:pic>
    </p:spTree>
    <p:extLst>
      <p:ext uri="{BB962C8B-B14F-4D97-AF65-F5344CB8AC3E}">
        <p14:creationId xmlns:p14="http://schemas.microsoft.com/office/powerpoint/2010/main" val="2006476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GPT3</a:t>
            </a:r>
            <a:r>
              <a:rPr kumimoji="1" lang="ja-JP" altLang="en-US" sz="3600" dirty="0"/>
              <a:t>　課題</a:t>
            </a:r>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ja-JP" altLang="en-US" sz="2000" dirty="0"/>
              <a:t>文章生成、推論に関する課題</a:t>
            </a:r>
            <a:endParaRPr lang="en-US" altLang="ja-JP" sz="2000" dirty="0"/>
          </a:p>
          <a:p>
            <a:pPr lvl="1"/>
            <a:r>
              <a:rPr lang="ja-JP" altLang="en-US" sz="1600" dirty="0"/>
              <a:t>長い文章を生成すると、文法的には正しいが同じ意味の単語を繰り返したり、結論が矛盾した文章を生成することがある</a:t>
            </a:r>
            <a:endParaRPr lang="en-US" altLang="ja-JP" sz="1600" dirty="0"/>
          </a:p>
          <a:p>
            <a:pPr lvl="1"/>
            <a:r>
              <a:rPr lang="ja-JP" altLang="en-US" sz="1600" dirty="0"/>
              <a:t>人間の常識を持っていないため、差別的な表現などふさわしくない文章を生成することがある</a:t>
            </a:r>
            <a:endParaRPr lang="en-US" altLang="ja-JP" sz="1600" dirty="0"/>
          </a:p>
          <a:p>
            <a:pPr lvl="1"/>
            <a:r>
              <a:rPr lang="ja-JP" altLang="en-US" sz="1600" dirty="0"/>
              <a:t>意味不明な質問に対して「分からない」と言うことができない。</a:t>
            </a:r>
            <a:endParaRPr lang="en-US" altLang="ja-JP" sz="1600" dirty="0"/>
          </a:p>
          <a:p>
            <a:pPr lvl="2"/>
            <a:r>
              <a:rPr lang="en-US" altLang="ja-JP" sz="1600" b="0" i="0" dirty="0">
                <a:effectLst/>
              </a:rPr>
              <a:t>Q: How many eyes does the sun have?(</a:t>
            </a:r>
            <a:r>
              <a:rPr lang="ja-JP" altLang="en-US" sz="1600" b="0" i="0" dirty="0">
                <a:effectLst/>
              </a:rPr>
              <a:t>太陽の目はいくつありますか？</a:t>
            </a:r>
            <a:r>
              <a:rPr lang="en-US" altLang="ja-JP" sz="1600" b="0" i="0" dirty="0">
                <a:effectLst/>
              </a:rPr>
              <a:t>))</a:t>
            </a:r>
          </a:p>
          <a:p>
            <a:pPr lvl="2"/>
            <a:r>
              <a:rPr lang="en-US" altLang="ja-JP" sz="1600" b="0" i="0" dirty="0">
                <a:effectLst/>
              </a:rPr>
              <a:t>A: The sun has one eye.(</a:t>
            </a:r>
            <a:r>
              <a:rPr lang="ja-JP" altLang="en-US" sz="1600" b="0" i="0" dirty="0">
                <a:effectLst/>
              </a:rPr>
              <a:t>太陽の目は</a:t>
            </a:r>
            <a:r>
              <a:rPr lang="en-US" altLang="ja-JP" sz="1600" b="0" i="0" dirty="0">
                <a:effectLst/>
              </a:rPr>
              <a:t>1</a:t>
            </a:r>
            <a:r>
              <a:rPr lang="ja-JP" altLang="en-US" sz="1600" b="0" i="0" dirty="0">
                <a:effectLst/>
              </a:rPr>
              <a:t>つです</a:t>
            </a:r>
            <a:r>
              <a:rPr lang="en-US" altLang="ja-JP" sz="1600" b="0" i="0" dirty="0">
                <a:effectLst/>
              </a:rPr>
              <a:t>)</a:t>
            </a:r>
            <a:endParaRPr lang="en-US" altLang="ja-JP" sz="1600" dirty="0"/>
          </a:p>
          <a:p>
            <a:pPr lvl="1"/>
            <a:endParaRPr lang="en-US" altLang="ja-JP" sz="1600" dirty="0"/>
          </a:p>
          <a:p>
            <a:r>
              <a:rPr lang="ja-JP" altLang="en-US" sz="2000" dirty="0"/>
              <a:t>生成速度が遅い</a:t>
            </a:r>
            <a:endParaRPr lang="en-US" altLang="ja-JP" sz="2000" dirty="0"/>
          </a:p>
          <a:p>
            <a:pPr lvl="1"/>
            <a:r>
              <a:rPr lang="en-US" altLang="ja-JP" sz="1600" dirty="0"/>
              <a:t>1</a:t>
            </a:r>
            <a:r>
              <a:rPr lang="ja-JP" altLang="en-US" sz="1600" dirty="0"/>
              <a:t>分間に</a:t>
            </a:r>
            <a:r>
              <a:rPr lang="en-US" altLang="ja-JP" sz="1600" dirty="0"/>
              <a:t>150</a:t>
            </a:r>
            <a:r>
              <a:rPr lang="ja-JP" altLang="en-US" sz="1600" dirty="0"/>
              <a:t>単語程しか生成できない</a:t>
            </a:r>
            <a:endParaRPr lang="en-US" altLang="ja-JP" sz="1600" dirty="0"/>
          </a:p>
          <a:p>
            <a:endParaRPr lang="en-US" altLang="ja-JP" sz="2000" dirty="0"/>
          </a:p>
          <a:p>
            <a:r>
              <a:rPr lang="ja-JP" altLang="en-US" sz="2000" dirty="0"/>
              <a:t>膨大な運用コスト</a:t>
            </a:r>
            <a:endParaRPr lang="en-US" altLang="ja-JP" sz="2000" dirty="0"/>
          </a:p>
          <a:p>
            <a:pPr lvl="1"/>
            <a:r>
              <a:rPr lang="ja-JP" altLang="en-US" sz="1600" dirty="0"/>
              <a:t>モデルが巨大すぎてインフラ構築、事前学習にコストがかかる</a:t>
            </a:r>
            <a:endParaRPr lang="en-US" altLang="ja-JP" sz="1600" dirty="0"/>
          </a:p>
          <a:p>
            <a:pPr lvl="1"/>
            <a:endParaRPr lang="en-US" altLang="ja-JP" sz="1600" dirty="0"/>
          </a:p>
          <a:p>
            <a:endParaRPr lang="en-US" altLang="ja-JP" sz="2000" dirty="0"/>
          </a:p>
        </p:txBody>
      </p:sp>
    </p:spTree>
    <p:extLst>
      <p:ext uri="{BB962C8B-B14F-4D97-AF65-F5344CB8AC3E}">
        <p14:creationId xmlns:p14="http://schemas.microsoft.com/office/powerpoint/2010/main" val="3390107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GPT-Neo</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en-US" altLang="ja-JP" sz="2000" dirty="0"/>
              <a:t>GPT3</a:t>
            </a:r>
            <a:r>
              <a:rPr lang="ja-JP" altLang="en-US" sz="2000" dirty="0"/>
              <a:t>に近い性能の言語モデルをオープンソースで目指すというもの</a:t>
            </a:r>
            <a:endParaRPr lang="en-US" altLang="ja-JP" sz="2000" dirty="0"/>
          </a:p>
          <a:p>
            <a:pPr lvl="1"/>
            <a:r>
              <a:rPr lang="en-US" altLang="ja-JP" sz="1600" dirty="0" err="1"/>
              <a:t>EleutherAI</a:t>
            </a:r>
            <a:r>
              <a:rPr lang="ja-JP" altLang="en-US" sz="1600" dirty="0"/>
              <a:t>が開発</a:t>
            </a:r>
            <a:endParaRPr lang="en-US" altLang="ja-JP" sz="1600" dirty="0"/>
          </a:p>
          <a:p>
            <a:pPr lvl="1"/>
            <a:r>
              <a:rPr lang="en-US" altLang="ja-JP" sz="1600" dirty="0">
                <a:hlinkClick r:id="rId2"/>
              </a:rPr>
              <a:t>https://www.eleuther.ai/projects/gpt-neo/</a:t>
            </a:r>
            <a:endParaRPr lang="en-US" altLang="ja-JP" sz="1600" dirty="0"/>
          </a:p>
          <a:p>
            <a:pPr lvl="1"/>
            <a:r>
              <a:rPr lang="en-US" altLang="ja-JP" sz="1600" dirty="0"/>
              <a:t>Pile</a:t>
            </a:r>
            <a:r>
              <a:rPr lang="ja-JP" altLang="en-US" sz="1600" dirty="0"/>
              <a:t>というデータセットで事前学習</a:t>
            </a:r>
            <a:endParaRPr lang="en-US" altLang="ja-JP" sz="1600" dirty="0"/>
          </a:p>
          <a:p>
            <a:pPr lvl="1"/>
            <a:endParaRPr lang="en-US" altLang="ja-JP" sz="1600" dirty="0"/>
          </a:p>
          <a:p>
            <a:r>
              <a:rPr lang="ja-JP" altLang="en-US" sz="2000" dirty="0"/>
              <a:t>性能は</a:t>
            </a:r>
            <a:r>
              <a:rPr lang="en-US" altLang="ja-JP" sz="2000" dirty="0"/>
              <a:t>GPT3</a:t>
            </a:r>
            <a:r>
              <a:rPr lang="ja-JP" altLang="en-US" sz="2000" dirty="0"/>
              <a:t>に及ばないが近しい値が出ている</a:t>
            </a:r>
            <a:endParaRPr lang="en-US" altLang="ja-JP" sz="2000" dirty="0"/>
          </a:p>
          <a:p>
            <a:endParaRPr lang="en-US" altLang="ja-JP" sz="2000" dirty="0"/>
          </a:p>
          <a:p>
            <a:r>
              <a:rPr lang="ja-JP" altLang="en-US" sz="2000" dirty="0"/>
              <a:t>モデルサイズは</a:t>
            </a:r>
            <a:r>
              <a:rPr lang="en-US" altLang="ja-JP" sz="2000" dirty="0"/>
              <a:t>2.7B</a:t>
            </a:r>
            <a:r>
              <a:rPr lang="ja-JP" altLang="en-US" sz="2000" dirty="0"/>
              <a:t>が最大</a:t>
            </a:r>
            <a:endParaRPr lang="en-US" altLang="ja-JP" sz="2000" dirty="0"/>
          </a:p>
          <a:p>
            <a:pPr marL="0" indent="0">
              <a:buNone/>
            </a:pPr>
            <a:endParaRPr lang="en-US" altLang="ja-JP" sz="1600" dirty="0"/>
          </a:p>
          <a:p>
            <a:endParaRPr lang="en-US" altLang="ja-JP" sz="2000" dirty="0"/>
          </a:p>
          <a:p>
            <a:pPr marL="457200" lvl="1" indent="0">
              <a:buNone/>
            </a:pPr>
            <a:endParaRPr lang="en-US" altLang="ja-JP" sz="1600" dirty="0"/>
          </a:p>
          <a:p>
            <a:endParaRPr lang="en-US" altLang="ja-JP" sz="2000" dirty="0"/>
          </a:p>
        </p:txBody>
      </p:sp>
      <p:pic>
        <p:nvPicPr>
          <p:cNvPr id="5" name="図 4">
            <a:extLst>
              <a:ext uri="{FF2B5EF4-FFF2-40B4-BE49-F238E27FC236}">
                <a16:creationId xmlns:a16="http://schemas.microsoft.com/office/drawing/2014/main" id="{64F5E9BD-CD0F-483A-A404-6F099260F7FD}"/>
              </a:ext>
            </a:extLst>
          </p:cNvPr>
          <p:cNvPicPr>
            <a:picLocks noChangeAspect="1"/>
          </p:cNvPicPr>
          <p:nvPr/>
        </p:nvPicPr>
        <p:blipFill>
          <a:blip r:embed="rId3"/>
          <a:stretch>
            <a:fillRect/>
          </a:stretch>
        </p:blipFill>
        <p:spPr>
          <a:xfrm>
            <a:off x="6489895" y="2911935"/>
            <a:ext cx="5452533" cy="3624331"/>
          </a:xfrm>
          <a:prstGeom prst="rect">
            <a:avLst/>
          </a:prstGeom>
        </p:spPr>
      </p:pic>
    </p:spTree>
    <p:extLst>
      <p:ext uri="{BB962C8B-B14F-4D97-AF65-F5344CB8AC3E}">
        <p14:creationId xmlns:p14="http://schemas.microsoft.com/office/powerpoint/2010/main" val="2457906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lang="ja-JP" altLang="en-US" sz="3600" dirty="0"/>
              <a:t>文章</a:t>
            </a:r>
            <a:r>
              <a:rPr kumimoji="1" lang="ja-JP" altLang="en-US" sz="3600" dirty="0"/>
              <a:t>生成 実験</a:t>
            </a:r>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en-US" altLang="ja-JP" sz="2000" dirty="0"/>
              <a:t>GPT-Neo</a:t>
            </a:r>
          </a:p>
          <a:p>
            <a:pPr lvl="1"/>
            <a:r>
              <a:rPr lang="en-US" altLang="ja-JP" sz="1600" dirty="0" err="1"/>
              <a:t>Huggingface</a:t>
            </a:r>
            <a:r>
              <a:rPr lang="ja-JP" altLang="en-US" sz="1600" dirty="0"/>
              <a:t>の</a:t>
            </a:r>
            <a:r>
              <a:rPr lang="en-US" altLang="ja-JP" sz="1600" dirty="0"/>
              <a:t>transformers</a:t>
            </a:r>
            <a:r>
              <a:rPr lang="ja-JP" altLang="en-US" sz="1600" dirty="0"/>
              <a:t>ライブラリで簡単に試すことが可能</a:t>
            </a:r>
            <a:endParaRPr lang="en-US" altLang="ja-JP" sz="1600" dirty="0"/>
          </a:p>
          <a:p>
            <a:pPr lvl="1"/>
            <a:r>
              <a:rPr lang="en-US" altLang="ja-JP" sz="1600" dirty="0" err="1"/>
              <a:t>gpt-neo.ipynb</a:t>
            </a:r>
            <a:endParaRPr lang="en-US" altLang="ja-JP" sz="1600" dirty="0"/>
          </a:p>
          <a:p>
            <a:pPr lvl="1"/>
            <a:r>
              <a:rPr lang="ja-JP" altLang="en-US" sz="1600" dirty="0"/>
              <a:t>日本語生成は微妙、、、</a:t>
            </a:r>
            <a:endParaRPr lang="en-US" altLang="ja-JP" sz="1600" dirty="0"/>
          </a:p>
          <a:p>
            <a:pPr lvl="1"/>
            <a:endParaRPr lang="en-US" altLang="ja-JP" sz="1600" dirty="0"/>
          </a:p>
          <a:p>
            <a:pPr lvl="1"/>
            <a:endParaRPr lang="en-US" altLang="ja-JP" sz="1600" dirty="0"/>
          </a:p>
          <a:p>
            <a:r>
              <a:rPr lang="en-US" altLang="ja-JP" sz="2000" dirty="0"/>
              <a:t>GPT-2</a:t>
            </a:r>
          </a:p>
          <a:p>
            <a:pPr lvl="1"/>
            <a:r>
              <a:rPr lang="en-US" altLang="ja-JP" sz="1600" dirty="0" err="1"/>
              <a:t>rinna</a:t>
            </a:r>
            <a:r>
              <a:rPr lang="ja-JP" altLang="en-US" sz="1600" dirty="0"/>
              <a:t>社が日本語コーパスで事前学習した</a:t>
            </a:r>
            <a:r>
              <a:rPr lang="en-US" altLang="ja-JP" sz="1600" dirty="0"/>
              <a:t>GPT2</a:t>
            </a:r>
            <a:r>
              <a:rPr lang="ja-JP" altLang="en-US" sz="1600" dirty="0"/>
              <a:t>を公開</a:t>
            </a:r>
            <a:endParaRPr lang="en-US" altLang="ja-JP" sz="1600" dirty="0"/>
          </a:p>
          <a:p>
            <a:pPr lvl="2"/>
            <a:r>
              <a:rPr lang="en-US" altLang="ja-JP" sz="1600" dirty="0">
                <a:hlinkClick r:id="rId2"/>
              </a:rPr>
              <a:t>https://corp.rinna.co.jp/news/2021-4-7-pressrelease/</a:t>
            </a:r>
            <a:endParaRPr lang="en-US" altLang="ja-JP" sz="1200" dirty="0"/>
          </a:p>
          <a:p>
            <a:pPr lvl="1"/>
            <a:r>
              <a:rPr lang="en-US" altLang="ja-JP" sz="1600" dirty="0"/>
              <a:t>gpt2jp.ipynb</a:t>
            </a:r>
          </a:p>
          <a:p>
            <a:pPr lvl="1"/>
            <a:r>
              <a:rPr lang="ja-JP" altLang="en-US" sz="1600" dirty="0"/>
              <a:t>日本語生成ならこっちのほうが良い感じ</a:t>
            </a:r>
            <a:endParaRPr lang="en-US" altLang="ja-JP" sz="1600" dirty="0"/>
          </a:p>
          <a:p>
            <a:pPr marL="457200" lvl="1" indent="0">
              <a:buNone/>
            </a:pPr>
            <a:endParaRPr lang="en-US" altLang="ja-JP" sz="1600" dirty="0"/>
          </a:p>
          <a:p>
            <a:endParaRPr lang="en-US" altLang="ja-JP" sz="2000" dirty="0"/>
          </a:p>
        </p:txBody>
      </p:sp>
    </p:spTree>
    <p:extLst>
      <p:ext uri="{BB962C8B-B14F-4D97-AF65-F5344CB8AC3E}">
        <p14:creationId xmlns:p14="http://schemas.microsoft.com/office/powerpoint/2010/main" val="407616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ja-JP" altLang="en-US" sz="3600" dirty="0"/>
              <a:t>まとめ</a:t>
            </a:r>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443068" cy="4393982"/>
          </a:xfrm>
        </p:spPr>
        <p:txBody>
          <a:bodyPr>
            <a:normAutofit/>
          </a:bodyPr>
          <a:lstStyle/>
          <a:p>
            <a:r>
              <a:rPr lang="en-US" altLang="ja-JP" sz="2000" dirty="0"/>
              <a:t>GPT</a:t>
            </a:r>
            <a:r>
              <a:rPr lang="ja-JP" altLang="en-US" sz="2000" dirty="0"/>
              <a:t>は</a:t>
            </a:r>
            <a:r>
              <a:rPr lang="en-US" altLang="ja-JP" sz="2000" dirty="0"/>
              <a:t>Transformer</a:t>
            </a:r>
            <a:r>
              <a:rPr lang="ja-JP" altLang="en-US" sz="2000" dirty="0"/>
              <a:t>ベースの言語モデル</a:t>
            </a:r>
            <a:endParaRPr lang="en-US" altLang="ja-JP" sz="2000" dirty="0"/>
          </a:p>
          <a:p>
            <a:endParaRPr lang="en-US" altLang="ja-JP" sz="2000" dirty="0"/>
          </a:p>
          <a:p>
            <a:r>
              <a:rPr lang="en-US" altLang="ja-JP" sz="2000" dirty="0"/>
              <a:t>GPT3</a:t>
            </a:r>
            <a:r>
              <a:rPr lang="ja-JP" altLang="en-US" sz="2000" dirty="0"/>
              <a:t>は非常に自然な文章を生成できるが、</a:t>
            </a:r>
            <a:r>
              <a:rPr lang="en-US" altLang="ja-JP" sz="2000" dirty="0"/>
              <a:t>API</a:t>
            </a:r>
            <a:r>
              <a:rPr lang="ja-JP" altLang="en-US" sz="2000" dirty="0"/>
              <a:t>経由でしか利用できない</a:t>
            </a:r>
            <a:endParaRPr lang="en-US" altLang="ja-JP" sz="1600" dirty="0"/>
          </a:p>
          <a:p>
            <a:pPr marL="457200" lvl="1" indent="0">
              <a:buNone/>
            </a:pPr>
            <a:endParaRPr lang="en-US" altLang="ja-JP" sz="1600" dirty="0"/>
          </a:p>
          <a:p>
            <a:r>
              <a:rPr lang="ja-JP" altLang="en-US" sz="2000" dirty="0"/>
              <a:t>実運用のためには</a:t>
            </a:r>
            <a:r>
              <a:rPr lang="en-US" altLang="ja-JP" sz="2000" dirty="0" err="1"/>
              <a:t>GPTNeo</a:t>
            </a:r>
            <a:r>
              <a:rPr lang="ja-JP" altLang="en-US" sz="2000" dirty="0"/>
              <a:t>の活用が考えられるが、日本語モデルは現状存在しないため、</a:t>
            </a:r>
            <a:r>
              <a:rPr lang="en-US" altLang="ja-JP" sz="2000" dirty="0"/>
              <a:t>GPT2</a:t>
            </a:r>
            <a:r>
              <a:rPr lang="ja-JP" altLang="en-US" sz="2000" dirty="0"/>
              <a:t>が選択肢に入る</a:t>
            </a:r>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33006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en-US" altLang="ja-JP" sz="2000" dirty="0" err="1"/>
              <a:t>OpenAI</a:t>
            </a:r>
            <a:r>
              <a:rPr lang="ja-JP" altLang="en-US" sz="2000" dirty="0"/>
              <a:t>が開発した自然言語モデル</a:t>
            </a:r>
            <a:endParaRPr lang="en-US" altLang="ja-JP" sz="2000" dirty="0"/>
          </a:p>
          <a:p>
            <a:pPr lvl="1"/>
            <a:r>
              <a:rPr lang="en-US" altLang="ja-JP" sz="1800" dirty="0">
                <a:hlinkClick r:id="rId2"/>
              </a:rPr>
              <a:t>https://arxiv.org/abs/2005.14165</a:t>
            </a:r>
            <a:endParaRPr lang="en-US" altLang="ja-JP" sz="1800" dirty="0"/>
          </a:p>
          <a:p>
            <a:pPr lvl="1"/>
            <a:endParaRPr lang="en-US" altLang="ja-JP" sz="1600" dirty="0"/>
          </a:p>
          <a:p>
            <a:r>
              <a:rPr lang="en-US" altLang="ja-JP" sz="2000" dirty="0"/>
              <a:t>GPT3</a:t>
            </a:r>
            <a:r>
              <a:rPr lang="ja-JP" altLang="en-US" sz="2000" dirty="0"/>
              <a:t>までバージョンアップされていて、仕組み自体は</a:t>
            </a:r>
            <a:r>
              <a:rPr lang="en-US" altLang="ja-JP" sz="2000" dirty="0"/>
              <a:t>BERT</a:t>
            </a:r>
            <a:r>
              <a:rPr lang="ja-JP" altLang="en-US" sz="2000" dirty="0"/>
              <a:t>と同じく</a:t>
            </a:r>
            <a:r>
              <a:rPr lang="en-US" altLang="ja-JP" sz="2000" dirty="0"/>
              <a:t>Transformer</a:t>
            </a:r>
            <a:r>
              <a:rPr lang="ja-JP" altLang="en-US" sz="2000" dirty="0"/>
              <a:t>ベースのモデル</a:t>
            </a:r>
            <a:endParaRPr lang="en-US" altLang="ja-JP" sz="2000" dirty="0"/>
          </a:p>
          <a:p>
            <a:pPr marL="457200" lvl="1" indent="0">
              <a:buNone/>
            </a:pPr>
            <a:endParaRPr lang="ja-JP" altLang="en-US" sz="1200" dirty="0"/>
          </a:p>
          <a:p>
            <a:pPr marL="0" indent="0">
              <a:buNone/>
            </a:pPr>
            <a:endParaRPr kumimoji="1" lang="ja-JP" altLang="en-US" sz="2000" dirty="0"/>
          </a:p>
        </p:txBody>
      </p:sp>
      <p:sp>
        <p:nvSpPr>
          <p:cNvPr id="4" name="矢印: 右 3">
            <a:extLst>
              <a:ext uri="{FF2B5EF4-FFF2-40B4-BE49-F238E27FC236}">
                <a16:creationId xmlns:a16="http://schemas.microsoft.com/office/drawing/2014/main" id="{702B7B81-31E1-4F1E-BD85-8F9D6FDA681F}"/>
              </a:ext>
            </a:extLst>
          </p:cNvPr>
          <p:cNvSpPr/>
          <p:nvPr/>
        </p:nvSpPr>
        <p:spPr>
          <a:xfrm>
            <a:off x="895797" y="4624580"/>
            <a:ext cx="9808564" cy="472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93AF42-87B4-44E4-BD5E-DC750F2A9577}"/>
              </a:ext>
            </a:extLst>
          </p:cNvPr>
          <p:cNvSpPr txBox="1"/>
          <p:nvPr/>
        </p:nvSpPr>
        <p:spPr>
          <a:xfrm>
            <a:off x="1169233" y="3979972"/>
            <a:ext cx="1588957" cy="646331"/>
          </a:xfrm>
          <a:prstGeom prst="rect">
            <a:avLst/>
          </a:prstGeom>
          <a:noFill/>
        </p:spPr>
        <p:txBody>
          <a:bodyPr wrap="square" rtlCol="0">
            <a:spAutoFit/>
          </a:bodyPr>
          <a:lstStyle/>
          <a:p>
            <a:r>
              <a:rPr kumimoji="1" lang="en-US" altLang="ja-JP" dirty="0"/>
              <a:t>2017/6</a:t>
            </a:r>
          </a:p>
          <a:p>
            <a:r>
              <a:rPr lang="en-US" altLang="ja-JP" dirty="0"/>
              <a:t>Transformer</a:t>
            </a:r>
            <a:endParaRPr kumimoji="1" lang="ja-JP" altLang="en-US" dirty="0"/>
          </a:p>
        </p:txBody>
      </p:sp>
      <p:sp>
        <p:nvSpPr>
          <p:cNvPr id="6" name="テキスト ボックス 5">
            <a:extLst>
              <a:ext uri="{FF2B5EF4-FFF2-40B4-BE49-F238E27FC236}">
                <a16:creationId xmlns:a16="http://schemas.microsoft.com/office/drawing/2014/main" id="{B374428B-51CC-4C57-B523-7F148627CC72}"/>
              </a:ext>
            </a:extLst>
          </p:cNvPr>
          <p:cNvSpPr txBox="1"/>
          <p:nvPr/>
        </p:nvSpPr>
        <p:spPr>
          <a:xfrm>
            <a:off x="3488821" y="3979053"/>
            <a:ext cx="1079293" cy="646331"/>
          </a:xfrm>
          <a:prstGeom prst="rect">
            <a:avLst/>
          </a:prstGeom>
          <a:noFill/>
        </p:spPr>
        <p:txBody>
          <a:bodyPr wrap="square" rtlCol="0">
            <a:spAutoFit/>
          </a:bodyPr>
          <a:lstStyle/>
          <a:p>
            <a:r>
              <a:rPr kumimoji="1" lang="en-US" altLang="ja-JP" dirty="0"/>
              <a:t>2018/6</a:t>
            </a:r>
          </a:p>
          <a:p>
            <a:r>
              <a:rPr lang="en-US" altLang="ja-JP" dirty="0"/>
              <a:t>GPT</a:t>
            </a:r>
            <a:endParaRPr kumimoji="1" lang="ja-JP" altLang="en-US" dirty="0"/>
          </a:p>
        </p:txBody>
      </p:sp>
      <p:sp>
        <p:nvSpPr>
          <p:cNvPr id="7" name="テキスト ボックス 6">
            <a:extLst>
              <a:ext uri="{FF2B5EF4-FFF2-40B4-BE49-F238E27FC236}">
                <a16:creationId xmlns:a16="http://schemas.microsoft.com/office/drawing/2014/main" id="{DF6D03FC-C9C7-4E92-8FB8-04AE213CF19D}"/>
              </a:ext>
            </a:extLst>
          </p:cNvPr>
          <p:cNvSpPr txBox="1"/>
          <p:nvPr/>
        </p:nvSpPr>
        <p:spPr>
          <a:xfrm>
            <a:off x="4930375" y="3978594"/>
            <a:ext cx="1079293" cy="646331"/>
          </a:xfrm>
          <a:prstGeom prst="rect">
            <a:avLst/>
          </a:prstGeom>
          <a:noFill/>
        </p:spPr>
        <p:txBody>
          <a:bodyPr wrap="square" rtlCol="0">
            <a:spAutoFit/>
          </a:bodyPr>
          <a:lstStyle/>
          <a:p>
            <a:r>
              <a:rPr kumimoji="1" lang="en-US" altLang="ja-JP" dirty="0"/>
              <a:t>2018/10</a:t>
            </a:r>
          </a:p>
          <a:p>
            <a:r>
              <a:rPr kumimoji="1" lang="en-US" altLang="ja-JP" dirty="0"/>
              <a:t>BERT</a:t>
            </a:r>
            <a:endParaRPr kumimoji="1" lang="ja-JP" altLang="en-US" dirty="0"/>
          </a:p>
        </p:txBody>
      </p:sp>
      <p:sp>
        <p:nvSpPr>
          <p:cNvPr id="8" name="テキスト ボックス 7">
            <a:extLst>
              <a:ext uri="{FF2B5EF4-FFF2-40B4-BE49-F238E27FC236}">
                <a16:creationId xmlns:a16="http://schemas.microsoft.com/office/drawing/2014/main" id="{A47CA3B6-500A-4820-A4A9-2D65A1AA16AE}"/>
              </a:ext>
            </a:extLst>
          </p:cNvPr>
          <p:cNvSpPr txBox="1"/>
          <p:nvPr/>
        </p:nvSpPr>
        <p:spPr>
          <a:xfrm>
            <a:off x="6505451" y="3978364"/>
            <a:ext cx="1079293" cy="646331"/>
          </a:xfrm>
          <a:prstGeom prst="rect">
            <a:avLst/>
          </a:prstGeom>
          <a:noFill/>
        </p:spPr>
        <p:txBody>
          <a:bodyPr wrap="square" rtlCol="0">
            <a:spAutoFit/>
          </a:bodyPr>
          <a:lstStyle/>
          <a:p>
            <a:r>
              <a:rPr kumimoji="1" lang="en-US" altLang="ja-JP" dirty="0"/>
              <a:t>2019/2</a:t>
            </a:r>
          </a:p>
          <a:p>
            <a:r>
              <a:rPr lang="en-US" altLang="ja-JP" dirty="0"/>
              <a:t>GPT2</a:t>
            </a:r>
            <a:endParaRPr kumimoji="1" lang="ja-JP" altLang="en-US" dirty="0"/>
          </a:p>
        </p:txBody>
      </p:sp>
      <p:sp>
        <p:nvSpPr>
          <p:cNvPr id="9" name="テキスト ボックス 8">
            <a:extLst>
              <a:ext uri="{FF2B5EF4-FFF2-40B4-BE49-F238E27FC236}">
                <a16:creationId xmlns:a16="http://schemas.microsoft.com/office/drawing/2014/main" id="{8784135E-4ED7-493F-988A-5FC03B944BC7}"/>
              </a:ext>
            </a:extLst>
          </p:cNvPr>
          <p:cNvSpPr txBox="1"/>
          <p:nvPr/>
        </p:nvSpPr>
        <p:spPr>
          <a:xfrm>
            <a:off x="8551194" y="3978249"/>
            <a:ext cx="1079293" cy="646331"/>
          </a:xfrm>
          <a:prstGeom prst="rect">
            <a:avLst/>
          </a:prstGeom>
          <a:noFill/>
        </p:spPr>
        <p:txBody>
          <a:bodyPr wrap="square" rtlCol="0">
            <a:spAutoFit/>
          </a:bodyPr>
          <a:lstStyle/>
          <a:p>
            <a:r>
              <a:rPr kumimoji="1" lang="en-US" altLang="ja-JP" dirty="0"/>
              <a:t>2020/5</a:t>
            </a:r>
          </a:p>
          <a:p>
            <a:r>
              <a:rPr lang="en-US" altLang="ja-JP" dirty="0"/>
              <a:t>GPT3</a:t>
            </a:r>
            <a:endParaRPr kumimoji="1" lang="ja-JP" altLang="en-US" dirty="0"/>
          </a:p>
        </p:txBody>
      </p:sp>
    </p:spTree>
    <p:extLst>
      <p:ext uri="{BB962C8B-B14F-4D97-AF65-F5344CB8AC3E}">
        <p14:creationId xmlns:p14="http://schemas.microsoft.com/office/powerpoint/2010/main" val="4239872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lang="ja-JP" altLang="en-US" sz="3600" dirty="0"/>
              <a:t>参考文献</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en-US" altLang="ja-JP" sz="2000" dirty="0">
                <a:hlinkClick r:id="rId2"/>
              </a:rPr>
              <a:t>https://data-analytics.fun/2020/04/18/understanding-openai-gpt/</a:t>
            </a:r>
            <a:endParaRPr lang="en-US" altLang="ja-JP" sz="2000" dirty="0"/>
          </a:p>
          <a:p>
            <a:r>
              <a:rPr lang="en-US" altLang="ja-JP" sz="2000" dirty="0">
                <a:hlinkClick r:id="rId3"/>
              </a:rPr>
              <a:t>https://data-analytics.fun/2020/11/10/understanding-openai-gpt2/</a:t>
            </a:r>
            <a:endParaRPr lang="en-US" altLang="ja-JP" sz="2000" dirty="0"/>
          </a:p>
          <a:p>
            <a:r>
              <a:rPr lang="en-US" altLang="ja-JP" sz="2000" dirty="0">
                <a:hlinkClick r:id="rId4"/>
              </a:rPr>
              <a:t>https://data-analytics.fun/2020/12/07/openai-gpt3/</a:t>
            </a:r>
            <a:endParaRPr lang="en-US" altLang="ja-JP" sz="2000" dirty="0"/>
          </a:p>
          <a:p>
            <a:r>
              <a:rPr lang="en-US" altLang="ja-JP" sz="2000" dirty="0">
                <a:hlinkClick r:id="rId5"/>
              </a:rPr>
              <a:t>https://deepsquare.jp/2020/08/gpt-3/</a:t>
            </a:r>
            <a:endParaRPr lang="en-US" altLang="ja-JP" sz="2000" dirty="0"/>
          </a:p>
          <a:p>
            <a:r>
              <a:rPr lang="en-US" altLang="ja-JP" sz="2000" dirty="0">
                <a:hlinkClick r:id="rId6"/>
              </a:rPr>
              <a:t>https://qiita.com/m__k/items/36875fedf8ad1842b729</a:t>
            </a:r>
            <a:endParaRPr lang="en-US" altLang="ja-JP" sz="2000" dirty="0"/>
          </a:p>
          <a:p>
            <a:r>
              <a:rPr lang="en-US" altLang="ja-JP" sz="2000" dirty="0">
                <a:hlinkClick r:id="rId7"/>
              </a:rPr>
              <a:t>http://jalammar.github.io/illustrated-gpt2/</a:t>
            </a:r>
            <a:endParaRPr lang="en-US" altLang="ja-JP" sz="2000" dirty="0"/>
          </a:p>
          <a:p>
            <a:r>
              <a:rPr lang="en-US" altLang="ja-JP" sz="2000" dirty="0">
                <a:hlinkClick r:id="rId5"/>
              </a:rPr>
              <a:t>https://deepsquare.jp/2020/08/gpt-3/</a:t>
            </a:r>
            <a:endParaRPr lang="en-US" altLang="ja-JP" sz="2000" dirty="0"/>
          </a:p>
          <a:p>
            <a:r>
              <a:rPr lang="en-US" altLang="ja-JP" sz="2000" dirty="0">
                <a:hlinkClick r:id="rId8"/>
              </a:rPr>
              <a:t>https://www.intellilink.co.jp/column/ai/2021/031700.aspx</a:t>
            </a:r>
            <a:endParaRPr lang="en-US" altLang="ja-JP" sz="2000" dirty="0"/>
          </a:p>
          <a:p>
            <a:r>
              <a:rPr lang="en-US" altLang="ja-JP" sz="2000" dirty="0"/>
              <a:t>generate</a:t>
            </a:r>
            <a:r>
              <a:rPr lang="ja-JP" altLang="en-US" sz="2000" dirty="0"/>
              <a:t>関数の引数参考</a:t>
            </a:r>
            <a:endParaRPr lang="en-US" altLang="ja-JP" sz="2000" dirty="0"/>
          </a:p>
          <a:p>
            <a:pPr lvl="1"/>
            <a:r>
              <a:rPr lang="en-US" altLang="ja-JP" sz="1600" dirty="0">
                <a:hlinkClick r:id="rId9"/>
              </a:rPr>
              <a:t>https://note.com/npaka/n/n96dde45fdf8d</a:t>
            </a:r>
            <a:endParaRPr lang="en-US" altLang="ja-JP" sz="1600" dirty="0"/>
          </a:p>
          <a:p>
            <a:pPr lvl="1"/>
            <a:r>
              <a:rPr lang="en-US" altLang="ja-JP" sz="1600" dirty="0">
                <a:hlinkClick r:id="rId10"/>
              </a:rPr>
              <a:t>https://huggingface.co/transformers/main_classes/model.html#transformers.generation_utils.GenerationMixin.generate</a:t>
            </a:r>
            <a:endParaRPr lang="en-US" altLang="ja-JP" sz="1600" dirty="0"/>
          </a:p>
          <a:p>
            <a:pPr marL="457200" lvl="1" indent="0">
              <a:buNone/>
            </a:pPr>
            <a:endParaRPr lang="en-US" altLang="ja-JP" sz="1600" dirty="0"/>
          </a:p>
          <a:p>
            <a:endParaRPr lang="ja-JP" altLang="en-US" sz="1200" dirty="0"/>
          </a:p>
          <a:p>
            <a:pPr marL="0" indent="0">
              <a:buNone/>
            </a:pPr>
            <a:endParaRPr kumimoji="1" lang="ja-JP" altLang="en-US" sz="2000" dirty="0"/>
          </a:p>
        </p:txBody>
      </p:sp>
    </p:spTree>
    <p:extLst>
      <p:ext uri="{BB962C8B-B14F-4D97-AF65-F5344CB8AC3E}">
        <p14:creationId xmlns:p14="http://schemas.microsoft.com/office/powerpoint/2010/main" val="24638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F2E64BE8-336D-4661-BB63-B99CAC97F679}"/>
              </a:ext>
            </a:extLst>
          </p:cNvPr>
          <p:cNvSpPr/>
          <p:nvPr/>
        </p:nvSpPr>
        <p:spPr>
          <a:xfrm>
            <a:off x="1195753" y="4839287"/>
            <a:ext cx="7835705" cy="157558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250167" cy="4393982"/>
          </a:xfrm>
        </p:spPr>
        <p:txBody>
          <a:bodyPr>
            <a:normAutofit/>
          </a:bodyPr>
          <a:lstStyle/>
          <a:p>
            <a:r>
              <a:rPr lang="en-US" altLang="ja-JP" sz="2000" dirty="0"/>
              <a:t>GPT(Generative Pre-Training)</a:t>
            </a:r>
          </a:p>
          <a:p>
            <a:pPr lvl="1"/>
            <a:r>
              <a:rPr lang="en-US" altLang="ja-JP" sz="1600" dirty="0">
                <a:hlinkClick r:id="rId2"/>
              </a:rPr>
              <a:t>https://s3-us-west-2.amazonaws.com/openai-assets/research-covers/language-unsupervised/language_understanding_paper.pdf</a:t>
            </a:r>
            <a:endParaRPr lang="en-US" altLang="ja-JP" sz="1600" dirty="0"/>
          </a:p>
          <a:p>
            <a:endParaRPr lang="en-US" altLang="ja-JP" sz="2000" dirty="0"/>
          </a:p>
          <a:p>
            <a:r>
              <a:rPr lang="ja-JP" altLang="en-US" sz="2000" dirty="0"/>
              <a:t>構造は</a:t>
            </a:r>
            <a:r>
              <a:rPr lang="en-US" altLang="ja-JP" sz="2000" dirty="0"/>
              <a:t>BERT</a:t>
            </a:r>
            <a:r>
              <a:rPr lang="ja-JP" altLang="en-US" sz="2000" dirty="0"/>
              <a:t>とほとんど同じで、</a:t>
            </a:r>
            <a:r>
              <a:rPr lang="en-US" altLang="ja-JP" sz="2000" dirty="0"/>
              <a:t>Pretraining</a:t>
            </a:r>
            <a:r>
              <a:rPr lang="ja-JP" altLang="en-US" sz="2000" dirty="0"/>
              <a:t>、</a:t>
            </a:r>
            <a:r>
              <a:rPr lang="en-US" altLang="ja-JP" sz="2000" dirty="0"/>
              <a:t>Fine-tuning</a:t>
            </a:r>
            <a:r>
              <a:rPr lang="ja-JP" altLang="en-US" sz="2000" dirty="0"/>
              <a:t>の方法が異なる</a:t>
            </a:r>
            <a:endParaRPr lang="en-US" altLang="ja-JP" sz="2000" dirty="0"/>
          </a:p>
          <a:p>
            <a:endParaRPr lang="en-US" altLang="ja-JP" sz="2000" dirty="0"/>
          </a:p>
          <a:p>
            <a:r>
              <a:rPr lang="en-US" altLang="ja-JP" sz="2000" dirty="0"/>
              <a:t>Masked Self Attention</a:t>
            </a:r>
          </a:p>
          <a:p>
            <a:pPr lvl="1"/>
            <a:r>
              <a:rPr lang="ja-JP" altLang="en-US" sz="1600" dirty="0"/>
              <a:t>自分よりも先の単語に対しての</a:t>
            </a:r>
            <a:r>
              <a:rPr lang="en-US" altLang="ja-JP" sz="1600" dirty="0"/>
              <a:t>attention weight</a:t>
            </a:r>
            <a:r>
              <a:rPr lang="ja-JP" altLang="en-US" sz="1600" dirty="0"/>
              <a:t>を</a:t>
            </a:r>
            <a:r>
              <a:rPr lang="en-US" altLang="ja-JP" sz="1600" dirty="0"/>
              <a:t>0</a:t>
            </a:r>
            <a:r>
              <a:rPr lang="ja-JP" altLang="en-US" sz="1600" dirty="0"/>
              <a:t>にする</a:t>
            </a:r>
            <a:endParaRPr lang="en-US" altLang="ja-JP" sz="1600" dirty="0"/>
          </a:p>
          <a:p>
            <a:pPr lvl="1"/>
            <a:endParaRPr lang="en-US" altLang="ja-JP" sz="1600" dirty="0"/>
          </a:p>
          <a:p>
            <a:endParaRPr lang="en-US" altLang="ja-JP" sz="2000" dirty="0"/>
          </a:p>
          <a:p>
            <a:endParaRPr lang="en-US" altLang="ja-JP" sz="2000" dirty="0"/>
          </a:p>
        </p:txBody>
      </p:sp>
      <p:pic>
        <p:nvPicPr>
          <p:cNvPr id="7" name="図 6" descr="ダイアグラム&#10;&#10;自動的に生成された説明">
            <a:extLst>
              <a:ext uri="{FF2B5EF4-FFF2-40B4-BE49-F238E27FC236}">
                <a16:creationId xmlns:a16="http://schemas.microsoft.com/office/drawing/2014/main" id="{57BE9D13-D157-476A-BD59-425A212F8F87}"/>
              </a:ext>
            </a:extLst>
          </p:cNvPr>
          <p:cNvPicPr>
            <a:picLocks noChangeAspect="1"/>
          </p:cNvPicPr>
          <p:nvPr/>
        </p:nvPicPr>
        <p:blipFill>
          <a:blip r:embed="rId3"/>
          <a:stretch>
            <a:fillRect/>
          </a:stretch>
        </p:blipFill>
        <p:spPr>
          <a:xfrm>
            <a:off x="9771824" y="1055791"/>
            <a:ext cx="2175337" cy="4221329"/>
          </a:xfrm>
          <a:prstGeom prst="rect">
            <a:avLst/>
          </a:prstGeom>
        </p:spPr>
      </p:pic>
      <p:sp>
        <p:nvSpPr>
          <p:cNvPr id="4" name="テキスト ボックス 3">
            <a:extLst>
              <a:ext uri="{FF2B5EF4-FFF2-40B4-BE49-F238E27FC236}">
                <a16:creationId xmlns:a16="http://schemas.microsoft.com/office/drawing/2014/main" id="{303FAB29-4D2A-4FEE-8BE4-97523188D6C1}"/>
              </a:ext>
            </a:extLst>
          </p:cNvPr>
          <p:cNvSpPr txBox="1"/>
          <p:nvPr/>
        </p:nvSpPr>
        <p:spPr>
          <a:xfrm>
            <a:off x="3179300" y="5190979"/>
            <a:ext cx="6527409" cy="369332"/>
          </a:xfrm>
          <a:prstGeom prst="rect">
            <a:avLst/>
          </a:prstGeom>
          <a:noFill/>
        </p:spPr>
        <p:txBody>
          <a:bodyPr wrap="square" rtlCol="0">
            <a:spAutoFit/>
          </a:bodyPr>
          <a:lstStyle/>
          <a:p>
            <a:r>
              <a:rPr kumimoji="1" lang="ja-JP" altLang="en-US" dirty="0"/>
              <a:t>好き　　な　　動物　　は　　ネコ　　です　　。</a:t>
            </a:r>
          </a:p>
        </p:txBody>
      </p:sp>
      <p:sp>
        <p:nvSpPr>
          <p:cNvPr id="5" name="正方形/長方形 4">
            <a:extLst>
              <a:ext uri="{FF2B5EF4-FFF2-40B4-BE49-F238E27FC236}">
                <a16:creationId xmlns:a16="http://schemas.microsoft.com/office/drawing/2014/main" id="{586ADBF5-2F3B-4240-BCB7-DA3CD082AE30}"/>
              </a:ext>
            </a:extLst>
          </p:cNvPr>
          <p:cNvSpPr/>
          <p:nvPr/>
        </p:nvSpPr>
        <p:spPr>
          <a:xfrm>
            <a:off x="4783017" y="5176911"/>
            <a:ext cx="633046"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DFCA35-500D-4D61-8255-EAF3328838CD}"/>
              </a:ext>
            </a:extLst>
          </p:cNvPr>
          <p:cNvSpPr txBox="1"/>
          <p:nvPr/>
        </p:nvSpPr>
        <p:spPr>
          <a:xfrm>
            <a:off x="1195753" y="5739702"/>
            <a:ext cx="7835705" cy="369332"/>
          </a:xfrm>
          <a:prstGeom prst="rect">
            <a:avLst/>
          </a:prstGeom>
          <a:noFill/>
        </p:spPr>
        <p:txBody>
          <a:bodyPr wrap="square" rtlCol="0">
            <a:spAutoFit/>
          </a:bodyPr>
          <a:lstStyle/>
          <a:p>
            <a:r>
              <a:rPr kumimoji="1" lang="en-US" altLang="ja-JP" b="1" dirty="0"/>
              <a:t>attention weight</a:t>
            </a:r>
            <a:r>
              <a:rPr kumimoji="1" lang="ja-JP" altLang="en-US" b="1" dirty="0"/>
              <a:t>　</a:t>
            </a:r>
            <a:r>
              <a:rPr kumimoji="1" lang="en-US" altLang="ja-JP" dirty="0"/>
              <a:t>0.5</a:t>
            </a:r>
            <a:r>
              <a:rPr kumimoji="1" lang="ja-JP" altLang="en-US" dirty="0"/>
              <a:t>　　</a:t>
            </a:r>
            <a:r>
              <a:rPr kumimoji="1" lang="en-US" altLang="ja-JP" dirty="0"/>
              <a:t>0.1</a:t>
            </a:r>
            <a:r>
              <a:rPr kumimoji="1" lang="ja-JP" altLang="en-US" dirty="0"/>
              <a:t>　　</a:t>
            </a:r>
            <a:r>
              <a:rPr kumimoji="1" lang="en-US" altLang="ja-JP" dirty="0"/>
              <a:t>0.4</a:t>
            </a:r>
            <a:r>
              <a:rPr kumimoji="1" lang="ja-JP" altLang="en-US" dirty="0"/>
              <a:t>　　  </a:t>
            </a:r>
            <a:r>
              <a:rPr kumimoji="1" lang="en-US" altLang="ja-JP" dirty="0">
                <a:solidFill>
                  <a:srgbClr val="FF0000"/>
                </a:solidFill>
              </a:rPr>
              <a:t>0</a:t>
            </a:r>
            <a:r>
              <a:rPr kumimoji="1" lang="ja-JP" altLang="en-US" dirty="0">
                <a:solidFill>
                  <a:srgbClr val="FF0000"/>
                </a:solidFill>
              </a:rPr>
              <a:t>　　   </a:t>
            </a:r>
            <a:r>
              <a:rPr kumimoji="1" lang="en-US" altLang="ja-JP" dirty="0">
                <a:solidFill>
                  <a:srgbClr val="FF0000"/>
                </a:solidFill>
              </a:rPr>
              <a:t>0</a:t>
            </a:r>
            <a:r>
              <a:rPr kumimoji="1" lang="ja-JP" altLang="en-US" dirty="0">
                <a:solidFill>
                  <a:srgbClr val="FF0000"/>
                </a:solidFill>
              </a:rPr>
              <a:t>　　　  </a:t>
            </a:r>
            <a:r>
              <a:rPr kumimoji="1" lang="en-US" altLang="ja-JP" dirty="0">
                <a:solidFill>
                  <a:srgbClr val="FF0000"/>
                </a:solidFill>
              </a:rPr>
              <a:t>0          0</a:t>
            </a:r>
            <a:endParaRPr kumimoji="1" lang="ja-JP" altLang="en-US" dirty="0">
              <a:solidFill>
                <a:srgbClr val="FF0000"/>
              </a:solidFill>
            </a:endParaRPr>
          </a:p>
        </p:txBody>
      </p:sp>
    </p:spTree>
    <p:extLst>
      <p:ext uri="{BB962C8B-B14F-4D97-AF65-F5344CB8AC3E}">
        <p14:creationId xmlns:p14="http://schemas.microsoft.com/office/powerpoint/2010/main" val="327701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250167" cy="4393982"/>
          </a:xfrm>
        </p:spPr>
        <p:txBody>
          <a:bodyPr>
            <a:normAutofit fontScale="92500" lnSpcReduction="10000"/>
          </a:bodyPr>
          <a:lstStyle/>
          <a:p>
            <a:r>
              <a:rPr lang="en-US" altLang="ja-JP" sz="2000" dirty="0"/>
              <a:t>Pretraining</a:t>
            </a:r>
          </a:p>
          <a:p>
            <a:pPr lvl="1"/>
            <a:r>
              <a:rPr lang="en-US" altLang="ja-JP" sz="1600" dirty="0" err="1"/>
              <a:t>BooksCorpus</a:t>
            </a:r>
            <a:r>
              <a:rPr lang="ja-JP" altLang="en-US" sz="1600" dirty="0"/>
              <a:t>というコーパスで事前学習</a:t>
            </a:r>
            <a:endParaRPr lang="en-US" altLang="ja-JP" sz="1600" dirty="0"/>
          </a:p>
          <a:p>
            <a:pPr lvl="1"/>
            <a:r>
              <a:rPr lang="ja-JP" altLang="en-US" sz="1600" dirty="0"/>
              <a:t>直前の</a:t>
            </a:r>
            <a:r>
              <a:rPr lang="en-US" altLang="ja-JP" sz="1600" dirty="0"/>
              <a:t>k</a:t>
            </a:r>
            <a:r>
              <a:rPr lang="ja-JP" altLang="en-US" sz="1600" dirty="0"/>
              <a:t>個の単語から、次に続く単語を予測することで学習</a:t>
            </a:r>
            <a:endParaRPr lang="en-US" altLang="ja-JP" sz="1600" dirty="0"/>
          </a:p>
          <a:p>
            <a:pPr lvl="1"/>
            <a:r>
              <a:rPr lang="ja-JP" altLang="en-US" sz="1600" dirty="0"/>
              <a:t>（参考）</a:t>
            </a:r>
            <a:r>
              <a:rPr lang="en-US" altLang="ja-JP" sz="1600" dirty="0"/>
              <a:t>BERT</a:t>
            </a:r>
            <a:r>
              <a:rPr lang="ja-JP" altLang="en-US" sz="1600" dirty="0"/>
              <a:t>の場合</a:t>
            </a:r>
            <a:endParaRPr lang="en-US" altLang="ja-JP" sz="1600" dirty="0"/>
          </a:p>
          <a:p>
            <a:pPr lvl="2"/>
            <a:r>
              <a:rPr lang="en-US" altLang="ja-JP" sz="1600" dirty="0" err="1"/>
              <a:t>BooksCorpus</a:t>
            </a:r>
            <a:r>
              <a:rPr lang="ja-JP" altLang="en-US" sz="1600" dirty="0"/>
              <a:t>と英語版</a:t>
            </a:r>
            <a:r>
              <a:rPr lang="en-US" altLang="ja-JP" sz="1600" dirty="0"/>
              <a:t>Wiki</a:t>
            </a:r>
            <a:r>
              <a:rPr lang="ja-JP" altLang="en-US" sz="1600" dirty="0"/>
              <a:t>で学習</a:t>
            </a:r>
            <a:endParaRPr lang="en-US" altLang="ja-JP" sz="1600" dirty="0"/>
          </a:p>
          <a:p>
            <a:pPr lvl="2"/>
            <a:r>
              <a:rPr lang="ja-JP" altLang="en-US" sz="1600" dirty="0"/>
              <a:t>事前学習は</a:t>
            </a:r>
            <a:r>
              <a:rPr lang="en-US" altLang="ja-JP" sz="1600" dirty="0"/>
              <a:t>2</a:t>
            </a:r>
            <a:r>
              <a:rPr lang="ja-JP" altLang="en-US" sz="1600" dirty="0"/>
              <a:t>つ</a:t>
            </a:r>
            <a:endParaRPr lang="en-US" altLang="ja-JP" sz="1600" dirty="0"/>
          </a:p>
          <a:p>
            <a:pPr lvl="3"/>
            <a:r>
              <a:rPr lang="en-US" altLang="ja-JP" sz="1600" dirty="0"/>
              <a:t>Mask</a:t>
            </a:r>
            <a:r>
              <a:rPr lang="ja-JP" altLang="en-US" sz="1600" dirty="0"/>
              <a:t>された単語がどの単語かを予測（前後すべての単語を使って予測）</a:t>
            </a:r>
            <a:endParaRPr lang="en-US" altLang="ja-JP" sz="1600" dirty="0"/>
          </a:p>
          <a:p>
            <a:pPr lvl="3"/>
            <a:r>
              <a:rPr lang="ja-JP" altLang="en-US" sz="1600" dirty="0"/>
              <a:t>２つの文章を入力し、意味的に繋がりがあるかを予測</a:t>
            </a:r>
            <a:endParaRPr lang="en-US" altLang="ja-JP" sz="1600" dirty="0"/>
          </a:p>
          <a:p>
            <a:pPr marL="0" indent="0">
              <a:buNone/>
            </a:pPr>
            <a:endParaRPr lang="en-US" altLang="ja-JP" sz="2000" dirty="0"/>
          </a:p>
          <a:p>
            <a:r>
              <a:rPr lang="en-US" altLang="ja-JP" sz="2000" dirty="0"/>
              <a:t>Fine-tuning</a:t>
            </a:r>
          </a:p>
          <a:p>
            <a:pPr lvl="1"/>
            <a:r>
              <a:rPr lang="ja-JP" altLang="en-US" sz="1600" dirty="0"/>
              <a:t>解きたいタスクのデータセットで学習。</a:t>
            </a:r>
            <a:endParaRPr lang="en-US" altLang="ja-JP" sz="1600" dirty="0"/>
          </a:p>
          <a:p>
            <a:pPr lvl="1"/>
            <a:r>
              <a:rPr lang="en-US" altLang="ja-JP" sz="1600" dirty="0"/>
              <a:t>Fine-tuning</a:t>
            </a:r>
            <a:r>
              <a:rPr lang="ja-JP" altLang="en-US" sz="1600" dirty="0"/>
              <a:t>は以下</a:t>
            </a:r>
            <a:r>
              <a:rPr lang="en-US" altLang="ja-JP" sz="1600" dirty="0"/>
              <a:t>2</a:t>
            </a:r>
            <a:r>
              <a:rPr lang="ja-JP" altLang="en-US" sz="1600" dirty="0"/>
              <a:t>つを同時に行う。</a:t>
            </a:r>
            <a:endParaRPr lang="en-US" altLang="ja-JP" sz="1600" dirty="0"/>
          </a:p>
          <a:p>
            <a:pPr lvl="2"/>
            <a:r>
              <a:rPr lang="ja-JP" altLang="en-US" sz="1600" dirty="0"/>
              <a:t>直前の</a:t>
            </a:r>
            <a:r>
              <a:rPr lang="en-US" altLang="ja-JP" sz="1600" dirty="0"/>
              <a:t>k</a:t>
            </a:r>
            <a:r>
              <a:rPr lang="ja-JP" altLang="en-US" sz="1600" dirty="0"/>
              <a:t>個の単語から、次に続く単語を予測する。</a:t>
            </a:r>
            <a:endParaRPr lang="en-US" altLang="ja-JP" sz="1600" dirty="0"/>
          </a:p>
          <a:p>
            <a:pPr lvl="2"/>
            <a:r>
              <a:rPr lang="ja-JP" altLang="en-US" sz="1600" dirty="0"/>
              <a:t>解きたいタスクに沿った分類器の学習。</a:t>
            </a:r>
            <a:endParaRPr lang="en-US" altLang="ja-JP" sz="1600" dirty="0"/>
          </a:p>
          <a:p>
            <a:pPr lvl="1"/>
            <a:r>
              <a:rPr lang="ja-JP" altLang="en-US" sz="1600" dirty="0"/>
              <a:t>（参考）</a:t>
            </a:r>
            <a:r>
              <a:rPr lang="en-US" altLang="ja-JP" sz="1600" dirty="0"/>
              <a:t>BERT</a:t>
            </a:r>
            <a:r>
              <a:rPr lang="ja-JP" altLang="en-US" sz="1600" dirty="0"/>
              <a:t>の場合</a:t>
            </a:r>
            <a:endParaRPr lang="en-US" altLang="ja-JP" sz="1600" dirty="0"/>
          </a:p>
          <a:p>
            <a:pPr lvl="2"/>
            <a:r>
              <a:rPr lang="ja-JP" altLang="en-US" sz="1600" dirty="0"/>
              <a:t>解きたいタスクに沿った分類器の学習のみ。</a:t>
            </a:r>
            <a:endParaRPr lang="en-US" altLang="ja-JP" sz="1600" dirty="0"/>
          </a:p>
          <a:p>
            <a:pPr lvl="2"/>
            <a:endParaRPr lang="en-US" altLang="ja-JP" sz="1600" dirty="0"/>
          </a:p>
          <a:p>
            <a:endParaRPr lang="en-US" altLang="ja-JP" sz="2000" dirty="0"/>
          </a:p>
          <a:p>
            <a:pPr lvl="1"/>
            <a:endParaRPr lang="en-US" altLang="ja-JP" sz="1600" dirty="0"/>
          </a:p>
        </p:txBody>
      </p:sp>
      <p:pic>
        <p:nvPicPr>
          <p:cNvPr id="7" name="図 6" descr="ダイアグラム&#10;&#10;自動的に生成された説明">
            <a:extLst>
              <a:ext uri="{FF2B5EF4-FFF2-40B4-BE49-F238E27FC236}">
                <a16:creationId xmlns:a16="http://schemas.microsoft.com/office/drawing/2014/main" id="{57BE9D13-D157-476A-BD59-425A212F8F87}"/>
              </a:ext>
            </a:extLst>
          </p:cNvPr>
          <p:cNvPicPr>
            <a:picLocks noChangeAspect="1"/>
          </p:cNvPicPr>
          <p:nvPr/>
        </p:nvPicPr>
        <p:blipFill>
          <a:blip r:embed="rId2"/>
          <a:stretch>
            <a:fillRect/>
          </a:stretch>
        </p:blipFill>
        <p:spPr>
          <a:xfrm>
            <a:off x="9771824" y="1055791"/>
            <a:ext cx="2175337" cy="4221329"/>
          </a:xfrm>
          <a:prstGeom prst="rect">
            <a:avLst/>
          </a:prstGeom>
        </p:spPr>
      </p:pic>
    </p:spTree>
    <p:extLst>
      <p:ext uri="{BB962C8B-B14F-4D97-AF65-F5344CB8AC3E}">
        <p14:creationId xmlns:p14="http://schemas.microsoft.com/office/powerpoint/2010/main" val="418689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9250167" cy="4393982"/>
          </a:xfrm>
        </p:spPr>
        <p:txBody>
          <a:bodyPr>
            <a:normAutofit/>
          </a:bodyPr>
          <a:lstStyle/>
          <a:p>
            <a:pPr lvl="2"/>
            <a:endParaRPr lang="en-US" altLang="ja-JP" sz="1600" dirty="0"/>
          </a:p>
          <a:p>
            <a:r>
              <a:rPr lang="en-US" altLang="ja-JP" sz="2000" dirty="0"/>
              <a:t>BERT</a:t>
            </a:r>
            <a:r>
              <a:rPr lang="ja-JP" altLang="en-US" sz="2000" dirty="0"/>
              <a:t>が出るまでは、文書分類等多くのタスクで</a:t>
            </a:r>
            <a:r>
              <a:rPr lang="en-US" altLang="ja-JP" sz="2000" dirty="0" err="1"/>
              <a:t>SoTA</a:t>
            </a:r>
            <a:r>
              <a:rPr lang="ja-JP" altLang="en-US" sz="2000" dirty="0"/>
              <a:t>だった</a:t>
            </a:r>
            <a:endParaRPr lang="en-US" altLang="ja-JP" sz="2000" dirty="0"/>
          </a:p>
          <a:p>
            <a:pPr lvl="1"/>
            <a:endParaRPr lang="en-US" altLang="ja-JP" sz="1600" dirty="0"/>
          </a:p>
        </p:txBody>
      </p:sp>
      <p:pic>
        <p:nvPicPr>
          <p:cNvPr id="7" name="図 6" descr="ダイアグラム&#10;&#10;自動的に生成された説明">
            <a:extLst>
              <a:ext uri="{FF2B5EF4-FFF2-40B4-BE49-F238E27FC236}">
                <a16:creationId xmlns:a16="http://schemas.microsoft.com/office/drawing/2014/main" id="{57BE9D13-D157-476A-BD59-425A212F8F87}"/>
              </a:ext>
            </a:extLst>
          </p:cNvPr>
          <p:cNvPicPr>
            <a:picLocks noChangeAspect="1"/>
          </p:cNvPicPr>
          <p:nvPr/>
        </p:nvPicPr>
        <p:blipFill>
          <a:blip r:embed="rId2"/>
          <a:stretch>
            <a:fillRect/>
          </a:stretch>
        </p:blipFill>
        <p:spPr>
          <a:xfrm>
            <a:off x="9771824" y="1055791"/>
            <a:ext cx="2175337" cy="4221329"/>
          </a:xfrm>
          <a:prstGeom prst="rect">
            <a:avLst/>
          </a:prstGeom>
        </p:spPr>
      </p:pic>
      <p:pic>
        <p:nvPicPr>
          <p:cNvPr id="5" name="図 4" descr="テーブル&#10;&#10;自動的に生成された説明">
            <a:extLst>
              <a:ext uri="{FF2B5EF4-FFF2-40B4-BE49-F238E27FC236}">
                <a16:creationId xmlns:a16="http://schemas.microsoft.com/office/drawing/2014/main" id="{7141A72A-3472-4F64-BAF2-3BCEA266BB90}"/>
              </a:ext>
            </a:extLst>
          </p:cNvPr>
          <p:cNvPicPr>
            <a:picLocks noChangeAspect="1"/>
          </p:cNvPicPr>
          <p:nvPr/>
        </p:nvPicPr>
        <p:blipFill>
          <a:blip r:embed="rId3"/>
          <a:stretch>
            <a:fillRect/>
          </a:stretch>
        </p:blipFill>
        <p:spPr>
          <a:xfrm>
            <a:off x="951612" y="2674086"/>
            <a:ext cx="8399205" cy="1906486"/>
          </a:xfrm>
          <a:prstGeom prst="rect">
            <a:avLst/>
          </a:prstGeom>
        </p:spPr>
      </p:pic>
    </p:spTree>
    <p:extLst>
      <p:ext uri="{BB962C8B-B14F-4D97-AF65-F5344CB8AC3E}">
        <p14:creationId xmlns:p14="http://schemas.microsoft.com/office/powerpoint/2010/main" val="9712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0"/>
            <a:ext cx="10905066" cy="4753285"/>
          </a:xfrm>
        </p:spPr>
        <p:txBody>
          <a:bodyPr>
            <a:normAutofit/>
          </a:bodyPr>
          <a:lstStyle/>
          <a:p>
            <a:r>
              <a:rPr lang="en-US" altLang="ja-JP" sz="2000" dirty="0"/>
              <a:t>GPT2</a:t>
            </a:r>
          </a:p>
          <a:p>
            <a:pPr lvl="1"/>
            <a:r>
              <a:rPr kumimoji="1" lang="en-US" altLang="ja-JP" sz="1600" dirty="0">
                <a:hlinkClick r:id="rId2"/>
              </a:rPr>
              <a:t>https://d4mucfpksywv.cloudfront.net/better-language-models/language-models.pdf</a:t>
            </a:r>
            <a:endParaRPr kumimoji="1" lang="en-US" altLang="ja-JP" sz="1600" dirty="0"/>
          </a:p>
          <a:p>
            <a:pPr lvl="1"/>
            <a:endParaRPr lang="en-US" altLang="ja-JP" sz="1600" dirty="0"/>
          </a:p>
          <a:p>
            <a:r>
              <a:rPr lang="en-US" altLang="ja-JP" sz="2000" dirty="0"/>
              <a:t>GTP2</a:t>
            </a:r>
            <a:r>
              <a:rPr lang="ja-JP" altLang="en-US" sz="2000" dirty="0"/>
              <a:t>の背景</a:t>
            </a:r>
            <a:endParaRPr lang="en-US" altLang="ja-JP" sz="2000" dirty="0"/>
          </a:p>
          <a:p>
            <a:pPr lvl="1"/>
            <a:r>
              <a:rPr kumimoji="1" lang="en-US" altLang="ja-JP" sz="1600" dirty="0"/>
              <a:t>GPT</a:t>
            </a:r>
            <a:r>
              <a:rPr kumimoji="1" lang="ja-JP" altLang="en-US" sz="1600" dirty="0"/>
              <a:t>や</a:t>
            </a:r>
            <a:r>
              <a:rPr kumimoji="1" lang="en-US" altLang="ja-JP" sz="1600" dirty="0"/>
              <a:t>BERT</a:t>
            </a:r>
            <a:r>
              <a:rPr kumimoji="1" lang="ja-JP" altLang="en-US" sz="1600" dirty="0"/>
              <a:t>のように、まず大規模な言語コーパスで教師なしで事前学習して、そのあとに特定のタスクについて教師あり学習でファインチューニングする、という手法が主流となっている</a:t>
            </a:r>
            <a:endParaRPr kumimoji="1" lang="en-US" altLang="ja-JP" sz="1600" dirty="0"/>
          </a:p>
          <a:p>
            <a:pPr lvl="1"/>
            <a:r>
              <a:rPr lang="ja-JP" altLang="en-US" sz="1600" dirty="0"/>
              <a:t>しかし、ファインチューニング時には数千、数万のデータを用意する必要がある</a:t>
            </a:r>
            <a:endParaRPr lang="en-US" altLang="ja-JP" sz="1600" dirty="0"/>
          </a:p>
          <a:p>
            <a:pPr lvl="1"/>
            <a:r>
              <a:rPr kumimoji="1" lang="ja-JP" altLang="en-US" sz="1600" dirty="0"/>
              <a:t>追加データ</a:t>
            </a:r>
            <a:r>
              <a:rPr lang="ja-JP" altLang="en-US" sz="1600" dirty="0"/>
              <a:t>０件</a:t>
            </a:r>
            <a:r>
              <a:rPr kumimoji="1" lang="ja-JP" altLang="en-US" sz="1600" dirty="0"/>
              <a:t>、もしくは数件のデータの追加だけで精度が出るような汎用的に</a:t>
            </a:r>
            <a:r>
              <a:rPr lang="ja-JP" altLang="en-US" sz="1600" dirty="0"/>
              <a:t>使えるモデルを作れないか？</a:t>
            </a:r>
            <a:endParaRPr lang="en-US" altLang="ja-JP" sz="1600" dirty="0"/>
          </a:p>
          <a:p>
            <a:pPr lvl="1"/>
            <a:endParaRPr kumimoji="1" lang="en-US" altLang="ja-JP" sz="1600" dirty="0"/>
          </a:p>
          <a:p>
            <a:r>
              <a:rPr kumimoji="1" lang="en-US" altLang="ja-JP" sz="2000" dirty="0"/>
              <a:t>GPT2</a:t>
            </a:r>
            <a:r>
              <a:rPr kumimoji="1" lang="ja-JP" altLang="en-US" sz="2000" dirty="0"/>
              <a:t>の特徴</a:t>
            </a:r>
            <a:endParaRPr kumimoji="1" lang="en-US" altLang="ja-JP" sz="2000" dirty="0"/>
          </a:p>
          <a:p>
            <a:pPr lvl="1"/>
            <a:r>
              <a:rPr kumimoji="1" lang="en-US" altLang="ja-JP" sz="1600" dirty="0"/>
              <a:t>GPT</a:t>
            </a:r>
            <a:r>
              <a:rPr kumimoji="1" lang="ja-JP" altLang="en-US" sz="1600" dirty="0"/>
              <a:t>よりも大きな言語コーパス、大きなモデルで事前学習する</a:t>
            </a:r>
            <a:endParaRPr kumimoji="1" lang="en-US" altLang="ja-JP" sz="1600" dirty="0"/>
          </a:p>
          <a:p>
            <a:pPr lvl="1"/>
            <a:r>
              <a:rPr kumimoji="1" lang="ja-JP" altLang="en-US" sz="1600" dirty="0"/>
              <a:t>特定のタスクに特化した</a:t>
            </a:r>
            <a:r>
              <a:rPr lang="ja-JP" altLang="en-US" sz="1600" dirty="0"/>
              <a:t>教師あり学習（ファインチューニング）は行わず、事前学習のみ実施</a:t>
            </a:r>
            <a:endParaRPr lang="en-US" altLang="ja-JP" sz="1600" dirty="0"/>
          </a:p>
          <a:p>
            <a:pPr lvl="2"/>
            <a:r>
              <a:rPr lang="ja-JP" altLang="en-US" sz="1600" dirty="0"/>
              <a:t>論文タイトル「</a:t>
            </a:r>
            <a:r>
              <a:rPr lang="en-US" altLang="ja-JP" sz="1600" dirty="0"/>
              <a:t>Language Models are Unsupervised Multitask Learners</a:t>
            </a:r>
            <a:r>
              <a:rPr lang="ja-JP" altLang="en-US" sz="1600" dirty="0"/>
              <a:t>」</a:t>
            </a:r>
            <a:endParaRPr lang="en-US" altLang="ja-JP" sz="1600" dirty="0"/>
          </a:p>
          <a:p>
            <a:pPr lvl="2"/>
            <a:r>
              <a:rPr lang="ja-JP" altLang="en-US" sz="1600" dirty="0"/>
              <a:t>言語モデルというのは教師なし学習だけで様々なタスクを学習するモデルである、という考え方</a:t>
            </a:r>
            <a:endParaRPr lang="en-US" altLang="ja-JP" sz="1600" dirty="0"/>
          </a:p>
          <a:p>
            <a:pPr lvl="2"/>
            <a:r>
              <a:rPr lang="ja-JP" altLang="en-US" sz="1600" dirty="0"/>
              <a:t>→ファインチューニングで精度を出す</a:t>
            </a:r>
            <a:r>
              <a:rPr lang="en-US" altLang="ja-JP" sz="1600" dirty="0"/>
              <a:t>BERT</a:t>
            </a:r>
            <a:r>
              <a:rPr lang="ja-JP" altLang="en-US" sz="1600" dirty="0"/>
              <a:t>とは方向性が異なる</a:t>
            </a:r>
            <a:endParaRPr lang="en-US" altLang="ja-JP" sz="1600" dirty="0"/>
          </a:p>
          <a:p>
            <a:pPr lvl="1"/>
            <a:endParaRPr kumimoji="1" lang="ja-JP" altLang="en-US" sz="1600" dirty="0"/>
          </a:p>
        </p:txBody>
      </p:sp>
    </p:spTree>
    <p:extLst>
      <p:ext uri="{BB962C8B-B14F-4D97-AF65-F5344CB8AC3E}">
        <p14:creationId xmlns:p14="http://schemas.microsoft.com/office/powerpoint/2010/main" val="133854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kumimoji="1" lang="ja-JP" altLang="en-US" sz="2000" dirty="0"/>
              <a:t>言語モデル</a:t>
            </a:r>
            <a:endParaRPr kumimoji="1" lang="en-US" altLang="ja-JP" sz="2000" dirty="0"/>
          </a:p>
          <a:p>
            <a:pPr lvl="1"/>
            <a:r>
              <a:rPr lang="en-US" altLang="ja-JP" sz="1600" dirty="0"/>
              <a:t>GPT2</a:t>
            </a:r>
            <a:r>
              <a:rPr lang="ja-JP" altLang="en-US" sz="1600" dirty="0"/>
              <a:t>の仕組みの核となるもの</a:t>
            </a:r>
            <a:endParaRPr kumimoji="1" lang="en-US" altLang="ja-JP" sz="1600" dirty="0"/>
          </a:p>
          <a:p>
            <a:pPr lvl="1"/>
            <a:r>
              <a:rPr lang="ja-JP" altLang="en-US" sz="1600" dirty="0"/>
              <a:t>それまでの単語を元に次に続く単語を予測していくもの</a:t>
            </a:r>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endParaRPr lang="en-US" altLang="ja-JP" sz="1600" dirty="0"/>
          </a:p>
          <a:p>
            <a:pPr lvl="1"/>
            <a:r>
              <a:rPr lang="ja-JP" altLang="en-US" sz="1600" dirty="0"/>
              <a:t>一番身近なのはスマホのキーボードの予測入力機能</a:t>
            </a:r>
            <a:endParaRPr lang="en-US" altLang="ja-JP" sz="1600" dirty="0"/>
          </a:p>
          <a:p>
            <a:pPr lvl="1"/>
            <a:endParaRPr lang="en-US" altLang="ja-JP" sz="1600" dirty="0"/>
          </a:p>
          <a:p>
            <a:pPr lvl="1"/>
            <a:endParaRPr kumimoji="1" lang="en-US" altLang="ja-JP" sz="1600" dirty="0"/>
          </a:p>
          <a:p>
            <a:pPr lvl="1"/>
            <a:endParaRPr lang="en-US" altLang="ja-JP" sz="1600" dirty="0"/>
          </a:p>
          <a:p>
            <a:pPr lvl="1"/>
            <a:endParaRPr kumimoji="1" lang="en-US" altLang="ja-JP" sz="1600" dirty="0"/>
          </a:p>
          <a:p>
            <a:pPr lvl="1"/>
            <a:endParaRPr lang="en-US" altLang="ja-JP" sz="1600" dirty="0"/>
          </a:p>
          <a:p>
            <a:endParaRPr kumimoji="1" lang="en-US" altLang="ja-JP" sz="2000" dirty="0"/>
          </a:p>
          <a:p>
            <a:pPr lvl="1"/>
            <a:endParaRPr lang="en-US" altLang="ja-JP" sz="1600" dirty="0"/>
          </a:p>
          <a:p>
            <a:endParaRPr lang="en-US" altLang="ja-JP" sz="2000" dirty="0"/>
          </a:p>
          <a:p>
            <a:pPr lvl="1"/>
            <a:endParaRPr kumimoji="1" lang="en-US" altLang="ja-JP" sz="1600" dirty="0"/>
          </a:p>
          <a:p>
            <a:endParaRPr kumimoji="1" lang="ja-JP" altLang="en-US" sz="2000" dirty="0"/>
          </a:p>
        </p:txBody>
      </p:sp>
      <p:pic>
        <p:nvPicPr>
          <p:cNvPr id="5" name="図 4" descr="テキスト&#10;&#10;自動的に生成された説明">
            <a:extLst>
              <a:ext uri="{FF2B5EF4-FFF2-40B4-BE49-F238E27FC236}">
                <a16:creationId xmlns:a16="http://schemas.microsoft.com/office/drawing/2014/main" id="{018FD64D-5422-46FB-BA22-11095291BF0A}"/>
              </a:ext>
            </a:extLst>
          </p:cNvPr>
          <p:cNvPicPr>
            <a:picLocks noChangeAspect="1"/>
          </p:cNvPicPr>
          <p:nvPr/>
        </p:nvPicPr>
        <p:blipFill>
          <a:blip r:embed="rId2"/>
          <a:stretch>
            <a:fillRect/>
          </a:stretch>
        </p:blipFill>
        <p:spPr>
          <a:xfrm>
            <a:off x="1843760" y="2702019"/>
            <a:ext cx="4252240" cy="917749"/>
          </a:xfrm>
          <a:prstGeom prst="rect">
            <a:avLst/>
          </a:prstGeom>
        </p:spPr>
      </p:pic>
      <p:pic>
        <p:nvPicPr>
          <p:cNvPr id="6" name="図 5" descr="パソコンの画面&#10;&#10;中程度の精度で自動的に生成された説明">
            <a:extLst>
              <a:ext uri="{FF2B5EF4-FFF2-40B4-BE49-F238E27FC236}">
                <a16:creationId xmlns:a16="http://schemas.microsoft.com/office/drawing/2014/main" id="{9355A828-1A64-41F9-B62D-8507A7C4076D}"/>
              </a:ext>
            </a:extLst>
          </p:cNvPr>
          <p:cNvPicPr>
            <a:picLocks noChangeAspect="1"/>
          </p:cNvPicPr>
          <p:nvPr/>
        </p:nvPicPr>
        <p:blipFill>
          <a:blip r:embed="rId3"/>
          <a:stretch>
            <a:fillRect/>
          </a:stretch>
        </p:blipFill>
        <p:spPr>
          <a:xfrm>
            <a:off x="7123920" y="3830788"/>
            <a:ext cx="3734321" cy="2705478"/>
          </a:xfrm>
          <a:prstGeom prst="rect">
            <a:avLst/>
          </a:prstGeom>
        </p:spPr>
      </p:pic>
    </p:spTree>
    <p:extLst>
      <p:ext uri="{BB962C8B-B14F-4D97-AF65-F5344CB8AC3E}">
        <p14:creationId xmlns:p14="http://schemas.microsoft.com/office/powerpoint/2010/main" val="76282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22CB-E017-4786-892C-8D82CB6E4F6C}"/>
              </a:ext>
            </a:extLst>
          </p:cNvPr>
          <p:cNvSpPr>
            <a:spLocks noGrp="1"/>
          </p:cNvSpPr>
          <p:nvPr>
            <p:ph type="title"/>
          </p:nvPr>
        </p:nvSpPr>
        <p:spPr>
          <a:xfrm>
            <a:off x="643467" y="321734"/>
            <a:ext cx="10905066" cy="1135737"/>
          </a:xfrm>
        </p:spPr>
        <p:txBody>
          <a:bodyPr>
            <a:normAutofit/>
          </a:bodyPr>
          <a:lstStyle/>
          <a:p>
            <a:r>
              <a:rPr kumimoji="1"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73933497-02E1-4E91-8E9F-FF3A448C2484}"/>
              </a:ext>
            </a:extLst>
          </p:cNvPr>
          <p:cNvSpPr>
            <a:spLocks noGrp="1"/>
          </p:cNvSpPr>
          <p:nvPr>
            <p:ph idx="1"/>
          </p:nvPr>
        </p:nvSpPr>
        <p:spPr>
          <a:xfrm>
            <a:off x="643467" y="1571961"/>
            <a:ext cx="10905066" cy="4393982"/>
          </a:xfrm>
        </p:spPr>
        <p:txBody>
          <a:bodyPr>
            <a:normAutofit/>
          </a:bodyPr>
          <a:lstStyle/>
          <a:p>
            <a:r>
              <a:rPr lang="en-US" altLang="ja-JP" sz="2000" dirty="0"/>
              <a:t>GPT2</a:t>
            </a:r>
            <a:r>
              <a:rPr lang="ja-JP" altLang="en-US" sz="2000" dirty="0"/>
              <a:t>の言語モデルとしての動き</a:t>
            </a:r>
            <a:endParaRPr lang="en-US" altLang="ja-JP" sz="2000" dirty="0"/>
          </a:p>
          <a:p>
            <a:pPr lvl="1"/>
            <a:r>
              <a:rPr lang="en-US" altLang="ja-JP" sz="1600" dirty="0"/>
              <a:t>GPT2</a:t>
            </a:r>
            <a:r>
              <a:rPr lang="ja-JP" altLang="en-US" sz="1600" dirty="0"/>
              <a:t>に文章を入力すると、次に続く単語を１つだけ出力する</a:t>
            </a:r>
            <a:endParaRPr lang="en-US" altLang="ja-JP" sz="1600" dirty="0"/>
          </a:p>
          <a:p>
            <a:pPr lvl="1"/>
            <a:r>
              <a:rPr lang="ja-JP" altLang="en-US" sz="1600" dirty="0"/>
              <a:t>次にその単語を入力文章に追加して、また次の単語を出力させる。これを再帰的に繰り返す。（自己回帰）</a:t>
            </a:r>
            <a:endParaRPr lang="en-US" altLang="ja-JP" sz="1600" dirty="0"/>
          </a:p>
          <a:p>
            <a:pPr lvl="1"/>
            <a:endParaRPr kumimoji="1" lang="en-US" altLang="ja-JP" sz="1600" dirty="0"/>
          </a:p>
          <a:p>
            <a:pPr lvl="1"/>
            <a:endParaRPr lang="en-US" altLang="ja-JP" sz="1600" dirty="0"/>
          </a:p>
          <a:p>
            <a:pPr lvl="1"/>
            <a:endParaRPr kumimoji="1" lang="en-US" altLang="ja-JP" sz="1600" dirty="0"/>
          </a:p>
          <a:p>
            <a:pPr lvl="1"/>
            <a:endParaRPr lang="en-US" altLang="ja-JP" sz="1600" dirty="0"/>
          </a:p>
          <a:p>
            <a:endParaRPr kumimoji="1" lang="en-US" altLang="ja-JP" sz="2000" dirty="0"/>
          </a:p>
          <a:p>
            <a:pPr lvl="1"/>
            <a:endParaRPr lang="en-US" altLang="ja-JP" sz="1600" dirty="0"/>
          </a:p>
          <a:p>
            <a:endParaRPr lang="en-US" altLang="ja-JP" sz="2000" dirty="0"/>
          </a:p>
          <a:p>
            <a:pPr lvl="1"/>
            <a:endParaRPr kumimoji="1" lang="en-US" altLang="ja-JP" sz="1600" dirty="0"/>
          </a:p>
          <a:p>
            <a:endParaRPr kumimoji="1" lang="ja-JP" altLang="en-US" sz="2000" dirty="0"/>
          </a:p>
        </p:txBody>
      </p:sp>
      <p:pic>
        <p:nvPicPr>
          <p:cNvPr id="8" name="図 7" descr="ダイアグラム&#10;&#10;自動的に生成された説明">
            <a:extLst>
              <a:ext uri="{FF2B5EF4-FFF2-40B4-BE49-F238E27FC236}">
                <a16:creationId xmlns:a16="http://schemas.microsoft.com/office/drawing/2014/main" id="{D6320617-92E8-433C-99E8-59A2485E0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552" y="2991976"/>
            <a:ext cx="8672052" cy="3034007"/>
          </a:xfrm>
          <a:prstGeom prst="rect">
            <a:avLst/>
          </a:prstGeom>
        </p:spPr>
      </p:pic>
    </p:spTree>
    <p:extLst>
      <p:ext uri="{BB962C8B-B14F-4D97-AF65-F5344CB8AC3E}">
        <p14:creationId xmlns:p14="http://schemas.microsoft.com/office/powerpoint/2010/main" val="36952928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8401</TotalTime>
  <Words>2052</Words>
  <Application>Microsoft Office PowerPoint</Application>
  <PresentationFormat>ワイド画面</PresentationFormat>
  <Paragraphs>342</Paragraphs>
  <Slides>30</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游ゴシック</vt:lpstr>
      <vt:lpstr>游ゴシック Light</vt:lpstr>
      <vt:lpstr>Arial</vt:lpstr>
      <vt:lpstr>Office テーマ</vt:lpstr>
      <vt:lpstr>GPT </vt:lpstr>
      <vt:lpstr>目次</vt:lpstr>
      <vt:lpstr>GPT</vt:lpstr>
      <vt:lpstr>GPT</vt:lpstr>
      <vt:lpstr>GPT</vt:lpstr>
      <vt:lpstr>GPT</vt:lpstr>
      <vt:lpstr>GPT2</vt:lpstr>
      <vt:lpstr>GPT2</vt:lpstr>
      <vt:lpstr>GPT2</vt:lpstr>
      <vt:lpstr>GPT2</vt:lpstr>
      <vt:lpstr>GPT2</vt:lpstr>
      <vt:lpstr>GPT2</vt:lpstr>
      <vt:lpstr>GPT2</vt:lpstr>
      <vt:lpstr>GPT2</vt:lpstr>
      <vt:lpstr>GPT2</vt:lpstr>
      <vt:lpstr>GPT3</vt:lpstr>
      <vt:lpstr>GPT3</vt:lpstr>
      <vt:lpstr>GPT3</vt:lpstr>
      <vt:lpstr>GPT3</vt:lpstr>
      <vt:lpstr>GPT3</vt:lpstr>
      <vt:lpstr>GPT3</vt:lpstr>
      <vt:lpstr>GPT3</vt:lpstr>
      <vt:lpstr>GPT3</vt:lpstr>
      <vt:lpstr>GPT3</vt:lpstr>
      <vt:lpstr>GPT3　活用事例</vt:lpstr>
      <vt:lpstr>GPT3　課題</vt:lpstr>
      <vt:lpstr>GPT-Neo</vt:lpstr>
      <vt:lpstr>文章生成 実験</vt:lpstr>
      <vt:lpstr>まとめ</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 (Transformer, Attention) </dc:title>
  <dc:creator>sic-matsushima</dc:creator>
  <cp:lastModifiedBy>松島　弘毅</cp:lastModifiedBy>
  <cp:revision>260</cp:revision>
  <dcterms:created xsi:type="dcterms:W3CDTF">2021-02-01T08:06:13Z</dcterms:created>
  <dcterms:modified xsi:type="dcterms:W3CDTF">2021-09-16T04:40:26Z</dcterms:modified>
</cp:coreProperties>
</file>