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Economica"/>
      <p:regular r:id="rId35"/>
      <p:bold r:id="rId36"/>
      <p:italic r:id="rId37"/>
      <p:boldItalic r:id="rId38"/>
    </p:embeddedFont>
    <p:embeddedFont>
      <p:font typeface="Lato"/>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44" Type="http://schemas.openxmlformats.org/officeDocument/2006/relationships/font" Target="fonts/OpenSans-bold.fntdata"/><Relationship Id="rId21" Type="http://schemas.openxmlformats.org/officeDocument/2006/relationships/slide" Target="slides/slide16.xml"/><Relationship Id="rId43" Type="http://schemas.openxmlformats.org/officeDocument/2006/relationships/font" Target="fonts/OpenSans-regular.fntdata"/><Relationship Id="rId24" Type="http://schemas.openxmlformats.org/officeDocument/2006/relationships/slide" Target="slides/slide19.xml"/><Relationship Id="rId46" Type="http://schemas.openxmlformats.org/officeDocument/2006/relationships/font" Target="fonts/OpenSans-boldItalic.fntdata"/><Relationship Id="rId23" Type="http://schemas.openxmlformats.org/officeDocument/2006/relationships/slide" Target="slides/slide18.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Economica-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Economica-italic.fntdata"/><Relationship Id="rId14" Type="http://schemas.openxmlformats.org/officeDocument/2006/relationships/slide" Target="slides/slide9.xml"/><Relationship Id="rId36" Type="http://schemas.openxmlformats.org/officeDocument/2006/relationships/font" Target="fonts/Economica-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Economic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361093c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361093c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361093cc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4361093cc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361093cc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4361093cc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4361093cc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4361093cc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361093cc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361093cc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4361093cc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4361093cc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4361093cc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4361093cc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4361093cc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4361093cc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4361093cc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4361093cc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361093cc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4361093cc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27965616f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27965616f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4361093cc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4361093cc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4361093cc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4361093cc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4361093cc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4361093cc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4361093cc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4361093cc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4361093cc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4361093cc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361093cc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4361093cc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27965616f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27965616f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361093cc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4361093cc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427965616f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427965616f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427965616f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427965616f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27965616f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27965616f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27965616f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27965616f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27965616f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27965616f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1" Type="http://schemas.openxmlformats.org/officeDocument/2006/relationships/slide" Target="/ppt/slides/slide21.xml"/><Relationship Id="rId10" Type="http://schemas.openxmlformats.org/officeDocument/2006/relationships/slide" Target="/ppt/slides/slide10.xml"/><Relationship Id="rId13" Type="http://schemas.openxmlformats.org/officeDocument/2006/relationships/slide" Target="/ppt/slides/slide23.xml"/><Relationship Id="rId12" Type="http://schemas.openxmlformats.org/officeDocument/2006/relationships/slide" Target="/ppt/slides/slide22.xm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9.xml"/><Relationship Id="rId15" Type="http://schemas.openxmlformats.org/officeDocument/2006/relationships/slide" Target="/ppt/slides/slide25.xml"/><Relationship Id="rId14" Type="http://schemas.openxmlformats.org/officeDocument/2006/relationships/slide" Target="/ppt/slides/slide24.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7.xml"/><Relationship Id="rId8" Type="http://schemas.openxmlformats.org/officeDocument/2006/relationships/slide" Target="/ppt/slides/slide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en.wikipedia.org/wiki/Queue_(data_structur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techiedelight.com/find-shortest-path-in-maze/" TargetMode="External"/><Relationship Id="rId4" Type="http://schemas.openxmlformats.org/officeDocument/2006/relationships/hyperlink" Target="https://www.techiedelight.com/lee-algorithm-shortest-path-in-a-maze/" TargetMode="External"/><Relationship Id="rId5" Type="http://schemas.openxmlformats.org/officeDocument/2006/relationships/hyperlink" Target="http://cpc.cpsc.ucalgary.ca/practice/mcpc2014/problems/F/F.html" TargetMode="External"/><Relationship Id="rId6" Type="http://schemas.openxmlformats.org/officeDocument/2006/relationships/hyperlink" Target="https://www.geeksforgeeks.org/shortest-path-in-a-binary-maz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Graph_theory" TargetMode="External"/><Relationship Id="rId4" Type="http://schemas.openxmlformats.org/officeDocument/2006/relationships/hyperlink" Target="https://en.wikipedia.org/wiki/Heuristi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Maze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Norina Akhtar</a:t>
            </a:r>
            <a:endParaRPr/>
          </a:p>
          <a:p>
            <a:pPr indent="0" lvl="0" marL="0" rtl="0" algn="l">
              <a:spcBef>
                <a:spcPts val="0"/>
              </a:spcBef>
              <a:spcAft>
                <a:spcPts val="0"/>
              </a:spcAft>
              <a:buNone/>
            </a:pPr>
            <a:r>
              <a:rPr lang="en"/>
              <a:t>19643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30000" y="1318650"/>
            <a:ext cx="3300900" cy="9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t/>
            </a:r>
            <a:endParaRPr/>
          </a:p>
        </p:txBody>
      </p:sp>
      <p:sp>
        <p:nvSpPr>
          <p:cNvPr id="143" name="Google Shape;143;p22"/>
          <p:cNvSpPr txBox="1"/>
          <p:nvPr>
            <p:ph idx="1" type="subTitle"/>
          </p:nvPr>
        </p:nvSpPr>
        <p:spPr>
          <a:xfrm>
            <a:off x="724950" y="2571750"/>
            <a:ext cx="3300900" cy="1650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720">
                <a:solidFill>
                  <a:srgbClr val="000000"/>
                </a:solidFill>
                <a:latin typeface="Arial"/>
                <a:ea typeface="Arial"/>
                <a:cs typeface="Arial"/>
                <a:sym typeface="Arial"/>
              </a:rPr>
              <a:t>Approach 5: Wheeled robots move in a Hotel: BFS</a:t>
            </a:r>
            <a:endParaRPr b="1" sz="172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rPr b="1" lang="en" sz="1400">
                <a:solidFill>
                  <a:srgbClr val="000000"/>
                </a:solidFill>
                <a:latin typeface="Arial"/>
                <a:ea typeface="Arial"/>
                <a:cs typeface="Arial"/>
                <a:sym typeface="Arial"/>
              </a:rPr>
              <a:t>We will follow the same approach to solve this maze problem</a:t>
            </a:r>
            <a:endParaRPr b="1" sz="1400">
              <a:solidFill>
                <a:srgbClr val="000000"/>
              </a:solidFill>
              <a:latin typeface="Arial"/>
              <a:ea typeface="Arial"/>
              <a:cs typeface="Arial"/>
              <a:sym typeface="Arial"/>
            </a:endParaRPr>
          </a:p>
        </p:txBody>
      </p:sp>
      <p:sp>
        <p:nvSpPr>
          <p:cNvPr id="144" name="Google Shape;144;p22"/>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2"/>
          <p:cNvPicPr preferRelativeResize="0"/>
          <p:nvPr/>
        </p:nvPicPr>
        <p:blipFill>
          <a:blip r:embed="rId3">
            <a:alphaModFix/>
          </a:blip>
          <a:stretch>
            <a:fillRect/>
          </a:stretch>
        </p:blipFill>
        <p:spPr>
          <a:xfrm>
            <a:off x="5174225" y="1352625"/>
            <a:ext cx="3374400" cy="302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a:t>
            </a:r>
            <a:endParaRPr/>
          </a:p>
        </p:txBody>
      </p:sp>
      <p:sp>
        <p:nvSpPr>
          <p:cNvPr id="151" name="Google Shape;151;p23"/>
          <p:cNvSpPr txBox="1"/>
          <p:nvPr>
            <p:ph idx="1" type="body"/>
          </p:nvPr>
        </p:nvSpPr>
        <p:spPr>
          <a:xfrm>
            <a:off x="559325" y="1853850"/>
            <a:ext cx="3838500" cy="3092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1731">
                <a:solidFill>
                  <a:schemeClr val="dk2"/>
                </a:solidFill>
              </a:rPr>
              <a:t>Visited : </a:t>
            </a:r>
            <a:r>
              <a:rPr b="1" lang="en" sz="1731">
                <a:solidFill>
                  <a:srgbClr val="FF0000"/>
                </a:solidFill>
              </a:rPr>
              <a:t>0</a:t>
            </a:r>
            <a:endParaRPr b="1" sz="1731">
              <a:solidFill>
                <a:srgbClr val="FF0000"/>
              </a:solidFill>
            </a:endParaRPr>
          </a:p>
          <a:p>
            <a:pPr indent="0" lvl="0" marL="0" rtl="0" algn="l">
              <a:spcBef>
                <a:spcPts val="1200"/>
              </a:spcBef>
              <a:spcAft>
                <a:spcPts val="0"/>
              </a:spcAft>
              <a:buNone/>
            </a:pPr>
            <a:r>
              <a:rPr b="1" lang="en" sz="1731">
                <a:solidFill>
                  <a:schemeClr val="dk2"/>
                </a:solidFill>
              </a:rPr>
              <a:t>                    0</a:t>
            </a:r>
            <a:endParaRPr b="1" sz="1731">
              <a:solidFill>
                <a:schemeClr val="dk2"/>
              </a:solidFill>
            </a:endParaRPr>
          </a:p>
          <a:p>
            <a:pPr indent="0" lvl="0" marL="0" rtl="0" algn="l">
              <a:spcBef>
                <a:spcPts val="1200"/>
              </a:spcBef>
              <a:spcAft>
                <a:spcPts val="0"/>
              </a:spcAft>
              <a:buNone/>
            </a:pPr>
            <a:r>
              <a:rPr b="1" lang="en" sz="1731">
                <a:solidFill>
                  <a:schemeClr val="dk2"/>
                </a:solidFill>
              </a:rPr>
              <a:t>Queue: </a:t>
            </a:r>
            <a:endParaRPr b="1" sz="1731">
              <a:solidFill>
                <a:schemeClr val="dk2"/>
              </a:solidFill>
            </a:endParaRPr>
          </a:p>
          <a:p>
            <a:pPr indent="0" lvl="0" marL="0" rtl="0" algn="l">
              <a:spcBef>
                <a:spcPts val="1200"/>
              </a:spcBef>
              <a:spcAft>
                <a:spcPts val="0"/>
              </a:spcAft>
              <a:buNone/>
            </a:pPr>
            <a:r>
              <a:rPr b="1" lang="en" sz="1731"/>
              <a:t>—----------------------------------------------</a:t>
            </a:r>
            <a:endParaRPr b="1" sz="1731"/>
          </a:p>
          <a:p>
            <a:pPr indent="0" lvl="0" marL="0" rtl="0" algn="l">
              <a:spcBef>
                <a:spcPts val="1200"/>
              </a:spcBef>
              <a:spcAft>
                <a:spcPts val="0"/>
              </a:spcAft>
              <a:buNone/>
            </a:pPr>
            <a:r>
              <a:rPr b="1" lang="en" sz="1731"/>
              <a:t>Visited : </a:t>
            </a:r>
            <a:r>
              <a:rPr b="1" lang="en" sz="1731">
                <a:solidFill>
                  <a:srgbClr val="FF0000"/>
                </a:solidFill>
              </a:rPr>
              <a:t>0</a:t>
            </a:r>
            <a:endParaRPr b="1" sz="1731">
              <a:solidFill>
                <a:srgbClr val="FF0000"/>
              </a:solidFill>
            </a:endParaRPr>
          </a:p>
          <a:p>
            <a:pPr indent="0" lvl="0" marL="0" rtl="0" algn="l">
              <a:spcBef>
                <a:spcPts val="1200"/>
              </a:spcBef>
              <a:spcAft>
                <a:spcPts val="0"/>
              </a:spcAft>
              <a:buNone/>
            </a:pPr>
            <a:r>
              <a:rPr b="1" lang="en" sz="1731"/>
              <a:t>                    1</a:t>
            </a:r>
            <a:endParaRPr b="1" sz="1731"/>
          </a:p>
          <a:p>
            <a:pPr indent="0" lvl="0" marL="0" rtl="0" algn="l">
              <a:spcBef>
                <a:spcPts val="1200"/>
              </a:spcBef>
              <a:spcAft>
                <a:spcPts val="0"/>
              </a:spcAft>
              <a:buNone/>
            </a:pPr>
            <a:r>
              <a:rPr b="1" lang="en" sz="1731"/>
              <a:t>Queue   : 0</a:t>
            </a:r>
            <a:endParaRPr b="1" sz="1731"/>
          </a:p>
          <a:p>
            <a:pPr indent="0" lvl="0" marL="0" rtl="0" algn="l">
              <a:spcBef>
                <a:spcPts val="1200"/>
              </a:spcBef>
              <a:spcAft>
                <a:spcPts val="0"/>
              </a:spcAft>
              <a:buNone/>
            </a:pPr>
            <a:r>
              <a:rPr b="1" lang="en" sz="1731"/>
              <a:t>1.Add 0 to queue </a:t>
            </a:r>
            <a:endParaRPr b="1" sz="1731"/>
          </a:p>
          <a:p>
            <a:pPr indent="0" lvl="0" marL="0" rtl="0" algn="l">
              <a:spcBef>
                <a:spcPts val="1200"/>
              </a:spcBef>
              <a:spcAft>
                <a:spcPts val="0"/>
              </a:spcAft>
              <a:buNone/>
            </a:pPr>
            <a:r>
              <a:rPr b="1" lang="en" sz="1731"/>
              <a:t>2. Mark 0 as visited</a:t>
            </a:r>
            <a:endParaRPr b="1" sz="1731"/>
          </a:p>
          <a:p>
            <a:pPr indent="0" lvl="0" marL="0" rtl="0" algn="l">
              <a:spcBef>
                <a:spcPts val="1200"/>
              </a:spcBef>
              <a:spcAft>
                <a:spcPts val="1200"/>
              </a:spcAft>
              <a:buNone/>
            </a:pPr>
            <a:r>
              <a:t/>
            </a:r>
            <a:endParaRPr/>
          </a:p>
        </p:txBody>
      </p:sp>
      <p:sp>
        <p:nvSpPr>
          <p:cNvPr id="152" name="Google Shape;152;p23"/>
          <p:cNvSpPr txBox="1"/>
          <p:nvPr>
            <p:ph idx="2" type="body"/>
          </p:nvPr>
        </p:nvSpPr>
        <p:spPr>
          <a:xfrm>
            <a:off x="5077825" y="2078875"/>
            <a:ext cx="3027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3"/>
          <p:cNvPicPr preferRelativeResize="0"/>
          <p:nvPr/>
        </p:nvPicPr>
        <p:blipFill>
          <a:blip r:embed="rId3">
            <a:alphaModFix/>
          </a:blip>
          <a:stretch>
            <a:fillRect/>
          </a:stretch>
        </p:blipFill>
        <p:spPr>
          <a:xfrm>
            <a:off x="5077700" y="2078875"/>
            <a:ext cx="3026875" cy="2299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41000" y="1370875"/>
            <a:ext cx="7688400" cy="46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a:t>
            </a:r>
            <a:endParaRPr/>
          </a:p>
        </p:txBody>
      </p:sp>
      <p:sp>
        <p:nvSpPr>
          <p:cNvPr id="159" name="Google Shape;159;p24"/>
          <p:cNvSpPr txBox="1"/>
          <p:nvPr>
            <p:ph idx="1" type="body"/>
          </p:nvPr>
        </p:nvSpPr>
        <p:spPr>
          <a:xfrm>
            <a:off x="441000" y="1831375"/>
            <a:ext cx="4131000" cy="3312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b="1" lang="en" sz="862">
                <a:solidFill>
                  <a:schemeClr val="dk2"/>
                </a:solidFill>
              </a:rPr>
              <a:t>Visited : 0</a:t>
            </a:r>
            <a:endParaRPr b="1" sz="862">
              <a:solidFill>
                <a:schemeClr val="dk2"/>
              </a:solidFill>
            </a:endParaRPr>
          </a:p>
          <a:p>
            <a:pPr indent="0" lvl="0" marL="0" rtl="0" algn="l">
              <a:lnSpc>
                <a:spcPct val="105000"/>
              </a:lnSpc>
              <a:spcBef>
                <a:spcPts val="1200"/>
              </a:spcBef>
              <a:spcAft>
                <a:spcPts val="0"/>
              </a:spcAft>
              <a:buSzPts val="358"/>
              <a:buNone/>
            </a:pPr>
            <a:r>
              <a:rPr b="1" lang="en" sz="862">
                <a:solidFill>
                  <a:schemeClr val="dk2"/>
                </a:solidFill>
              </a:rPr>
              <a:t>                    1</a:t>
            </a:r>
            <a:endParaRPr b="1" sz="862">
              <a:solidFill>
                <a:schemeClr val="dk2"/>
              </a:solidFill>
            </a:endParaRPr>
          </a:p>
          <a:p>
            <a:pPr indent="0" lvl="0" marL="0" rtl="0" algn="l">
              <a:lnSpc>
                <a:spcPct val="105000"/>
              </a:lnSpc>
              <a:spcBef>
                <a:spcPts val="1200"/>
              </a:spcBef>
              <a:spcAft>
                <a:spcPts val="0"/>
              </a:spcAft>
              <a:buSzPts val="358"/>
              <a:buNone/>
            </a:pPr>
            <a:r>
              <a:rPr b="1" lang="en" sz="862">
                <a:solidFill>
                  <a:schemeClr val="dk2"/>
                </a:solidFill>
              </a:rPr>
              <a:t>Queue: </a:t>
            </a:r>
            <a:endParaRPr b="1" sz="862">
              <a:solidFill>
                <a:schemeClr val="dk2"/>
              </a:solidFill>
            </a:endParaRPr>
          </a:p>
          <a:p>
            <a:pPr indent="-283391" lvl="0" marL="457200" rtl="0" algn="l">
              <a:lnSpc>
                <a:spcPct val="105000"/>
              </a:lnSpc>
              <a:spcBef>
                <a:spcPts val="1200"/>
              </a:spcBef>
              <a:spcAft>
                <a:spcPts val="0"/>
              </a:spcAft>
              <a:buClr>
                <a:schemeClr val="dk2"/>
              </a:buClr>
              <a:buSzPts val="863"/>
              <a:buAutoNum type="arabicPeriod"/>
            </a:pPr>
            <a:r>
              <a:rPr b="1" lang="en" sz="862">
                <a:solidFill>
                  <a:schemeClr val="dk2"/>
                </a:solidFill>
              </a:rPr>
              <a:t>Remove  0 from Queue</a:t>
            </a:r>
            <a:endParaRPr b="1" sz="862">
              <a:solidFill>
                <a:schemeClr val="dk2"/>
              </a:solidFill>
            </a:endParaRPr>
          </a:p>
          <a:p>
            <a:pPr indent="-283391" lvl="0" marL="457200" rtl="0" algn="l">
              <a:lnSpc>
                <a:spcPct val="105000"/>
              </a:lnSpc>
              <a:spcBef>
                <a:spcPts val="0"/>
              </a:spcBef>
              <a:spcAft>
                <a:spcPts val="0"/>
              </a:spcAft>
              <a:buClr>
                <a:schemeClr val="dk2"/>
              </a:buClr>
              <a:buSzPts val="863"/>
              <a:buAutoNum type="arabicPeriod"/>
            </a:pPr>
            <a:r>
              <a:rPr b="1" lang="en" sz="862">
                <a:solidFill>
                  <a:schemeClr val="dk2"/>
                </a:solidFill>
              </a:rPr>
              <a:t>Print 0</a:t>
            </a:r>
            <a:endParaRPr b="1" sz="862">
              <a:solidFill>
                <a:schemeClr val="dk2"/>
              </a:solidFill>
            </a:endParaRPr>
          </a:p>
          <a:p>
            <a:pPr indent="0" lvl="0" marL="0" rtl="0" algn="l">
              <a:lnSpc>
                <a:spcPct val="105000"/>
              </a:lnSpc>
              <a:spcBef>
                <a:spcPts val="1200"/>
              </a:spcBef>
              <a:spcAft>
                <a:spcPts val="0"/>
              </a:spcAft>
              <a:buSzPts val="358"/>
              <a:buNone/>
            </a:pPr>
            <a:r>
              <a:rPr b="1" lang="en" sz="862"/>
              <a:t>—----------------------------------------------</a:t>
            </a:r>
            <a:endParaRPr b="1" sz="862"/>
          </a:p>
          <a:p>
            <a:pPr indent="0" lvl="0" marL="0" rtl="0" algn="l">
              <a:lnSpc>
                <a:spcPct val="105000"/>
              </a:lnSpc>
              <a:spcBef>
                <a:spcPts val="1200"/>
              </a:spcBef>
              <a:spcAft>
                <a:spcPts val="0"/>
              </a:spcAft>
              <a:buSzPts val="358"/>
              <a:buNone/>
            </a:pPr>
            <a:r>
              <a:rPr b="1" lang="en" sz="862"/>
              <a:t>Visited : </a:t>
            </a:r>
            <a:r>
              <a:rPr b="1" lang="en" sz="862">
                <a:solidFill>
                  <a:srgbClr val="FF0000"/>
                </a:solidFill>
              </a:rPr>
              <a:t>0    C   K</a:t>
            </a:r>
            <a:endParaRPr b="1" sz="862">
              <a:solidFill>
                <a:srgbClr val="FF0000"/>
              </a:solidFill>
            </a:endParaRPr>
          </a:p>
          <a:p>
            <a:pPr indent="0" lvl="0" marL="0" rtl="0" algn="l">
              <a:lnSpc>
                <a:spcPct val="105000"/>
              </a:lnSpc>
              <a:spcBef>
                <a:spcPts val="1200"/>
              </a:spcBef>
              <a:spcAft>
                <a:spcPts val="0"/>
              </a:spcAft>
              <a:buSzPts val="358"/>
              <a:buNone/>
            </a:pPr>
            <a:r>
              <a:rPr b="1" lang="en" sz="862"/>
              <a:t>                    1    1    1</a:t>
            </a:r>
            <a:endParaRPr b="1" sz="862"/>
          </a:p>
          <a:p>
            <a:pPr indent="0" lvl="0" marL="0" rtl="0" algn="l">
              <a:lnSpc>
                <a:spcPct val="105000"/>
              </a:lnSpc>
              <a:spcBef>
                <a:spcPts val="1200"/>
              </a:spcBef>
              <a:spcAft>
                <a:spcPts val="0"/>
              </a:spcAft>
              <a:buSzPts val="358"/>
              <a:buNone/>
            </a:pPr>
            <a:r>
              <a:rPr b="1" lang="en" sz="862"/>
              <a:t>Queue   :  C   K</a:t>
            </a:r>
            <a:endParaRPr b="1" sz="862"/>
          </a:p>
          <a:p>
            <a:pPr indent="0" lvl="0" marL="0" rtl="0" algn="l">
              <a:lnSpc>
                <a:spcPct val="105000"/>
              </a:lnSpc>
              <a:spcBef>
                <a:spcPts val="1200"/>
              </a:spcBef>
              <a:spcAft>
                <a:spcPts val="0"/>
              </a:spcAft>
              <a:buNone/>
            </a:pPr>
            <a:r>
              <a:rPr b="1" lang="en" sz="862"/>
              <a:t>1. Add C and K  to queue </a:t>
            </a:r>
            <a:endParaRPr b="1" sz="862"/>
          </a:p>
          <a:p>
            <a:pPr indent="0" lvl="0" marL="0" rtl="0" algn="l">
              <a:lnSpc>
                <a:spcPct val="105000"/>
              </a:lnSpc>
              <a:spcBef>
                <a:spcPts val="1200"/>
              </a:spcBef>
              <a:spcAft>
                <a:spcPts val="1200"/>
              </a:spcAft>
              <a:buSzPts val="358"/>
              <a:buNone/>
            </a:pPr>
            <a:r>
              <a:rPr b="1" lang="en" sz="862"/>
              <a:t>2. Mark C and K  as visited</a:t>
            </a:r>
            <a:endParaRPr b="1" sz="722"/>
          </a:p>
        </p:txBody>
      </p:sp>
      <p:sp>
        <p:nvSpPr>
          <p:cNvPr id="160" name="Google Shape;160;p24"/>
          <p:cNvSpPr txBox="1"/>
          <p:nvPr>
            <p:ph idx="2" type="body"/>
          </p:nvPr>
        </p:nvSpPr>
        <p:spPr>
          <a:xfrm>
            <a:off x="4946099" y="2078875"/>
            <a:ext cx="3183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4"/>
          <p:cNvPicPr preferRelativeResize="0"/>
          <p:nvPr/>
        </p:nvPicPr>
        <p:blipFill>
          <a:blip r:embed="rId3">
            <a:alphaModFix/>
          </a:blip>
          <a:stretch>
            <a:fillRect/>
          </a:stretch>
        </p:blipFill>
        <p:spPr>
          <a:xfrm>
            <a:off x="4946100" y="2059800"/>
            <a:ext cx="3183300" cy="229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a:t>
            </a:r>
            <a:endParaRPr/>
          </a:p>
        </p:txBody>
      </p:sp>
      <p:sp>
        <p:nvSpPr>
          <p:cNvPr id="167" name="Google Shape;167;p25"/>
          <p:cNvSpPr txBox="1"/>
          <p:nvPr>
            <p:ph idx="1" type="body"/>
          </p:nvPr>
        </p:nvSpPr>
        <p:spPr>
          <a:xfrm>
            <a:off x="729325" y="1853850"/>
            <a:ext cx="3774300" cy="3135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rgbClr val="000000"/>
              </a:buClr>
              <a:buSzPts val="358"/>
              <a:buFont typeface="Arial"/>
              <a:buNone/>
            </a:pPr>
            <a:r>
              <a:rPr b="1" lang="en" sz="962">
                <a:solidFill>
                  <a:schemeClr val="dk2"/>
                </a:solidFill>
              </a:rPr>
              <a:t>Visited : </a:t>
            </a:r>
            <a:r>
              <a:rPr b="1" lang="en" sz="962">
                <a:solidFill>
                  <a:srgbClr val="FF0000"/>
                </a:solidFill>
              </a:rPr>
              <a:t>0  C  K </a:t>
            </a:r>
            <a:endParaRPr b="1" sz="962">
              <a:solidFill>
                <a:srgbClr val="FF0000"/>
              </a:solidFill>
            </a:endParaRPr>
          </a:p>
          <a:p>
            <a:pPr indent="0" lvl="0" marL="0" rtl="0" algn="l">
              <a:lnSpc>
                <a:spcPct val="95000"/>
              </a:lnSpc>
              <a:spcBef>
                <a:spcPts val="1200"/>
              </a:spcBef>
              <a:spcAft>
                <a:spcPts val="0"/>
              </a:spcAft>
              <a:buClr>
                <a:srgbClr val="000000"/>
              </a:buClr>
              <a:buSzPts val="358"/>
              <a:buFont typeface="Arial"/>
              <a:buNone/>
            </a:pPr>
            <a:r>
              <a:rPr b="1" lang="en" sz="962">
                <a:solidFill>
                  <a:schemeClr val="dk2"/>
                </a:solidFill>
              </a:rPr>
              <a:t>                    1   1  1</a:t>
            </a:r>
            <a:endParaRPr b="1" sz="962">
              <a:solidFill>
                <a:schemeClr val="dk2"/>
              </a:solidFill>
            </a:endParaRPr>
          </a:p>
          <a:p>
            <a:pPr indent="0" lvl="0" marL="0" rtl="0" algn="l">
              <a:lnSpc>
                <a:spcPct val="95000"/>
              </a:lnSpc>
              <a:spcBef>
                <a:spcPts val="1200"/>
              </a:spcBef>
              <a:spcAft>
                <a:spcPts val="0"/>
              </a:spcAft>
              <a:buClr>
                <a:srgbClr val="000000"/>
              </a:buClr>
              <a:buSzPts val="358"/>
              <a:buFont typeface="Arial"/>
              <a:buNone/>
            </a:pPr>
            <a:r>
              <a:rPr b="1" lang="en" sz="962">
                <a:solidFill>
                  <a:schemeClr val="dk2"/>
                </a:solidFill>
              </a:rPr>
              <a:t>Queue:  K</a:t>
            </a:r>
            <a:endParaRPr b="1" sz="962">
              <a:solidFill>
                <a:schemeClr val="dk2"/>
              </a:solidFill>
            </a:endParaRPr>
          </a:p>
          <a:p>
            <a:pPr indent="-289741" lvl="0" marL="457200" rtl="0" algn="l">
              <a:lnSpc>
                <a:spcPct val="95000"/>
              </a:lnSpc>
              <a:spcBef>
                <a:spcPts val="1200"/>
              </a:spcBef>
              <a:spcAft>
                <a:spcPts val="0"/>
              </a:spcAft>
              <a:buClr>
                <a:schemeClr val="dk2"/>
              </a:buClr>
              <a:buSzPts val="963"/>
              <a:buAutoNum type="arabicPeriod"/>
            </a:pPr>
            <a:r>
              <a:rPr b="1" lang="en" sz="962">
                <a:solidFill>
                  <a:schemeClr val="dk2"/>
                </a:solidFill>
              </a:rPr>
              <a:t>Remove  C  from Queue</a:t>
            </a:r>
            <a:endParaRPr b="1" sz="962">
              <a:solidFill>
                <a:schemeClr val="dk2"/>
              </a:solidFill>
            </a:endParaRPr>
          </a:p>
          <a:p>
            <a:pPr indent="-289741" lvl="0" marL="457200" rtl="0" algn="l">
              <a:lnSpc>
                <a:spcPct val="95000"/>
              </a:lnSpc>
              <a:spcBef>
                <a:spcPts val="0"/>
              </a:spcBef>
              <a:spcAft>
                <a:spcPts val="0"/>
              </a:spcAft>
              <a:buClr>
                <a:schemeClr val="dk2"/>
              </a:buClr>
              <a:buSzPts val="963"/>
              <a:buAutoNum type="arabicPeriod"/>
            </a:pPr>
            <a:r>
              <a:rPr b="1" lang="en" sz="962">
                <a:solidFill>
                  <a:schemeClr val="dk2"/>
                </a:solidFill>
              </a:rPr>
              <a:t>Print 0   C</a:t>
            </a:r>
            <a:endParaRPr b="1" sz="962">
              <a:solidFill>
                <a:schemeClr val="dk2"/>
              </a:solidFill>
            </a:endParaRPr>
          </a:p>
          <a:p>
            <a:pPr indent="0" lvl="0" marL="0" rtl="0" algn="l">
              <a:lnSpc>
                <a:spcPct val="95000"/>
              </a:lnSpc>
              <a:spcBef>
                <a:spcPts val="1200"/>
              </a:spcBef>
              <a:spcAft>
                <a:spcPts val="0"/>
              </a:spcAft>
              <a:buClr>
                <a:srgbClr val="000000"/>
              </a:buClr>
              <a:buSzPts val="358"/>
              <a:buFont typeface="Arial"/>
              <a:buNone/>
            </a:pPr>
            <a:r>
              <a:rPr b="1" lang="en" sz="962"/>
              <a:t>—----------------------------------------------</a:t>
            </a:r>
            <a:endParaRPr b="1" sz="962"/>
          </a:p>
          <a:p>
            <a:pPr indent="0" lvl="0" marL="0" rtl="0" algn="l">
              <a:lnSpc>
                <a:spcPct val="95000"/>
              </a:lnSpc>
              <a:spcBef>
                <a:spcPts val="1200"/>
              </a:spcBef>
              <a:spcAft>
                <a:spcPts val="0"/>
              </a:spcAft>
              <a:buClr>
                <a:srgbClr val="000000"/>
              </a:buClr>
              <a:buSzPts val="358"/>
              <a:buFont typeface="Arial"/>
              <a:buNone/>
            </a:pPr>
            <a:r>
              <a:rPr b="1" lang="en" sz="962"/>
              <a:t>Visited : </a:t>
            </a:r>
            <a:r>
              <a:rPr b="1" lang="en" sz="962">
                <a:solidFill>
                  <a:srgbClr val="FF0000"/>
                </a:solidFill>
              </a:rPr>
              <a:t>0    C   K   G</a:t>
            </a:r>
            <a:endParaRPr b="1" sz="962">
              <a:solidFill>
                <a:srgbClr val="FF0000"/>
              </a:solidFill>
            </a:endParaRPr>
          </a:p>
          <a:p>
            <a:pPr indent="0" lvl="0" marL="0" rtl="0" algn="l">
              <a:lnSpc>
                <a:spcPct val="95000"/>
              </a:lnSpc>
              <a:spcBef>
                <a:spcPts val="1200"/>
              </a:spcBef>
              <a:spcAft>
                <a:spcPts val="0"/>
              </a:spcAft>
              <a:buClr>
                <a:srgbClr val="000000"/>
              </a:buClr>
              <a:buSzPts val="358"/>
              <a:buFont typeface="Arial"/>
              <a:buNone/>
            </a:pPr>
            <a:r>
              <a:rPr b="1" lang="en" sz="962"/>
              <a:t>                    1    1    1    1</a:t>
            </a:r>
            <a:endParaRPr b="1" sz="962"/>
          </a:p>
          <a:p>
            <a:pPr indent="0" lvl="0" marL="0" rtl="0" algn="l">
              <a:lnSpc>
                <a:spcPct val="95000"/>
              </a:lnSpc>
              <a:spcBef>
                <a:spcPts val="1200"/>
              </a:spcBef>
              <a:spcAft>
                <a:spcPts val="0"/>
              </a:spcAft>
              <a:buClr>
                <a:srgbClr val="000000"/>
              </a:buClr>
              <a:buSzPts val="358"/>
              <a:buFont typeface="Arial"/>
              <a:buNone/>
            </a:pPr>
            <a:r>
              <a:rPr b="1" lang="en" sz="962"/>
              <a:t>Queue   :     K  G</a:t>
            </a:r>
            <a:endParaRPr b="1" sz="962"/>
          </a:p>
          <a:p>
            <a:pPr indent="0" lvl="0" marL="0" rtl="0" algn="l">
              <a:lnSpc>
                <a:spcPct val="95000"/>
              </a:lnSpc>
              <a:spcBef>
                <a:spcPts val="1200"/>
              </a:spcBef>
              <a:spcAft>
                <a:spcPts val="0"/>
              </a:spcAft>
              <a:buNone/>
            </a:pPr>
            <a:r>
              <a:rPr b="1" lang="en" sz="962"/>
              <a:t>1. Add G   to queue </a:t>
            </a:r>
            <a:endParaRPr b="1" sz="962"/>
          </a:p>
          <a:p>
            <a:pPr indent="0" lvl="0" marL="0" rtl="0" algn="l">
              <a:lnSpc>
                <a:spcPct val="95000"/>
              </a:lnSpc>
              <a:spcBef>
                <a:spcPts val="1200"/>
              </a:spcBef>
              <a:spcAft>
                <a:spcPts val="1200"/>
              </a:spcAft>
              <a:buClr>
                <a:srgbClr val="000000"/>
              </a:buClr>
              <a:buSzPts val="358"/>
              <a:buFont typeface="Arial"/>
              <a:buNone/>
            </a:pPr>
            <a:r>
              <a:rPr b="1" lang="en" sz="962"/>
              <a:t>2. Mark G   as visited</a:t>
            </a:r>
            <a:endParaRPr b="1" sz="1400"/>
          </a:p>
        </p:txBody>
      </p:sp>
      <p:sp>
        <p:nvSpPr>
          <p:cNvPr id="168" name="Google Shape;168;p25"/>
          <p:cNvSpPr txBox="1"/>
          <p:nvPr>
            <p:ph idx="2" type="body"/>
          </p:nvPr>
        </p:nvSpPr>
        <p:spPr>
          <a:xfrm>
            <a:off x="5077775" y="2097950"/>
            <a:ext cx="3027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5"/>
          <p:cNvPicPr preferRelativeResize="0"/>
          <p:nvPr/>
        </p:nvPicPr>
        <p:blipFill>
          <a:blip r:embed="rId3">
            <a:alphaModFix/>
          </a:blip>
          <a:stretch>
            <a:fillRect/>
          </a:stretch>
        </p:blipFill>
        <p:spPr>
          <a:xfrm>
            <a:off x="5077700" y="2078875"/>
            <a:ext cx="3026875" cy="229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a:t>
            </a:r>
            <a:endParaRPr/>
          </a:p>
        </p:txBody>
      </p:sp>
      <p:sp>
        <p:nvSpPr>
          <p:cNvPr id="175" name="Google Shape;175;p26"/>
          <p:cNvSpPr txBox="1"/>
          <p:nvPr>
            <p:ph idx="1" type="body"/>
          </p:nvPr>
        </p:nvSpPr>
        <p:spPr>
          <a:xfrm>
            <a:off x="729325" y="1787625"/>
            <a:ext cx="3774300" cy="3027000"/>
          </a:xfrm>
          <a:prstGeom prst="rect">
            <a:avLst/>
          </a:prstGeom>
        </p:spPr>
        <p:txBody>
          <a:bodyPr anchorCtr="0" anchor="t" bIns="91425" lIns="91425" spcFirstLastPara="1" rIns="91425" wrap="square" tIns="91425">
            <a:normAutofit fontScale="85000" lnSpcReduction="20000"/>
          </a:bodyPr>
          <a:lstStyle/>
          <a:p>
            <a:pPr indent="0" lvl="0" marL="0" rtl="0" algn="l">
              <a:lnSpc>
                <a:spcPct val="95000"/>
              </a:lnSpc>
              <a:spcBef>
                <a:spcPts val="0"/>
              </a:spcBef>
              <a:spcAft>
                <a:spcPts val="0"/>
              </a:spcAft>
              <a:buNone/>
            </a:pPr>
            <a:r>
              <a:rPr b="1" lang="en" sz="962">
                <a:solidFill>
                  <a:schemeClr val="dk2"/>
                </a:solidFill>
              </a:rPr>
              <a:t>V</a:t>
            </a:r>
            <a:r>
              <a:rPr b="1" lang="en" sz="1288">
                <a:solidFill>
                  <a:schemeClr val="dk2"/>
                </a:solidFill>
              </a:rPr>
              <a:t>isited : </a:t>
            </a:r>
            <a:r>
              <a:rPr b="1" lang="en" sz="1288">
                <a:solidFill>
                  <a:srgbClr val="FF0000"/>
                </a:solidFill>
              </a:rPr>
              <a:t>0  C  K  G</a:t>
            </a:r>
            <a:endParaRPr b="1" sz="1288">
              <a:solidFill>
                <a:srgbClr val="FF0000"/>
              </a:solidFill>
            </a:endParaRPr>
          </a:p>
          <a:p>
            <a:pPr indent="0" lvl="0" marL="0" rtl="0" algn="l">
              <a:lnSpc>
                <a:spcPct val="95000"/>
              </a:lnSpc>
              <a:spcBef>
                <a:spcPts val="1200"/>
              </a:spcBef>
              <a:spcAft>
                <a:spcPts val="0"/>
              </a:spcAft>
              <a:buNone/>
            </a:pPr>
            <a:r>
              <a:rPr b="1" lang="en" sz="1288">
                <a:solidFill>
                  <a:schemeClr val="dk2"/>
                </a:solidFill>
              </a:rPr>
              <a:t>                    1   1  1   1</a:t>
            </a:r>
            <a:endParaRPr b="1" sz="1288">
              <a:solidFill>
                <a:schemeClr val="dk2"/>
              </a:solidFill>
            </a:endParaRPr>
          </a:p>
          <a:p>
            <a:pPr indent="0" lvl="0" marL="0" rtl="0" algn="l">
              <a:lnSpc>
                <a:spcPct val="95000"/>
              </a:lnSpc>
              <a:spcBef>
                <a:spcPts val="1200"/>
              </a:spcBef>
              <a:spcAft>
                <a:spcPts val="0"/>
              </a:spcAft>
              <a:buNone/>
            </a:pPr>
            <a:r>
              <a:rPr b="1" lang="en" sz="1288">
                <a:solidFill>
                  <a:schemeClr val="dk2"/>
                </a:solidFill>
              </a:rPr>
              <a:t>Queue:  G</a:t>
            </a:r>
            <a:endParaRPr b="1" sz="1288">
              <a:solidFill>
                <a:schemeClr val="dk2"/>
              </a:solidFill>
            </a:endParaRPr>
          </a:p>
          <a:p>
            <a:pPr indent="-298153" lvl="0" marL="457200" rtl="0" algn="l">
              <a:lnSpc>
                <a:spcPct val="95000"/>
              </a:lnSpc>
              <a:spcBef>
                <a:spcPts val="1200"/>
              </a:spcBef>
              <a:spcAft>
                <a:spcPts val="0"/>
              </a:spcAft>
              <a:buClr>
                <a:schemeClr val="dk2"/>
              </a:buClr>
              <a:buSzPct val="100000"/>
              <a:buAutoNum type="arabicPeriod"/>
            </a:pPr>
            <a:r>
              <a:rPr b="1" lang="en" sz="1288">
                <a:solidFill>
                  <a:schemeClr val="dk2"/>
                </a:solidFill>
              </a:rPr>
              <a:t>Remove  K  from Queue</a:t>
            </a:r>
            <a:endParaRPr b="1" sz="1288">
              <a:solidFill>
                <a:schemeClr val="dk2"/>
              </a:solidFill>
            </a:endParaRPr>
          </a:p>
          <a:p>
            <a:pPr indent="-298153" lvl="0" marL="457200" rtl="0" algn="l">
              <a:lnSpc>
                <a:spcPct val="95000"/>
              </a:lnSpc>
              <a:spcBef>
                <a:spcPts val="0"/>
              </a:spcBef>
              <a:spcAft>
                <a:spcPts val="0"/>
              </a:spcAft>
              <a:buClr>
                <a:schemeClr val="dk2"/>
              </a:buClr>
              <a:buSzPct val="100000"/>
              <a:buAutoNum type="arabicPeriod"/>
            </a:pPr>
            <a:r>
              <a:rPr b="1" lang="en" sz="1288">
                <a:solidFill>
                  <a:schemeClr val="dk2"/>
                </a:solidFill>
              </a:rPr>
              <a:t>Print 0   C K</a:t>
            </a:r>
            <a:endParaRPr b="1" sz="1288">
              <a:solidFill>
                <a:schemeClr val="dk2"/>
              </a:solidFill>
            </a:endParaRPr>
          </a:p>
          <a:p>
            <a:pPr indent="0" lvl="0" marL="0" rtl="0" algn="l">
              <a:lnSpc>
                <a:spcPct val="95000"/>
              </a:lnSpc>
              <a:spcBef>
                <a:spcPts val="1200"/>
              </a:spcBef>
              <a:spcAft>
                <a:spcPts val="0"/>
              </a:spcAft>
              <a:buNone/>
            </a:pPr>
            <a:r>
              <a:rPr b="1" lang="en" sz="1288"/>
              <a:t>—----------------------------------------------</a:t>
            </a:r>
            <a:endParaRPr b="1" sz="1288"/>
          </a:p>
          <a:p>
            <a:pPr indent="0" lvl="0" marL="0" rtl="0" algn="l">
              <a:lnSpc>
                <a:spcPct val="95000"/>
              </a:lnSpc>
              <a:spcBef>
                <a:spcPts val="1200"/>
              </a:spcBef>
              <a:spcAft>
                <a:spcPts val="0"/>
              </a:spcAft>
              <a:buNone/>
            </a:pPr>
            <a:r>
              <a:rPr b="1" lang="en" sz="1288"/>
              <a:t>Visited : </a:t>
            </a:r>
            <a:r>
              <a:rPr b="1" lang="en" sz="1288">
                <a:solidFill>
                  <a:srgbClr val="FF0000"/>
                </a:solidFill>
              </a:rPr>
              <a:t>0    C   K   G</a:t>
            </a:r>
            <a:endParaRPr b="1" sz="1288">
              <a:solidFill>
                <a:srgbClr val="FF0000"/>
              </a:solidFill>
            </a:endParaRPr>
          </a:p>
          <a:p>
            <a:pPr indent="0" lvl="0" marL="0" rtl="0" algn="l">
              <a:lnSpc>
                <a:spcPct val="95000"/>
              </a:lnSpc>
              <a:spcBef>
                <a:spcPts val="1200"/>
              </a:spcBef>
              <a:spcAft>
                <a:spcPts val="0"/>
              </a:spcAft>
              <a:buNone/>
            </a:pPr>
            <a:r>
              <a:rPr b="1" lang="en" sz="1288"/>
              <a:t>                    1    1    1    1</a:t>
            </a:r>
            <a:endParaRPr b="1" sz="1288"/>
          </a:p>
          <a:p>
            <a:pPr indent="0" lvl="0" marL="0" rtl="0" algn="l">
              <a:lnSpc>
                <a:spcPct val="95000"/>
              </a:lnSpc>
              <a:spcBef>
                <a:spcPts val="1200"/>
              </a:spcBef>
              <a:spcAft>
                <a:spcPts val="0"/>
              </a:spcAft>
              <a:buNone/>
            </a:pPr>
            <a:r>
              <a:rPr b="1" lang="en" sz="1288"/>
              <a:t>Queue   :     </a:t>
            </a:r>
            <a:endParaRPr b="1" sz="1288"/>
          </a:p>
          <a:p>
            <a:pPr indent="0" lvl="0" marL="0" rtl="0" algn="l">
              <a:lnSpc>
                <a:spcPct val="95000"/>
              </a:lnSpc>
              <a:spcBef>
                <a:spcPts val="1200"/>
              </a:spcBef>
              <a:spcAft>
                <a:spcPts val="0"/>
              </a:spcAft>
              <a:buNone/>
            </a:pPr>
            <a:r>
              <a:rPr b="1" lang="en" sz="1288"/>
              <a:t>1. Remove G   from  queue </a:t>
            </a:r>
            <a:endParaRPr b="1" sz="1288"/>
          </a:p>
          <a:p>
            <a:pPr indent="0" lvl="0" marL="0" rtl="0" algn="l">
              <a:lnSpc>
                <a:spcPct val="95000"/>
              </a:lnSpc>
              <a:spcBef>
                <a:spcPts val="1200"/>
              </a:spcBef>
              <a:spcAft>
                <a:spcPts val="1200"/>
              </a:spcAft>
              <a:buNone/>
            </a:pPr>
            <a:r>
              <a:rPr b="1" lang="en" sz="1288"/>
              <a:t>2. Print 0 C K G</a:t>
            </a:r>
            <a:endParaRPr sz="1625"/>
          </a:p>
        </p:txBody>
      </p:sp>
      <p:sp>
        <p:nvSpPr>
          <p:cNvPr id="176" name="Google Shape;176;p26"/>
          <p:cNvSpPr txBox="1"/>
          <p:nvPr>
            <p:ph idx="2" type="body"/>
          </p:nvPr>
        </p:nvSpPr>
        <p:spPr>
          <a:xfrm>
            <a:off x="5077701" y="2097950"/>
            <a:ext cx="3027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26"/>
          <p:cNvPicPr preferRelativeResize="0"/>
          <p:nvPr/>
        </p:nvPicPr>
        <p:blipFill>
          <a:blip r:embed="rId3">
            <a:alphaModFix/>
          </a:blip>
          <a:stretch>
            <a:fillRect/>
          </a:stretch>
        </p:blipFill>
        <p:spPr>
          <a:xfrm>
            <a:off x="5077700" y="2078875"/>
            <a:ext cx="3026875" cy="2299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a:t>
            </a:r>
            <a:endParaRPr/>
          </a:p>
        </p:txBody>
      </p:sp>
      <p:sp>
        <p:nvSpPr>
          <p:cNvPr id="183" name="Google Shape;183;p27"/>
          <p:cNvSpPr txBox="1"/>
          <p:nvPr>
            <p:ph idx="1" type="body"/>
          </p:nvPr>
        </p:nvSpPr>
        <p:spPr>
          <a:xfrm>
            <a:off x="729325" y="2006950"/>
            <a:ext cx="3774300" cy="3027000"/>
          </a:xfrm>
          <a:prstGeom prst="rect">
            <a:avLst/>
          </a:prstGeom>
        </p:spPr>
        <p:txBody>
          <a:bodyPr anchorCtr="0" anchor="t" bIns="91425" lIns="91425" spcFirstLastPara="1" rIns="91425" wrap="square" tIns="91425">
            <a:normAutofit fontScale="85000" lnSpcReduction="20000"/>
          </a:bodyPr>
          <a:lstStyle/>
          <a:p>
            <a:pPr indent="0" lvl="0" marL="0" rtl="0" algn="l">
              <a:lnSpc>
                <a:spcPct val="95000"/>
              </a:lnSpc>
              <a:spcBef>
                <a:spcPts val="0"/>
              </a:spcBef>
              <a:spcAft>
                <a:spcPts val="0"/>
              </a:spcAft>
              <a:buNone/>
            </a:pPr>
            <a:r>
              <a:rPr b="1" lang="en" sz="962">
                <a:solidFill>
                  <a:schemeClr val="dk2"/>
                </a:solidFill>
              </a:rPr>
              <a:t>V</a:t>
            </a:r>
            <a:r>
              <a:rPr b="1" lang="en" sz="1288">
                <a:solidFill>
                  <a:schemeClr val="dk2"/>
                </a:solidFill>
              </a:rPr>
              <a:t>isited : </a:t>
            </a:r>
            <a:r>
              <a:rPr b="1" lang="en" sz="1288">
                <a:solidFill>
                  <a:srgbClr val="FF0000"/>
                </a:solidFill>
              </a:rPr>
              <a:t>0  C  K  G D</a:t>
            </a:r>
            <a:endParaRPr b="1" sz="1288">
              <a:solidFill>
                <a:srgbClr val="FF0000"/>
              </a:solidFill>
            </a:endParaRPr>
          </a:p>
          <a:p>
            <a:pPr indent="0" lvl="0" marL="0" rtl="0" algn="l">
              <a:lnSpc>
                <a:spcPct val="95000"/>
              </a:lnSpc>
              <a:spcBef>
                <a:spcPts val="1200"/>
              </a:spcBef>
              <a:spcAft>
                <a:spcPts val="0"/>
              </a:spcAft>
              <a:buNone/>
            </a:pPr>
            <a:r>
              <a:rPr b="1" lang="en" sz="1288">
                <a:solidFill>
                  <a:schemeClr val="dk2"/>
                </a:solidFill>
              </a:rPr>
              <a:t>                    1   1  1   1 1</a:t>
            </a:r>
            <a:endParaRPr b="1" sz="1288">
              <a:solidFill>
                <a:schemeClr val="dk2"/>
              </a:solidFill>
            </a:endParaRPr>
          </a:p>
          <a:p>
            <a:pPr indent="0" lvl="0" marL="0" rtl="0" algn="l">
              <a:lnSpc>
                <a:spcPct val="95000"/>
              </a:lnSpc>
              <a:spcBef>
                <a:spcPts val="1200"/>
              </a:spcBef>
              <a:spcAft>
                <a:spcPts val="0"/>
              </a:spcAft>
              <a:buNone/>
            </a:pPr>
            <a:r>
              <a:rPr b="1" lang="en" sz="1288">
                <a:solidFill>
                  <a:schemeClr val="dk2"/>
                </a:solidFill>
              </a:rPr>
              <a:t>Queue:  D</a:t>
            </a:r>
            <a:endParaRPr b="1" sz="1288">
              <a:solidFill>
                <a:schemeClr val="dk2"/>
              </a:solidFill>
            </a:endParaRPr>
          </a:p>
          <a:p>
            <a:pPr indent="-298153" lvl="0" marL="457200" rtl="0" algn="l">
              <a:lnSpc>
                <a:spcPct val="95000"/>
              </a:lnSpc>
              <a:spcBef>
                <a:spcPts val="1200"/>
              </a:spcBef>
              <a:spcAft>
                <a:spcPts val="0"/>
              </a:spcAft>
              <a:buClr>
                <a:schemeClr val="dk2"/>
              </a:buClr>
              <a:buSzPct val="100000"/>
              <a:buAutoNum type="arabicPeriod"/>
            </a:pPr>
            <a:r>
              <a:rPr b="1" lang="en" sz="1288">
                <a:solidFill>
                  <a:schemeClr val="dk2"/>
                </a:solidFill>
              </a:rPr>
              <a:t>Add D   to the Queue</a:t>
            </a:r>
            <a:endParaRPr b="1" sz="1288">
              <a:solidFill>
                <a:schemeClr val="dk2"/>
              </a:solidFill>
            </a:endParaRPr>
          </a:p>
          <a:p>
            <a:pPr indent="-298153" lvl="0" marL="457200" rtl="0" algn="l">
              <a:lnSpc>
                <a:spcPct val="95000"/>
              </a:lnSpc>
              <a:spcBef>
                <a:spcPts val="0"/>
              </a:spcBef>
              <a:spcAft>
                <a:spcPts val="0"/>
              </a:spcAft>
              <a:buClr>
                <a:schemeClr val="dk2"/>
              </a:buClr>
              <a:buSzPct val="100000"/>
              <a:buAutoNum type="arabicPeriod"/>
            </a:pPr>
            <a:r>
              <a:rPr b="1" lang="en" sz="1288">
                <a:solidFill>
                  <a:schemeClr val="dk2"/>
                </a:solidFill>
              </a:rPr>
              <a:t>Mark D   as visited</a:t>
            </a:r>
            <a:endParaRPr b="1" sz="1288">
              <a:solidFill>
                <a:schemeClr val="dk2"/>
              </a:solidFill>
            </a:endParaRPr>
          </a:p>
          <a:p>
            <a:pPr indent="0" lvl="0" marL="0" rtl="0" algn="l">
              <a:lnSpc>
                <a:spcPct val="95000"/>
              </a:lnSpc>
              <a:spcBef>
                <a:spcPts val="1200"/>
              </a:spcBef>
              <a:spcAft>
                <a:spcPts val="0"/>
              </a:spcAft>
              <a:buNone/>
            </a:pPr>
            <a:r>
              <a:rPr b="1" lang="en" sz="1288"/>
              <a:t>—----------------------------------------------</a:t>
            </a:r>
            <a:endParaRPr b="1" sz="1288"/>
          </a:p>
          <a:p>
            <a:pPr indent="0" lvl="0" marL="0" rtl="0" algn="l">
              <a:lnSpc>
                <a:spcPct val="95000"/>
              </a:lnSpc>
              <a:spcBef>
                <a:spcPts val="1200"/>
              </a:spcBef>
              <a:spcAft>
                <a:spcPts val="0"/>
              </a:spcAft>
              <a:buNone/>
            </a:pPr>
            <a:r>
              <a:rPr b="1" lang="en" sz="1288"/>
              <a:t>Visited : </a:t>
            </a:r>
            <a:r>
              <a:rPr b="1" lang="en" sz="1288">
                <a:solidFill>
                  <a:srgbClr val="FF0000"/>
                </a:solidFill>
              </a:rPr>
              <a:t>0    C   K   G  D</a:t>
            </a:r>
            <a:endParaRPr b="1" sz="1288">
              <a:solidFill>
                <a:srgbClr val="FF0000"/>
              </a:solidFill>
            </a:endParaRPr>
          </a:p>
          <a:p>
            <a:pPr indent="0" lvl="0" marL="0" rtl="0" algn="l">
              <a:lnSpc>
                <a:spcPct val="95000"/>
              </a:lnSpc>
              <a:spcBef>
                <a:spcPts val="1200"/>
              </a:spcBef>
              <a:spcAft>
                <a:spcPts val="0"/>
              </a:spcAft>
              <a:buNone/>
            </a:pPr>
            <a:r>
              <a:rPr b="1" lang="en" sz="1288"/>
              <a:t>                    1    1    1    1  1</a:t>
            </a:r>
            <a:endParaRPr b="1" sz="1288"/>
          </a:p>
          <a:p>
            <a:pPr indent="0" lvl="0" marL="0" rtl="0" algn="l">
              <a:lnSpc>
                <a:spcPct val="95000"/>
              </a:lnSpc>
              <a:spcBef>
                <a:spcPts val="1200"/>
              </a:spcBef>
              <a:spcAft>
                <a:spcPts val="0"/>
              </a:spcAft>
              <a:buNone/>
            </a:pPr>
            <a:r>
              <a:rPr b="1" lang="en" sz="1288"/>
              <a:t>Queue   :     </a:t>
            </a:r>
            <a:endParaRPr b="1" sz="1288"/>
          </a:p>
          <a:p>
            <a:pPr indent="0" lvl="0" marL="0" rtl="0" algn="l">
              <a:lnSpc>
                <a:spcPct val="95000"/>
              </a:lnSpc>
              <a:spcBef>
                <a:spcPts val="1200"/>
              </a:spcBef>
              <a:spcAft>
                <a:spcPts val="0"/>
              </a:spcAft>
              <a:buNone/>
            </a:pPr>
            <a:r>
              <a:rPr b="1" lang="en" sz="1288"/>
              <a:t>1. Remove D   from  queue </a:t>
            </a:r>
            <a:endParaRPr b="1" sz="1288"/>
          </a:p>
          <a:p>
            <a:pPr indent="0" lvl="0" marL="0" rtl="0" algn="l">
              <a:lnSpc>
                <a:spcPct val="95000"/>
              </a:lnSpc>
              <a:spcBef>
                <a:spcPts val="1200"/>
              </a:spcBef>
              <a:spcAft>
                <a:spcPts val="1200"/>
              </a:spcAft>
              <a:buNone/>
            </a:pPr>
            <a:r>
              <a:rPr b="1" lang="en" sz="1288"/>
              <a:t>2. Print 0 C K G D</a:t>
            </a:r>
            <a:endParaRPr/>
          </a:p>
        </p:txBody>
      </p:sp>
      <p:sp>
        <p:nvSpPr>
          <p:cNvPr id="184" name="Google Shape;184;p27"/>
          <p:cNvSpPr txBox="1"/>
          <p:nvPr>
            <p:ph idx="2" type="body"/>
          </p:nvPr>
        </p:nvSpPr>
        <p:spPr>
          <a:xfrm>
            <a:off x="5077701" y="2097950"/>
            <a:ext cx="3027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7"/>
          <p:cNvPicPr preferRelativeResize="0"/>
          <p:nvPr/>
        </p:nvPicPr>
        <p:blipFill>
          <a:blip r:embed="rId3">
            <a:alphaModFix/>
          </a:blip>
          <a:stretch>
            <a:fillRect/>
          </a:stretch>
        </p:blipFill>
        <p:spPr>
          <a:xfrm>
            <a:off x="5077700" y="2078875"/>
            <a:ext cx="3026875" cy="2299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a:t>
            </a:r>
            <a:endParaRPr/>
          </a:p>
        </p:txBody>
      </p:sp>
      <p:sp>
        <p:nvSpPr>
          <p:cNvPr id="191" name="Google Shape;191;p28"/>
          <p:cNvSpPr txBox="1"/>
          <p:nvPr>
            <p:ph idx="1" type="body"/>
          </p:nvPr>
        </p:nvSpPr>
        <p:spPr>
          <a:xfrm>
            <a:off x="729325" y="1995975"/>
            <a:ext cx="3774300" cy="3005100"/>
          </a:xfrm>
          <a:prstGeom prst="rect">
            <a:avLst/>
          </a:prstGeom>
        </p:spPr>
        <p:txBody>
          <a:bodyPr anchorCtr="0" anchor="t" bIns="91425" lIns="91425" spcFirstLastPara="1" rIns="91425" wrap="square" tIns="91425">
            <a:normAutofit fontScale="85000" lnSpcReduction="20000"/>
          </a:bodyPr>
          <a:lstStyle/>
          <a:p>
            <a:pPr indent="0" lvl="0" marL="0" rtl="0" algn="l">
              <a:lnSpc>
                <a:spcPct val="95000"/>
              </a:lnSpc>
              <a:spcBef>
                <a:spcPts val="0"/>
              </a:spcBef>
              <a:spcAft>
                <a:spcPts val="0"/>
              </a:spcAft>
              <a:buNone/>
            </a:pPr>
            <a:r>
              <a:rPr b="1" lang="en" sz="962">
                <a:solidFill>
                  <a:schemeClr val="dk2"/>
                </a:solidFill>
              </a:rPr>
              <a:t>V</a:t>
            </a:r>
            <a:r>
              <a:rPr b="1" lang="en" sz="1288">
                <a:solidFill>
                  <a:schemeClr val="dk2"/>
                </a:solidFill>
              </a:rPr>
              <a:t>isited : </a:t>
            </a:r>
            <a:r>
              <a:rPr b="1" lang="en" sz="1288">
                <a:solidFill>
                  <a:srgbClr val="FF0000"/>
                </a:solidFill>
              </a:rPr>
              <a:t>0  C  K  G  D  A  I </a:t>
            </a:r>
            <a:endParaRPr b="1" sz="1288">
              <a:solidFill>
                <a:srgbClr val="FF0000"/>
              </a:solidFill>
            </a:endParaRPr>
          </a:p>
          <a:p>
            <a:pPr indent="0" lvl="0" marL="0" rtl="0" algn="l">
              <a:lnSpc>
                <a:spcPct val="95000"/>
              </a:lnSpc>
              <a:spcBef>
                <a:spcPts val="1200"/>
              </a:spcBef>
              <a:spcAft>
                <a:spcPts val="0"/>
              </a:spcAft>
              <a:buNone/>
            </a:pPr>
            <a:r>
              <a:rPr b="1" lang="en" sz="1288">
                <a:solidFill>
                  <a:schemeClr val="dk2"/>
                </a:solidFill>
              </a:rPr>
              <a:t>                    1   1  1   1 1   1  1</a:t>
            </a:r>
            <a:endParaRPr b="1" sz="1288">
              <a:solidFill>
                <a:schemeClr val="dk2"/>
              </a:solidFill>
            </a:endParaRPr>
          </a:p>
          <a:p>
            <a:pPr indent="0" lvl="0" marL="0" rtl="0" algn="l">
              <a:lnSpc>
                <a:spcPct val="95000"/>
              </a:lnSpc>
              <a:spcBef>
                <a:spcPts val="1200"/>
              </a:spcBef>
              <a:spcAft>
                <a:spcPts val="0"/>
              </a:spcAft>
              <a:buNone/>
            </a:pPr>
            <a:r>
              <a:rPr b="1" lang="en" sz="1288">
                <a:solidFill>
                  <a:schemeClr val="dk2"/>
                </a:solidFill>
              </a:rPr>
              <a:t>Queue:  A  I </a:t>
            </a:r>
            <a:endParaRPr b="1" sz="1288">
              <a:solidFill>
                <a:schemeClr val="dk2"/>
              </a:solidFill>
            </a:endParaRPr>
          </a:p>
          <a:p>
            <a:pPr indent="-298153" lvl="0" marL="457200" rtl="0" algn="l">
              <a:lnSpc>
                <a:spcPct val="95000"/>
              </a:lnSpc>
              <a:spcBef>
                <a:spcPts val="1200"/>
              </a:spcBef>
              <a:spcAft>
                <a:spcPts val="0"/>
              </a:spcAft>
              <a:buClr>
                <a:schemeClr val="dk2"/>
              </a:buClr>
              <a:buSzPct val="100000"/>
              <a:buAutoNum type="arabicPeriod"/>
            </a:pPr>
            <a:r>
              <a:rPr b="1" lang="en" sz="1288">
                <a:solidFill>
                  <a:schemeClr val="dk2"/>
                </a:solidFill>
              </a:rPr>
              <a:t>Add A  I   to the Queue</a:t>
            </a:r>
            <a:endParaRPr b="1" sz="1288">
              <a:solidFill>
                <a:schemeClr val="dk2"/>
              </a:solidFill>
            </a:endParaRPr>
          </a:p>
          <a:p>
            <a:pPr indent="-298153" lvl="0" marL="457200" rtl="0" algn="l">
              <a:lnSpc>
                <a:spcPct val="95000"/>
              </a:lnSpc>
              <a:spcBef>
                <a:spcPts val="0"/>
              </a:spcBef>
              <a:spcAft>
                <a:spcPts val="0"/>
              </a:spcAft>
              <a:buClr>
                <a:schemeClr val="dk2"/>
              </a:buClr>
              <a:buSzPct val="100000"/>
              <a:buAutoNum type="arabicPeriod"/>
            </a:pPr>
            <a:r>
              <a:rPr b="1" lang="en" sz="1288">
                <a:solidFill>
                  <a:schemeClr val="dk2"/>
                </a:solidFill>
              </a:rPr>
              <a:t>Mark A  I    as visited</a:t>
            </a:r>
            <a:endParaRPr b="1" sz="1288">
              <a:solidFill>
                <a:schemeClr val="dk2"/>
              </a:solidFill>
            </a:endParaRPr>
          </a:p>
          <a:p>
            <a:pPr indent="0" lvl="0" marL="0" rtl="0" algn="l">
              <a:lnSpc>
                <a:spcPct val="95000"/>
              </a:lnSpc>
              <a:spcBef>
                <a:spcPts val="1200"/>
              </a:spcBef>
              <a:spcAft>
                <a:spcPts val="0"/>
              </a:spcAft>
              <a:buNone/>
            </a:pPr>
            <a:r>
              <a:rPr b="1" lang="en" sz="1288"/>
              <a:t>—----------------------------------------------</a:t>
            </a:r>
            <a:endParaRPr b="1" sz="1288"/>
          </a:p>
          <a:p>
            <a:pPr indent="0" lvl="0" marL="0" rtl="0" algn="l">
              <a:lnSpc>
                <a:spcPct val="95000"/>
              </a:lnSpc>
              <a:spcBef>
                <a:spcPts val="1200"/>
              </a:spcBef>
              <a:spcAft>
                <a:spcPts val="0"/>
              </a:spcAft>
              <a:buNone/>
            </a:pPr>
            <a:r>
              <a:rPr b="1" lang="en" sz="1288"/>
              <a:t>Visited :</a:t>
            </a:r>
            <a:r>
              <a:rPr b="1" lang="en" sz="1288">
                <a:solidFill>
                  <a:srgbClr val="FF0000"/>
                </a:solidFill>
              </a:rPr>
              <a:t> 0    C   K   G  D  A  I</a:t>
            </a:r>
            <a:endParaRPr b="1" sz="1288">
              <a:solidFill>
                <a:srgbClr val="FF0000"/>
              </a:solidFill>
            </a:endParaRPr>
          </a:p>
          <a:p>
            <a:pPr indent="0" lvl="0" marL="0" rtl="0" algn="l">
              <a:lnSpc>
                <a:spcPct val="95000"/>
              </a:lnSpc>
              <a:spcBef>
                <a:spcPts val="1200"/>
              </a:spcBef>
              <a:spcAft>
                <a:spcPts val="0"/>
              </a:spcAft>
              <a:buNone/>
            </a:pPr>
            <a:r>
              <a:rPr b="1" lang="en" sz="1288"/>
              <a:t>                    1    1    1    1  1   1   1</a:t>
            </a:r>
            <a:endParaRPr b="1" sz="1288"/>
          </a:p>
          <a:p>
            <a:pPr indent="0" lvl="0" marL="0" rtl="0" algn="l">
              <a:lnSpc>
                <a:spcPct val="95000"/>
              </a:lnSpc>
              <a:spcBef>
                <a:spcPts val="1200"/>
              </a:spcBef>
              <a:spcAft>
                <a:spcPts val="0"/>
              </a:spcAft>
              <a:buNone/>
            </a:pPr>
            <a:r>
              <a:rPr b="1" lang="en" sz="1288"/>
              <a:t>Queue   :      I</a:t>
            </a:r>
            <a:endParaRPr b="1" sz="1288"/>
          </a:p>
          <a:p>
            <a:pPr indent="0" lvl="0" marL="0" rtl="0" algn="l">
              <a:lnSpc>
                <a:spcPct val="95000"/>
              </a:lnSpc>
              <a:spcBef>
                <a:spcPts val="1200"/>
              </a:spcBef>
              <a:spcAft>
                <a:spcPts val="0"/>
              </a:spcAft>
              <a:buNone/>
            </a:pPr>
            <a:r>
              <a:rPr b="1" lang="en" sz="1288"/>
              <a:t>1. Remove A  from  queue </a:t>
            </a:r>
            <a:endParaRPr b="1" sz="1288"/>
          </a:p>
          <a:p>
            <a:pPr indent="0" lvl="0" marL="0" rtl="0" algn="l">
              <a:lnSpc>
                <a:spcPct val="95000"/>
              </a:lnSpc>
              <a:spcBef>
                <a:spcPts val="1200"/>
              </a:spcBef>
              <a:spcAft>
                <a:spcPts val="1200"/>
              </a:spcAft>
              <a:buNone/>
            </a:pPr>
            <a:r>
              <a:rPr b="1" lang="en" sz="1288"/>
              <a:t>2. Print 0 C G D A</a:t>
            </a:r>
            <a:endParaRPr/>
          </a:p>
        </p:txBody>
      </p:sp>
      <p:sp>
        <p:nvSpPr>
          <p:cNvPr id="192" name="Google Shape;192;p28"/>
          <p:cNvSpPr txBox="1"/>
          <p:nvPr>
            <p:ph idx="2" type="body"/>
          </p:nvPr>
        </p:nvSpPr>
        <p:spPr>
          <a:xfrm>
            <a:off x="5077701" y="2097950"/>
            <a:ext cx="3027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8"/>
          <p:cNvPicPr preferRelativeResize="0"/>
          <p:nvPr/>
        </p:nvPicPr>
        <p:blipFill>
          <a:blip r:embed="rId3">
            <a:alphaModFix/>
          </a:blip>
          <a:stretch>
            <a:fillRect/>
          </a:stretch>
        </p:blipFill>
        <p:spPr>
          <a:xfrm>
            <a:off x="5077700" y="2078875"/>
            <a:ext cx="3026875" cy="229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a:t>
            </a:r>
            <a:endParaRPr/>
          </a:p>
        </p:txBody>
      </p:sp>
      <p:sp>
        <p:nvSpPr>
          <p:cNvPr id="199" name="Google Shape;199;p29"/>
          <p:cNvSpPr txBox="1"/>
          <p:nvPr>
            <p:ph idx="1" type="body"/>
          </p:nvPr>
        </p:nvSpPr>
        <p:spPr>
          <a:xfrm>
            <a:off x="729325" y="2006950"/>
            <a:ext cx="3774300" cy="2917200"/>
          </a:xfrm>
          <a:prstGeom prst="rect">
            <a:avLst/>
          </a:prstGeom>
        </p:spPr>
        <p:txBody>
          <a:bodyPr anchorCtr="0" anchor="t" bIns="91425" lIns="91425" spcFirstLastPara="1" rIns="91425" wrap="square" tIns="91425">
            <a:normAutofit fontScale="77500" lnSpcReduction="20000"/>
          </a:bodyPr>
          <a:lstStyle/>
          <a:p>
            <a:pPr indent="0" lvl="0" marL="0" rtl="0" algn="l">
              <a:lnSpc>
                <a:spcPct val="95000"/>
              </a:lnSpc>
              <a:spcBef>
                <a:spcPts val="0"/>
              </a:spcBef>
              <a:spcAft>
                <a:spcPts val="0"/>
              </a:spcAft>
              <a:buNone/>
            </a:pPr>
            <a:r>
              <a:rPr b="1" lang="en" sz="962">
                <a:solidFill>
                  <a:schemeClr val="dk2"/>
                </a:solidFill>
              </a:rPr>
              <a:t>V</a:t>
            </a:r>
            <a:r>
              <a:rPr b="1" lang="en" sz="1288">
                <a:solidFill>
                  <a:schemeClr val="dk2"/>
                </a:solidFill>
              </a:rPr>
              <a:t>isited : </a:t>
            </a:r>
            <a:r>
              <a:rPr b="1" lang="en" sz="1288">
                <a:solidFill>
                  <a:srgbClr val="FF0000"/>
                </a:solidFill>
              </a:rPr>
              <a:t>0   C   K   G   D   A   I   B</a:t>
            </a:r>
            <a:endParaRPr b="1" sz="1288">
              <a:solidFill>
                <a:srgbClr val="FF0000"/>
              </a:solidFill>
            </a:endParaRPr>
          </a:p>
          <a:p>
            <a:pPr indent="0" lvl="0" marL="0" rtl="0" algn="l">
              <a:lnSpc>
                <a:spcPct val="95000"/>
              </a:lnSpc>
              <a:spcBef>
                <a:spcPts val="1200"/>
              </a:spcBef>
              <a:spcAft>
                <a:spcPts val="0"/>
              </a:spcAft>
              <a:buNone/>
            </a:pPr>
            <a:r>
              <a:rPr b="1" lang="en" sz="1288">
                <a:solidFill>
                  <a:schemeClr val="dk2"/>
                </a:solidFill>
              </a:rPr>
              <a:t>                    1   1  1   1   1   1  1    1</a:t>
            </a:r>
            <a:endParaRPr b="1" sz="1288">
              <a:solidFill>
                <a:schemeClr val="dk2"/>
              </a:solidFill>
            </a:endParaRPr>
          </a:p>
          <a:p>
            <a:pPr indent="0" lvl="0" marL="0" rtl="0" algn="l">
              <a:lnSpc>
                <a:spcPct val="95000"/>
              </a:lnSpc>
              <a:spcBef>
                <a:spcPts val="1200"/>
              </a:spcBef>
              <a:spcAft>
                <a:spcPts val="0"/>
              </a:spcAft>
              <a:buNone/>
            </a:pPr>
            <a:r>
              <a:rPr b="1" lang="en" sz="1288">
                <a:solidFill>
                  <a:schemeClr val="dk2"/>
                </a:solidFill>
              </a:rPr>
              <a:t>Queue:  B</a:t>
            </a:r>
            <a:endParaRPr b="1" sz="1288">
              <a:solidFill>
                <a:schemeClr val="dk2"/>
              </a:solidFill>
            </a:endParaRPr>
          </a:p>
          <a:p>
            <a:pPr indent="-292016" lvl="0" marL="457200" rtl="0" algn="l">
              <a:lnSpc>
                <a:spcPct val="95000"/>
              </a:lnSpc>
              <a:spcBef>
                <a:spcPts val="1200"/>
              </a:spcBef>
              <a:spcAft>
                <a:spcPts val="0"/>
              </a:spcAft>
              <a:buClr>
                <a:schemeClr val="dk2"/>
              </a:buClr>
              <a:buSzPct val="100000"/>
              <a:buAutoNum type="arabicPeriod"/>
            </a:pPr>
            <a:r>
              <a:rPr b="1" lang="en" sz="1288">
                <a:solidFill>
                  <a:schemeClr val="dk2"/>
                </a:solidFill>
              </a:rPr>
              <a:t>Remove  I   from  the Queue</a:t>
            </a:r>
            <a:endParaRPr b="1" sz="1288">
              <a:solidFill>
                <a:schemeClr val="dk2"/>
              </a:solidFill>
            </a:endParaRPr>
          </a:p>
          <a:p>
            <a:pPr indent="-292016" lvl="0" marL="457200" rtl="0" algn="l">
              <a:lnSpc>
                <a:spcPct val="95000"/>
              </a:lnSpc>
              <a:spcBef>
                <a:spcPts val="0"/>
              </a:spcBef>
              <a:spcAft>
                <a:spcPts val="0"/>
              </a:spcAft>
              <a:buClr>
                <a:schemeClr val="dk2"/>
              </a:buClr>
              <a:buSzPct val="100000"/>
              <a:buAutoNum type="arabicPeriod"/>
            </a:pPr>
            <a:r>
              <a:rPr b="1" lang="en" sz="1288"/>
              <a:t>Print 0 C G D A I</a:t>
            </a:r>
            <a:endParaRPr b="1" sz="1288">
              <a:solidFill>
                <a:schemeClr val="dk2"/>
              </a:solidFill>
            </a:endParaRPr>
          </a:p>
          <a:p>
            <a:pPr indent="0" lvl="0" marL="0" rtl="0" algn="l">
              <a:lnSpc>
                <a:spcPct val="95000"/>
              </a:lnSpc>
              <a:spcBef>
                <a:spcPts val="1200"/>
              </a:spcBef>
              <a:spcAft>
                <a:spcPts val="0"/>
              </a:spcAft>
              <a:buNone/>
            </a:pPr>
            <a:r>
              <a:rPr b="1" lang="en" sz="1288"/>
              <a:t>—----------------------------------------------</a:t>
            </a:r>
            <a:endParaRPr b="1" sz="1288"/>
          </a:p>
          <a:p>
            <a:pPr indent="0" lvl="0" marL="0" rtl="0" algn="l">
              <a:lnSpc>
                <a:spcPct val="95000"/>
              </a:lnSpc>
              <a:spcBef>
                <a:spcPts val="1200"/>
              </a:spcBef>
              <a:spcAft>
                <a:spcPts val="0"/>
              </a:spcAft>
              <a:buNone/>
            </a:pPr>
            <a:r>
              <a:rPr b="1" lang="en" sz="1288"/>
              <a:t>Visited : </a:t>
            </a:r>
            <a:r>
              <a:rPr b="1" lang="en" sz="1288">
                <a:solidFill>
                  <a:srgbClr val="FF0000"/>
                </a:solidFill>
              </a:rPr>
              <a:t>0    C   K   G  D  A  I  B  U</a:t>
            </a:r>
            <a:endParaRPr b="1" sz="1288">
              <a:solidFill>
                <a:srgbClr val="FF0000"/>
              </a:solidFill>
            </a:endParaRPr>
          </a:p>
          <a:p>
            <a:pPr indent="0" lvl="0" marL="0" rtl="0" algn="l">
              <a:lnSpc>
                <a:spcPct val="95000"/>
              </a:lnSpc>
              <a:spcBef>
                <a:spcPts val="1200"/>
              </a:spcBef>
              <a:spcAft>
                <a:spcPts val="0"/>
              </a:spcAft>
              <a:buNone/>
            </a:pPr>
            <a:r>
              <a:rPr b="1" lang="en" sz="1288"/>
              <a:t>                    1    1    1    1  1   1   1  1 1 </a:t>
            </a:r>
            <a:endParaRPr b="1" sz="1288"/>
          </a:p>
          <a:p>
            <a:pPr indent="0" lvl="0" marL="0" rtl="0" algn="l">
              <a:lnSpc>
                <a:spcPct val="95000"/>
              </a:lnSpc>
              <a:spcBef>
                <a:spcPts val="1200"/>
              </a:spcBef>
              <a:spcAft>
                <a:spcPts val="0"/>
              </a:spcAft>
              <a:buNone/>
            </a:pPr>
            <a:r>
              <a:rPr b="1" lang="en" sz="1288"/>
              <a:t>Queue   :      B   U </a:t>
            </a:r>
            <a:endParaRPr b="1" sz="1288"/>
          </a:p>
          <a:p>
            <a:pPr indent="0" lvl="0" marL="0" rtl="0" algn="l">
              <a:lnSpc>
                <a:spcPct val="95000"/>
              </a:lnSpc>
              <a:spcBef>
                <a:spcPts val="1200"/>
              </a:spcBef>
              <a:spcAft>
                <a:spcPts val="0"/>
              </a:spcAft>
              <a:buNone/>
            </a:pPr>
            <a:r>
              <a:rPr b="1" lang="en" sz="1288"/>
              <a:t>1. Add U   to  Queue </a:t>
            </a:r>
            <a:endParaRPr b="1" sz="1288"/>
          </a:p>
          <a:p>
            <a:pPr indent="0" lvl="0" marL="0" rtl="0" algn="l">
              <a:lnSpc>
                <a:spcPct val="95000"/>
              </a:lnSpc>
              <a:spcBef>
                <a:spcPts val="1200"/>
              </a:spcBef>
              <a:spcAft>
                <a:spcPts val="1200"/>
              </a:spcAft>
              <a:buNone/>
            </a:pPr>
            <a:r>
              <a:rPr b="1" lang="en" sz="1288"/>
              <a:t>2. Mark U as Visited</a:t>
            </a:r>
            <a:endParaRPr/>
          </a:p>
        </p:txBody>
      </p:sp>
      <p:sp>
        <p:nvSpPr>
          <p:cNvPr id="200" name="Google Shape;200;p29"/>
          <p:cNvSpPr txBox="1"/>
          <p:nvPr>
            <p:ph idx="2" type="body"/>
          </p:nvPr>
        </p:nvSpPr>
        <p:spPr>
          <a:xfrm>
            <a:off x="5143400" y="2078875"/>
            <a:ext cx="3017700" cy="217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29"/>
          <p:cNvPicPr preferRelativeResize="0"/>
          <p:nvPr/>
        </p:nvPicPr>
        <p:blipFill>
          <a:blip r:embed="rId3">
            <a:alphaModFix/>
          </a:blip>
          <a:stretch>
            <a:fillRect/>
          </a:stretch>
        </p:blipFill>
        <p:spPr>
          <a:xfrm>
            <a:off x="5143525" y="2078875"/>
            <a:ext cx="3017700" cy="2171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a:t>
            </a:r>
            <a:endParaRPr/>
          </a:p>
        </p:txBody>
      </p:sp>
      <p:sp>
        <p:nvSpPr>
          <p:cNvPr id="207" name="Google Shape;207;p30"/>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288"/>
              <a:t>Visited : </a:t>
            </a:r>
            <a:r>
              <a:rPr b="1" lang="en" sz="1288">
                <a:solidFill>
                  <a:srgbClr val="FF0000"/>
                </a:solidFill>
              </a:rPr>
              <a:t>0    C   K   G  D  A  I  B  U</a:t>
            </a:r>
            <a:endParaRPr b="1" sz="1288">
              <a:solidFill>
                <a:srgbClr val="FF0000"/>
              </a:solidFill>
            </a:endParaRPr>
          </a:p>
          <a:p>
            <a:pPr indent="0" lvl="0" marL="0" rtl="0" algn="l">
              <a:lnSpc>
                <a:spcPct val="95000"/>
              </a:lnSpc>
              <a:spcBef>
                <a:spcPts val="1200"/>
              </a:spcBef>
              <a:spcAft>
                <a:spcPts val="0"/>
              </a:spcAft>
              <a:buNone/>
            </a:pPr>
            <a:r>
              <a:rPr b="1" lang="en" sz="1288"/>
              <a:t>                    1    1    1    1  1   1   1  1 1 </a:t>
            </a:r>
            <a:endParaRPr b="1" sz="1288"/>
          </a:p>
          <a:p>
            <a:pPr indent="0" lvl="0" marL="0" rtl="0" algn="l">
              <a:lnSpc>
                <a:spcPct val="95000"/>
              </a:lnSpc>
              <a:spcBef>
                <a:spcPts val="1200"/>
              </a:spcBef>
              <a:spcAft>
                <a:spcPts val="0"/>
              </a:spcAft>
              <a:buNone/>
            </a:pPr>
            <a:r>
              <a:rPr b="1" lang="en" sz="1288"/>
              <a:t>Queue   :        U </a:t>
            </a:r>
            <a:endParaRPr b="1" sz="1288"/>
          </a:p>
          <a:p>
            <a:pPr indent="0" lvl="0" marL="0" rtl="0" algn="l">
              <a:lnSpc>
                <a:spcPct val="95000"/>
              </a:lnSpc>
              <a:spcBef>
                <a:spcPts val="1200"/>
              </a:spcBef>
              <a:spcAft>
                <a:spcPts val="0"/>
              </a:spcAft>
              <a:buNone/>
            </a:pPr>
            <a:r>
              <a:rPr b="1" lang="en" sz="1288"/>
              <a:t>1. Add B   from the  Queue </a:t>
            </a:r>
            <a:endParaRPr b="1" sz="1288"/>
          </a:p>
          <a:p>
            <a:pPr indent="0" lvl="0" marL="0" rtl="0" algn="l">
              <a:lnSpc>
                <a:spcPct val="95000"/>
              </a:lnSpc>
              <a:spcBef>
                <a:spcPts val="1200"/>
              </a:spcBef>
              <a:spcAft>
                <a:spcPts val="1200"/>
              </a:spcAft>
              <a:buNone/>
            </a:pPr>
            <a:r>
              <a:rPr b="1" lang="en" sz="1288"/>
              <a:t>2. Print 0 C K G A I B</a:t>
            </a:r>
            <a:endParaRPr b="1"/>
          </a:p>
        </p:txBody>
      </p:sp>
      <p:sp>
        <p:nvSpPr>
          <p:cNvPr id="208" name="Google Shape;208;p30"/>
          <p:cNvSpPr txBox="1"/>
          <p:nvPr>
            <p:ph idx="2" type="body"/>
          </p:nvPr>
        </p:nvSpPr>
        <p:spPr>
          <a:xfrm>
            <a:off x="5143525" y="2078875"/>
            <a:ext cx="3017700" cy="217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30"/>
          <p:cNvPicPr preferRelativeResize="0"/>
          <p:nvPr/>
        </p:nvPicPr>
        <p:blipFill>
          <a:blip r:embed="rId3">
            <a:alphaModFix/>
          </a:blip>
          <a:stretch>
            <a:fillRect/>
          </a:stretch>
        </p:blipFill>
        <p:spPr>
          <a:xfrm>
            <a:off x="5143525" y="2078875"/>
            <a:ext cx="3017700" cy="2171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215" name="Google Shape;215;p31"/>
          <p:cNvSpPr txBox="1"/>
          <p:nvPr>
            <p:ph idx="1" type="body"/>
          </p:nvPr>
        </p:nvSpPr>
        <p:spPr>
          <a:xfrm>
            <a:off x="729450" y="2078875"/>
            <a:ext cx="7688700" cy="285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latin typeface="Arial"/>
                <a:ea typeface="Arial"/>
                <a:cs typeface="Arial"/>
                <a:sym typeface="Arial"/>
              </a:rPr>
              <a:t>The ball can go through the empty spaces by rolling up, down, left, right, but it won't stop rolling until hitting a wall. When the ball stops, it could choose the next direction. </a:t>
            </a:r>
            <a:endParaRPr>
              <a:solidFill>
                <a:schemeClr val="dk2"/>
              </a:solidFill>
              <a:latin typeface="Arial"/>
              <a:ea typeface="Arial"/>
              <a:cs typeface="Arial"/>
              <a:sym typeface="Arial"/>
            </a:endParaRPr>
          </a:p>
          <a:p>
            <a:pPr indent="0" lvl="0" marL="0" rtl="0" algn="l">
              <a:spcBef>
                <a:spcPts val="1200"/>
              </a:spcBef>
              <a:spcAft>
                <a:spcPts val="0"/>
              </a:spcAft>
              <a:buNone/>
            </a:pPr>
            <a:r>
              <a:rPr lang="en">
                <a:solidFill>
                  <a:schemeClr val="dk2"/>
                </a:solidFill>
                <a:latin typeface="Arial"/>
                <a:ea typeface="Arial"/>
                <a:cs typeface="Arial"/>
                <a:sym typeface="Arial"/>
              </a:rPr>
              <a:t>In the above case we </a:t>
            </a:r>
            <a:r>
              <a:rPr lang="en">
                <a:solidFill>
                  <a:schemeClr val="dk2"/>
                </a:solidFill>
                <a:latin typeface="Arial"/>
                <a:ea typeface="Arial"/>
                <a:cs typeface="Arial"/>
                <a:sym typeface="Arial"/>
              </a:rPr>
              <a:t>can't</a:t>
            </a:r>
            <a:r>
              <a:rPr lang="en">
                <a:solidFill>
                  <a:schemeClr val="dk2"/>
                </a:solidFill>
                <a:latin typeface="Arial"/>
                <a:ea typeface="Arial"/>
                <a:cs typeface="Arial"/>
                <a:sym typeface="Arial"/>
              </a:rPr>
              <a:t> find the possible </a:t>
            </a:r>
            <a:r>
              <a:rPr lang="en">
                <a:solidFill>
                  <a:schemeClr val="dk2"/>
                </a:solidFill>
                <a:latin typeface="Arial"/>
                <a:ea typeface="Arial"/>
                <a:cs typeface="Arial"/>
                <a:sym typeface="Arial"/>
              </a:rPr>
              <a:t>solution because the ball won't stop at </a:t>
            </a:r>
            <a:r>
              <a:rPr lang="en">
                <a:solidFill>
                  <a:srgbClr val="FF0000"/>
                </a:solidFill>
                <a:latin typeface="Arial"/>
                <a:ea typeface="Arial"/>
                <a:cs typeface="Arial"/>
                <a:sym typeface="Arial"/>
              </a:rPr>
              <a:t>R </a:t>
            </a:r>
            <a:r>
              <a:rPr lang="en">
                <a:solidFill>
                  <a:schemeClr val="dk2"/>
                </a:solidFill>
                <a:latin typeface="Arial"/>
                <a:ea typeface="Arial"/>
                <a:cs typeface="Arial"/>
                <a:sym typeface="Arial"/>
              </a:rPr>
              <a:t>which is destination. The ball roll up and stop at U because it hit wall. Hence, we possible shortest path is not possible using this approach.</a:t>
            </a:r>
            <a:endParaRPr>
              <a:solidFill>
                <a:schemeClr val="dk2"/>
              </a:solidFill>
              <a:latin typeface="Arial"/>
              <a:ea typeface="Arial"/>
              <a:cs typeface="Arial"/>
              <a:sym typeface="Arial"/>
            </a:endParaRPr>
          </a:p>
          <a:p>
            <a:pPr indent="0" lvl="0" marL="0" rtl="0" algn="l">
              <a:spcBef>
                <a:spcPts val="1200"/>
              </a:spcBef>
              <a:spcAft>
                <a:spcPts val="0"/>
              </a:spcAft>
              <a:buNone/>
            </a:pPr>
            <a:r>
              <a:rPr lang="en">
                <a:solidFill>
                  <a:schemeClr val="dk2"/>
                </a:solidFill>
                <a:latin typeface="Arial"/>
                <a:ea typeface="Arial"/>
                <a:cs typeface="Arial"/>
                <a:sym typeface="Arial"/>
              </a:rPr>
              <a:t>There is no way for ball to stop at the destination  in this case.</a:t>
            </a:r>
            <a:endParaRPr>
              <a:solidFill>
                <a:schemeClr val="dk2"/>
              </a:solidFill>
              <a:latin typeface="Arial"/>
              <a:ea typeface="Arial"/>
              <a:cs typeface="Arial"/>
              <a:sym typeface="Arial"/>
            </a:endParaRPr>
          </a:p>
          <a:p>
            <a:pPr indent="0" lvl="0" marL="0" rtl="0" algn="l">
              <a:spcBef>
                <a:spcPts val="1200"/>
              </a:spcBef>
              <a:spcAft>
                <a:spcPts val="1200"/>
              </a:spcAft>
              <a:buNone/>
            </a:pPr>
            <a:r>
              <a:rPr lang="en">
                <a:solidFill>
                  <a:schemeClr val="dk2"/>
                </a:solidFill>
                <a:latin typeface="Arial"/>
                <a:ea typeface="Arial"/>
                <a:cs typeface="Arial"/>
                <a:sym typeface="Arial"/>
              </a:rPr>
              <a:t> </a:t>
            </a:r>
            <a:endParaRPr>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586900" y="638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93" name="Google Shape;93;p14"/>
          <p:cNvSpPr txBox="1"/>
          <p:nvPr>
            <p:ph idx="1" type="body"/>
          </p:nvPr>
        </p:nvSpPr>
        <p:spPr>
          <a:xfrm>
            <a:off x="727650" y="1316025"/>
            <a:ext cx="7688700" cy="3827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3650" u="sng">
                <a:solidFill>
                  <a:schemeClr val="hlink"/>
                </a:solidFill>
                <a:hlinkClick action="ppaction://hlinksldjump" r:id="rId3"/>
              </a:rPr>
              <a:t> Problem Description</a:t>
            </a:r>
            <a:endParaRPr sz="3650"/>
          </a:p>
          <a:p>
            <a:pPr indent="0" lvl="0" marL="0" rtl="0" algn="l">
              <a:spcBef>
                <a:spcPts val="1200"/>
              </a:spcBef>
              <a:spcAft>
                <a:spcPts val="0"/>
              </a:spcAft>
              <a:buNone/>
            </a:pPr>
            <a:r>
              <a:rPr lang="en" sz="3650" u="sng">
                <a:solidFill>
                  <a:schemeClr val="hlink"/>
                </a:solidFill>
                <a:hlinkClick action="ppaction://hlinksldjump" r:id="rId4"/>
              </a:rPr>
              <a:t>Introduction</a:t>
            </a:r>
            <a:endParaRPr sz="3650"/>
          </a:p>
          <a:p>
            <a:pPr indent="0" lvl="0" marL="0" rtl="0" algn="l">
              <a:spcBef>
                <a:spcPts val="1200"/>
              </a:spcBef>
              <a:spcAft>
                <a:spcPts val="0"/>
              </a:spcAft>
              <a:buNone/>
            </a:pPr>
            <a:r>
              <a:rPr lang="en" sz="3650" u="sng">
                <a:solidFill>
                  <a:schemeClr val="hlink"/>
                </a:solidFill>
                <a:hlinkClick action="ppaction://hlinksldjump" r:id="rId5"/>
              </a:rPr>
              <a:t>How to design</a:t>
            </a:r>
            <a:endParaRPr sz="3650"/>
          </a:p>
          <a:p>
            <a:pPr indent="0" lvl="0" marL="0" rtl="0" algn="l">
              <a:spcBef>
                <a:spcPts val="1200"/>
              </a:spcBef>
              <a:spcAft>
                <a:spcPts val="0"/>
              </a:spcAft>
              <a:buNone/>
            </a:pPr>
            <a:r>
              <a:rPr lang="en" sz="3650" u="sng">
                <a:solidFill>
                  <a:schemeClr val="hlink"/>
                </a:solidFill>
                <a:hlinkClick action="ppaction://hlinksldjump" r:id="rId6"/>
              </a:rPr>
              <a:t>Slide 6: Identify and Understand the problem</a:t>
            </a:r>
            <a:endParaRPr sz="3650"/>
          </a:p>
          <a:p>
            <a:pPr indent="0" lvl="0" marL="0" rtl="0" algn="l">
              <a:spcBef>
                <a:spcPts val="1200"/>
              </a:spcBef>
              <a:spcAft>
                <a:spcPts val="0"/>
              </a:spcAft>
              <a:buNone/>
            </a:pPr>
            <a:r>
              <a:rPr lang="en" sz="3650" u="sng">
                <a:solidFill>
                  <a:schemeClr val="hlink"/>
                </a:solidFill>
                <a:hlinkClick action="ppaction://hlinksldjump" r:id="rId7"/>
              </a:rPr>
              <a:t>Slide 7: Investigation</a:t>
            </a:r>
            <a:endParaRPr sz="3650"/>
          </a:p>
          <a:p>
            <a:pPr indent="0" lvl="0" marL="0" rtl="0" algn="l">
              <a:spcBef>
                <a:spcPts val="1200"/>
              </a:spcBef>
              <a:spcAft>
                <a:spcPts val="0"/>
              </a:spcAft>
              <a:buNone/>
            </a:pPr>
            <a:r>
              <a:rPr lang="en" sz="3650" u="sng">
                <a:solidFill>
                  <a:schemeClr val="hlink"/>
                </a:solidFill>
                <a:hlinkClick action="ppaction://hlinksldjump" r:id="rId8"/>
              </a:rPr>
              <a:t>Slide 8: Solution</a:t>
            </a:r>
            <a:endParaRPr sz="3650"/>
          </a:p>
          <a:p>
            <a:pPr indent="0" lvl="0" marL="0" rtl="0" algn="l">
              <a:spcBef>
                <a:spcPts val="1200"/>
              </a:spcBef>
              <a:spcAft>
                <a:spcPts val="0"/>
              </a:spcAft>
              <a:buNone/>
            </a:pPr>
            <a:r>
              <a:rPr lang="en" sz="3650" u="sng">
                <a:solidFill>
                  <a:schemeClr val="hlink"/>
                </a:solidFill>
                <a:hlinkClick action="ppaction://hlinksldjump" r:id="rId9"/>
              </a:rPr>
              <a:t>Slide 9: Objective</a:t>
            </a:r>
            <a:endParaRPr sz="3650"/>
          </a:p>
          <a:p>
            <a:pPr indent="0" lvl="0" marL="0" rtl="0" algn="l">
              <a:spcBef>
                <a:spcPts val="1200"/>
              </a:spcBef>
              <a:spcAft>
                <a:spcPts val="0"/>
              </a:spcAft>
              <a:buNone/>
            </a:pPr>
            <a:r>
              <a:rPr lang="en" sz="3650" u="sng">
                <a:solidFill>
                  <a:schemeClr val="hlink"/>
                </a:solidFill>
                <a:hlinkClick action="ppaction://hlinksldjump" r:id="rId10"/>
              </a:rPr>
              <a:t>Implementation</a:t>
            </a:r>
            <a:endParaRPr sz="3650"/>
          </a:p>
          <a:p>
            <a:pPr indent="0" lvl="0" marL="0" rtl="0" algn="l">
              <a:spcBef>
                <a:spcPts val="1200"/>
              </a:spcBef>
              <a:spcAft>
                <a:spcPts val="0"/>
              </a:spcAft>
              <a:buNone/>
            </a:pPr>
            <a:r>
              <a:rPr lang="en" sz="3650" u="sng">
                <a:solidFill>
                  <a:schemeClr val="hlink"/>
                </a:solidFill>
                <a:hlinkClick action="ppaction://hlinksldjump" r:id="rId11"/>
              </a:rPr>
              <a:t>Slide 21: Python code</a:t>
            </a:r>
            <a:endParaRPr sz="3650"/>
          </a:p>
          <a:p>
            <a:pPr indent="0" lvl="0" marL="0" rtl="0" algn="l">
              <a:spcBef>
                <a:spcPts val="1200"/>
              </a:spcBef>
              <a:spcAft>
                <a:spcPts val="0"/>
              </a:spcAft>
              <a:buNone/>
            </a:pPr>
            <a:r>
              <a:rPr lang="en" sz="3650" u="sng">
                <a:solidFill>
                  <a:schemeClr val="hlink"/>
                </a:solidFill>
                <a:hlinkClick action="ppaction://hlinksldjump" r:id="rId12"/>
              </a:rPr>
              <a:t>Slide 22: Test</a:t>
            </a:r>
            <a:endParaRPr sz="3650"/>
          </a:p>
          <a:p>
            <a:pPr indent="0" lvl="0" marL="0" rtl="0" algn="l">
              <a:spcBef>
                <a:spcPts val="1200"/>
              </a:spcBef>
              <a:spcAft>
                <a:spcPts val="0"/>
              </a:spcAft>
              <a:buNone/>
            </a:pPr>
            <a:r>
              <a:rPr lang="en" sz="3650" u="sng">
                <a:solidFill>
                  <a:schemeClr val="hlink"/>
                </a:solidFill>
                <a:hlinkClick action="ppaction://hlinksldjump" r:id="rId13"/>
              </a:rPr>
              <a:t>Slide 23: Enhancement Ideas</a:t>
            </a:r>
            <a:endParaRPr sz="3650"/>
          </a:p>
          <a:p>
            <a:pPr indent="0" lvl="0" marL="0" rtl="0" algn="l">
              <a:spcBef>
                <a:spcPts val="1200"/>
              </a:spcBef>
              <a:spcAft>
                <a:spcPts val="0"/>
              </a:spcAft>
              <a:buNone/>
            </a:pPr>
            <a:r>
              <a:rPr lang="en" sz="3650" u="sng">
                <a:solidFill>
                  <a:schemeClr val="hlink"/>
                </a:solidFill>
                <a:hlinkClick action="ppaction://hlinksldjump" r:id="rId14"/>
              </a:rPr>
              <a:t>Slide 24: Conclusion</a:t>
            </a:r>
            <a:endParaRPr sz="3650"/>
          </a:p>
          <a:p>
            <a:pPr indent="0" lvl="0" marL="0" rtl="0" algn="l">
              <a:spcBef>
                <a:spcPts val="1200"/>
              </a:spcBef>
              <a:spcAft>
                <a:spcPts val="0"/>
              </a:spcAft>
              <a:buNone/>
            </a:pPr>
            <a:r>
              <a:rPr lang="en" sz="3650" u="sng">
                <a:solidFill>
                  <a:schemeClr val="hlink"/>
                </a:solidFill>
                <a:hlinkClick action="ppaction://hlinksldjump" r:id="rId15"/>
              </a:rPr>
              <a:t>Slide 25: References</a:t>
            </a:r>
            <a:endParaRPr sz="36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2"/>
          <p:cNvPicPr preferRelativeResize="0"/>
          <p:nvPr/>
        </p:nvPicPr>
        <p:blipFill>
          <a:blip r:embed="rId3">
            <a:alphaModFix/>
          </a:blip>
          <a:stretch>
            <a:fillRect/>
          </a:stretch>
        </p:blipFill>
        <p:spPr>
          <a:xfrm>
            <a:off x="-54825" y="0"/>
            <a:ext cx="9198825"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706100" y="679950"/>
            <a:ext cx="7688700" cy="50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a:t>
            </a:r>
            <a:r>
              <a:rPr lang="en"/>
              <a:t> code</a:t>
            </a:r>
            <a:endParaRPr/>
          </a:p>
        </p:txBody>
      </p:sp>
      <p:sp>
        <p:nvSpPr>
          <p:cNvPr id="226" name="Google Shape;226;p33"/>
          <p:cNvSpPr txBox="1"/>
          <p:nvPr>
            <p:ph idx="1" type="body"/>
          </p:nvPr>
        </p:nvSpPr>
        <p:spPr>
          <a:xfrm>
            <a:off x="729450" y="1853850"/>
            <a:ext cx="8076900" cy="328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33"/>
          <p:cNvPicPr preferRelativeResize="0"/>
          <p:nvPr/>
        </p:nvPicPr>
        <p:blipFill>
          <a:blip r:embed="rId3">
            <a:alphaModFix/>
          </a:blip>
          <a:stretch>
            <a:fillRect/>
          </a:stretch>
        </p:blipFill>
        <p:spPr>
          <a:xfrm>
            <a:off x="706100" y="1359925"/>
            <a:ext cx="8365377" cy="3716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a:t>
            </a:r>
            <a:endParaRPr/>
          </a:p>
        </p:txBody>
      </p:sp>
      <p:sp>
        <p:nvSpPr>
          <p:cNvPr id="233" name="Google Shape;233;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4" name="Google Shape;234;p34"/>
          <p:cNvPicPr preferRelativeResize="0"/>
          <p:nvPr/>
        </p:nvPicPr>
        <p:blipFill>
          <a:blip r:embed="rId3">
            <a:alphaModFix/>
          </a:blip>
          <a:stretch>
            <a:fillRect/>
          </a:stretch>
        </p:blipFill>
        <p:spPr>
          <a:xfrm>
            <a:off x="727650" y="2078875"/>
            <a:ext cx="7688698" cy="1339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729450" y="1318650"/>
            <a:ext cx="7688700" cy="63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200">
                <a:solidFill>
                  <a:srgbClr val="000000"/>
                </a:solidFill>
                <a:latin typeface="Economica"/>
                <a:ea typeface="Economica"/>
                <a:cs typeface="Economica"/>
                <a:sym typeface="Economica"/>
              </a:rPr>
              <a:t>Enhancement Ideas</a:t>
            </a:r>
            <a:endParaRPr/>
          </a:p>
        </p:txBody>
      </p:sp>
      <p:sp>
        <p:nvSpPr>
          <p:cNvPr id="240" name="Google Shape;240;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latin typeface="Open Sans"/>
                <a:ea typeface="Open Sans"/>
                <a:cs typeface="Open Sans"/>
                <a:sym typeface="Open Sans"/>
              </a:rPr>
              <a:t>The problem can be solved by using using different approaches i-e Dijkstra's algorithm, Bellman Ford’s algorithm, breadth first approach and Depth first approach etc.</a:t>
            </a:r>
            <a:endParaRPr sz="1800">
              <a:solidFill>
                <a:srgbClr val="000000"/>
              </a:solidFill>
              <a:latin typeface="Open Sans"/>
              <a:ea typeface="Open Sans"/>
              <a:cs typeface="Open Sans"/>
              <a:sym typeface="Open Sans"/>
            </a:endParaRPr>
          </a:p>
          <a:p>
            <a:pPr indent="0" lvl="0" marL="0" rtl="0" algn="l">
              <a:spcBef>
                <a:spcPts val="1200"/>
              </a:spcBef>
              <a:spcAft>
                <a:spcPts val="1200"/>
              </a:spcAft>
              <a:buNone/>
            </a:pPr>
            <a:r>
              <a:rPr lang="en" sz="1800">
                <a:solidFill>
                  <a:srgbClr val="000000"/>
                </a:solidFill>
                <a:latin typeface="Open Sans"/>
                <a:ea typeface="Open Sans"/>
                <a:cs typeface="Open Sans"/>
                <a:sym typeface="Open Sans"/>
              </a:rPr>
              <a:t>However, shortest path is  required thats why BFS has been considered to solve this problem.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46" name="Google Shape;246;p36"/>
          <p:cNvSpPr txBox="1"/>
          <p:nvPr>
            <p:ph idx="1" type="body"/>
          </p:nvPr>
        </p:nvSpPr>
        <p:spPr>
          <a:xfrm>
            <a:off x="729450" y="1853850"/>
            <a:ext cx="7688700" cy="27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2"/>
                </a:solidFill>
              </a:rPr>
              <a:t>Time complexity</a:t>
            </a:r>
            <a:r>
              <a:rPr lang="en" sz="1400">
                <a:solidFill>
                  <a:schemeClr val="dk2"/>
                </a:solidFill>
              </a:rPr>
              <a:t> : O(mn). Complete traversal of maze will be done in the worst case. Here, m and n refers to the number of rows and coloumns of the maze.</a:t>
            </a:r>
            <a:endParaRPr sz="1400">
              <a:solidFill>
                <a:schemeClr val="dk2"/>
              </a:solidFill>
            </a:endParaRPr>
          </a:p>
          <a:p>
            <a:pPr indent="0" lvl="0" marL="0" rtl="0" algn="l">
              <a:spcBef>
                <a:spcPts val="1200"/>
              </a:spcBef>
              <a:spcAft>
                <a:spcPts val="0"/>
              </a:spcAft>
              <a:buNone/>
            </a:pPr>
            <a:r>
              <a:rPr b="1" lang="en" sz="1400">
                <a:solidFill>
                  <a:schemeClr val="dk2"/>
                </a:solidFill>
              </a:rPr>
              <a:t>Space complexity</a:t>
            </a:r>
            <a:r>
              <a:rPr lang="en" sz="1400">
                <a:solidFill>
                  <a:schemeClr val="dk2"/>
                </a:solidFill>
              </a:rPr>
              <a:t> : O(mn). visited array of size mn is used and queue size can grow upto mn in worst case.</a:t>
            </a:r>
            <a:endParaRPr sz="1400">
              <a:solidFill>
                <a:schemeClr val="dk2"/>
              </a:solidFill>
            </a:endParaRPr>
          </a:p>
          <a:p>
            <a:pPr indent="0" lvl="0" marL="0" rtl="0" algn="l">
              <a:lnSpc>
                <a:spcPct val="95000"/>
              </a:lnSpc>
              <a:spcBef>
                <a:spcPts val="1200"/>
              </a:spcBef>
              <a:spcAft>
                <a:spcPts val="1200"/>
              </a:spcAft>
              <a:buClr>
                <a:srgbClr val="000000"/>
              </a:buClr>
              <a:buSzPts val="688"/>
              <a:buFont typeface="Arial"/>
              <a:buNone/>
            </a:pPr>
            <a:r>
              <a:rPr lang="en" sz="1400">
                <a:solidFill>
                  <a:srgbClr val="202122"/>
                </a:solidFill>
                <a:highlight>
                  <a:schemeClr val="lt1"/>
                </a:highlight>
                <a:latin typeface="Open Sans"/>
                <a:ea typeface="Open Sans"/>
                <a:cs typeface="Open Sans"/>
                <a:sym typeface="Open Sans"/>
              </a:rPr>
              <a:t>The breadth-first search algorithm uses a </a:t>
            </a:r>
            <a:r>
              <a:rPr lang="en" sz="1400">
                <a:solidFill>
                  <a:schemeClr val="dk2"/>
                </a:solidFill>
                <a:highlight>
                  <a:schemeClr val="lt1"/>
                </a:highlight>
                <a:uFill>
                  <a:noFill/>
                </a:uFill>
                <a:latin typeface="Open Sans"/>
                <a:ea typeface="Open Sans"/>
                <a:cs typeface="Open Sans"/>
                <a:sym typeface="Open Sans"/>
                <a:hlinkClick r:id="rId3">
                  <a:extLst>
                    <a:ext uri="{A12FA001-AC4F-418D-AE19-62706E023703}">
                      <ahyp:hlinkClr val="tx"/>
                    </a:ext>
                  </a:extLst>
                </a:hlinkClick>
              </a:rPr>
              <a:t>queue</a:t>
            </a:r>
            <a:r>
              <a:rPr lang="en" sz="1400">
                <a:solidFill>
                  <a:srgbClr val="202122"/>
                </a:solidFill>
                <a:highlight>
                  <a:schemeClr val="lt1"/>
                </a:highlight>
                <a:latin typeface="Open Sans"/>
                <a:ea typeface="Open Sans"/>
                <a:cs typeface="Open Sans"/>
                <a:sym typeface="Open Sans"/>
              </a:rPr>
              <a:t> to visit cells in increasing distance order from the start until the finish is reached. Each visited cell needs to keep track of its distance from the start or which adjacent cell nearer to the start caused it to be added to the queue. Hence, in the given example we are unable to find the shortest path.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52" name="Google Shape;252;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Find the shortest path in a maze</a:t>
            </a:r>
            <a:endParaRPr sz="1100" u="sng">
              <a:solidFill>
                <a:schemeClr val="hlink"/>
              </a:solidFill>
              <a:latin typeface="Arial"/>
              <a:ea typeface="Arial"/>
              <a:cs typeface="Arial"/>
              <a:sym typeface="Arial"/>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4"/>
              </a:rPr>
              <a:t>Shortest path in a maze – Lee Algorithm</a:t>
            </a:r>
            <a:endParaRPr sz="1100" u="sng">
              <a:solidFill>
                <a:schemeClr val="hlink"/>
              </a:solidFill>
              <a:latin typeface="Arial"/>
              <a:ea typeface="Arial"/>
              <a:cs typeface="Arial"/>
              <a:sym typeface="Arial"/>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5"/>
              </a:rPr>
              <a:t>Problem F: The Maze Makers</a:t>
            </a:r>
            <a:endParaRPr/>
          </a:p>
          <a:p>
            <a:pPr indent="0" lvl="0" marL="0" rtl="0" algn="l">
              <a:spcBef>
                <a:spcPts val="1200"/>
              </a:spcBef>
              <a:spcAft>
                <a:spcPts val="1200"/>
              </a:spcAft>
              <a:buNone/>
            </a:pPr>
            <a:r>
              <a:rPr lang="en" sz="1100" u="sng">
                <a:solidFill>
                  <a:schemeClr val="hlink"/>
                </a:solidFill>
                <a:latin typeface="Arial"/>
                <a:ea typeface="Arial"/>
                <a:cs typeface="Arial"/>
                <a:sym typeface="Arial"/>
                <a:hlinkClick r:id="rId6"/>
              </a:rPr>
              <a:t>Backtracking or BFS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400" cy="69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4200">
                <a:solidFill>
                  <a:srgbClr val="000000"/>
                </a:solidFill>
                <a:latin typeface="Economica"/>
                <a:ea typeface="Economica"/>
                <a:cs typeface="Economica"/>
                <a:sym typeface="Economica"/>
              </a:rPr>
              <a:t>Problem Description</a:t>
            </a:r>
            <a:endParaRPr/>
          </a:p>
        </p:txBody>
      </p:sp>
      <p:sp>
        <p:nvSpPr>
          <p:cNvPr id="99" name="Google Shape;99;p1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1500">
                <a:solidFill>
                  <a:srgbClr val="000000"/>
                </a:solidFill>
                <a:latin typeface="Arial"/>
                <a:ea typeface="Arial"/>
                <a:cs typeface="Arial"/>
                <a:sym typeface="Arial"/>
              </a:rPr>
              <a:t>Robot - Clear Route (Street, Highway)</a:t>
            </a:r>
            <a:endParaRPr sz="2400">
              <a:solidFill>
                <a:srgbClr val="000000"/>
              </a:solidFill>
              <a:latin typeface="Open Sans"/>
              <a:ea typeface="Open Sans"/>
              <a:cs typeface="Open Sans"/>
              <a:sym typeface="Open Sans"/>
            </a:endParaRPr>
          </a:p>
          <a:p>
            <a:pPr indent="0" lvl="0" marL="0" rtl="0" algn="l">
              <a:spcBef>
                <a:spcPts val="1200"/>
              </a:spcBef>
              <a:spcAft>
                <a:spcPts val="1200"/>
              </a:spcAft>
              <a:buNone/>
            </a:pPr>
            <a:r>
              <a:rPr lang="en" sz="1400">
                <a:solidFill>
                  <a:srgbClr val="000000"/>
                </a:solidFill>
                <a:latin typeface="Open Sans"/>
                <a:ea typeface="Open Sans"/>
                <a:cs typeface="Open Sans"/>
                <a:sym typeface="Open Sans"/>
              </a:rPr>
              <a:t>The planner's problem is then to find a sequence of stances in L which take the robot from the start to the goal, such that the stances and the surfaces. It requires a clear path from start and can go as far as it can , and backtracks until it finds an unexplored path and then explore it step by step.</a:t>
            </a:r>
            <a:endParaRPr/>
          </a:p>
        </p:txBody>
      </p:sp>
      <p:sp>
        <p:nvSpPr>
          <p:cNvPr id="100" name="Google Shape;100;p15"/>
          <p:cNvSpPr txBox="1"/>
          <p:nvPr>
            <p:ph idx="2" type="body"/>
          </p:nvPr>
        </p:nvSpPr>
        <p:spPr>
          <a:xfrm>
            <a:off x="4722029"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Arial"/>
                <a:ea typeface="Arial"/>
                <a:cs typeface="Arial"/>
                <a:sym typeface="Arial"/>
              </a:rPr>
              <a:t>Self Driving Car- Unclear Route (Hotel, Hospital)</a:t>
            </a:r>
            <a:endParaRPr b="1">
              <a:solidFill>
                <a:srgbClr val="000000"/>
              </a:solidFill>
              <a:latin typeface="Arial"/>
              <a:ea typeface="Arial"/>
              <a:cs typeface="Arial"/>
              <a:sym typeface="Arial"/>
            </a:endParaRPr>
          </a:p>
          <a:p>
            <a:pPr indent="0" lvl="0" marL="0" rtl="0" algn="l">
              <a:spcBef>
                <a:spcPts val="1200"/>
              </a:spcBef>
              <a:spcAft>
                <a:spcPts val="1200"/>
              </a:spcAft>
              <a:buNone/>
            </a:pPr>
            <a:r>
              <a:rPr lang="en" sz="1400">
                <a:solidFill>
                  <a:srgbClr val="000000"/>
                </a:solidFill>
                <a:latin typeface="Open Sans"/>
                <a:ea typeface="Open Sans"/>
                <a:cs typeface="Open Sans"/>
                <a:sym typeface="Open Sans"/>
              </a:rPr>
              <a:t>While the self driving car detects curbs and other vehicles when parking. Its like while rolling in an empty space until it detects any hurdle or curb. Self driving cars are looking for available space move in that direction until it achieve its desired path.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800" y="1187050"/>
            <a:ext cx="7688400" cy="61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200">
                <a:solidFill>
                  <a:srgbClr val="000000"/>
                </a:solidFill>
                <a:latin typeface="Economica"/>
                <a:ea typeface="Economica"/>
                <a:cs typeface="Economica"/>
                <a:sym typeface="Economica"/>
              </a:rPr>
              <a:t>Introduction</a:t>
            </a:r>
            <a:endParaRPr/>
          </a:p>
        </p:txBody>
      </p:sp>
      <p:sp>
        <p:nvSpPr>
          <p:cNvPr id="106" name="Google Shape;106;p16"/>
          <p:cNvSpPr txBox="1"/>
          <p:nvPr>
            <p:ph idx="1" type="body"/>
          </p:nvPr>
        </p:nvSpPr>
        <p:spPr>
          <a:xfrm>
            <a:off x="729325" y="2078875"/>
            <a:ext cx="3774300" cy="2461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rgbClr val="000000"/>
              </a:buClr>
              <a:buSzPts val="688"/>
              <a:buFont typeface="Arial"/>
              <a:buNone/>
            </a:pPr>
            <a:r>
              <a:rPr lang="en" sz="1400">
                <a:solidFill>
                  <a:srgbClr val="000000"/>
                </a:solidFill>
                <a:latin typeface="Open Sans"/>
                <a:ea typeface="Open Sans"/>
                <a:cs typeface="Open Sans"/>
                <a:sym typeface="Open Sans"/>
              </a:rPr>
              <a:t>Breadth First Approach has been used to get the shortest path for ball. Breadth First Search (BFS) algorithm traverses a graph in a breadthward motion and uses a queue to remember to get the next vertex to start a search, when a dead end occurs in any iteration.</a:t>
            </a:r>
            <a:endParaRPr sz="1400">
              <a:solidFill>
                <a:srgbClr val="000000"/>
              </a:solidFill>
              <a:latin typeface="Open Sans"/>
              <a:ea typeface="Open Sans"/>
              <a:cs typeface="Open Sans"/>
              <a:sym typeface="Open Sans"/>
            </a:endParaRPr>
          </a:p>
          <a:p>
            <a:pPr indent="0" lvl="0" marL="0" rtl="0" algn="l">
              <a:spcBef>
                <a:spcPts val="1200"/>
              </a:spcBef>
              <a:spcAft>
                <a:spcPts val="1200"/>
              </a:spcAft>
              <a:buNone/>
            </a:pPr>
            <a:r>
              <a:t/>
            </a:r>
            <a:endParaRPr/>
          </a:p>
        </p:txBody>
      </p:sp>
      <p:sp>
        <p:nvSpPr>
          <p:cNvPr id="107" name="Google Shape;107;p16"/>
          <p:cNvSpPr txBox="1"/>
          <p:nvPr>
            <p:ph idx="2" type="body"/>
          </p:nvPr>
        </p:nvSpPr>
        <p:spPr>
          <a:xfrm>
            <a:off x="4632700" y="1880888"/>
            <a:ext cx="3774300" cy="288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16"/>
          <p:cNvPicPr preferRelativeResize="0"/>
          <p:nvPr/>
        </p:nvPicPr>
        <p:blipFill>
          <a:blip r:embed="rId3">
            <a:alphaModFix/>
          </a:blip>
          <a:stretch>
            <a:fillRect/>
          </a:stretch>
        </p:blipFill>
        <p:spPr>
          <a:xfrm>
            <a:off x="4704825" y="1941150"/>
            <a:ext cx="3630051" cy="276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600">
                <a:solidFill>
                  <a:schemeClr val="dk2"/>
                </a:solidFill>
              </a:rPr>
              <a:t>                      </a:t>
            </a:r>
            <a:r>
              <a:rPr lang="en" sz="2600">
                <a:solidFill>
                  <a:schemeClr val="dk2"/>
                </a:solidFill>
              </a:rPr>
              <a:t>How to design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76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4200">
                <a:solidFill>
                  <a:srgbClr val="000000"/>
                </a:solidFill>
                <a:latin typeface="Economica"/>
                <a:ea typeface="Economica"/>
                <a:cs typeface="Economica"/>
                <a:sym typeface="Economica"/>
              </a:rPr>
              <a:t>Identify and Understand the problem</a:t>
            </a:r>
            <a:endParaRPr b="0" sz="4200">
              <a:solidFill>
                <a:srgbClr val="000000"/>
              </a:solidFill>
              <a:latin typeface="Economica"/>
              <a:ea typeface="Economica"/>
              <a:cs typeface="Economica"/>
              <a:sym typeface="Economica"/>
            </a:endParaRPr>
          </a:p>
          <a:p>
            <a:pPr indent="0" lvl="0" marL="0" rtl="0" algn="l">
              <a:spcBef>
                <a:spcPts val="0"/>
              </a:spcBef>
              <a:spcAft>
                <a:spcPts val="0"/>
              </a:spcAft>
              <a:buNone/>
            </a:pPr>
            <a:r>
              <a:t/>
            </a:r>
            <a:endParaRPr/>
          </a:p>
        </p:txBody>
      </p:sp>
      <p:sp>
        <p:nvSpPr>
          <p:cNvPr id="119" name="Google Shape;119;p18"/>
          <p:cNvSpPr txBox="1"/>
          <p:nvPr>
            <p:ph idx="1" type="body"/>
          </p:nvPr>
        </p:nvSpPr>
        <p:spPr>
          <a:xfrm>
            <a:off x="729450" y="2078875"/>
            <a:ext cx="7688700" cy="2483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688"/>
              <a:buNone/>
            </a:pPr>
            <a:r>
              <a:rPr b="1" lang="en" sz="1225">
                <a:solidFill>
                  <a:schemeClr val="dk2"/>
                </a:solidFill>
                <a:latin typeface="Open Sans"/>
                <a:ea typeface="Open Sans"/>
                <a:cs typeface="Open Sans"/>
                <a:sym typeface="Open Sans"/>
              </a:rPr>
              <a:t>1</a:t>
            </a:r>
            <a:r>
              <a:rPr lang="en" sz="1225">
                <a:solidFill>
                  <a:schemeClr val="dk2"/>
                </a:solidFill>
                <a:latin typeface="Open Sans"/>
                <a:ea typeface="Open Sans"/>
                <a:cs typeface="Open Sans"/>
                <a:sym typeface="Open Sans"/>
              </a:rPr>
              <a:t>:Walkable Path</a:t>
            </a:r>
            <a:endParaRPr sz="1225">
              <a:solidFill>
                <a:schemeClr val="dk2"/>
              </a:solidFill>
              <a:latin typeface="Open Sans"/>
              <a:ea typeface="Open Sans"/>
              <a:cs typeface="Open Sans"/>
              <a:sym typeface="Open Sans"/>
            </a:endParaRPr>
          </a:p>
          <a:p>
            <a:pPr indent="0" lvl="0" marL="0" rtl="0" algn="l">
              <a:lnSpc>
                <a:spcPct val="95000"/>
              </a:lnSpc>
              <a:spcBef>
                <a:spcPts val="1200"/>
              </a:spcBef>
              <a:spcAft>
                <a:spcPts val="0"/>
              </a:spcAft>
              <a:buSzPts val="688"/>
              <a:buNone/>
            </a:pPr>
            <a:r>
              <a:rPr b="1" lang="en" sz="1225">
                <a:solidFill>
                  <a:schemeClr val="dk2"/>
                </a:solidFill>
                <a:latin typeface="Open Sans"/>
                <a:ea typeface="Open Sans"/>
                <a:cs typeface="Open Sans"/>
                <a:sym typeface="Open Sans"/>
              </a:rPr>
              <a:t>0:</a:t>
            </a:r>
            <a:r>
              <a:rPr lang="en" sz="1225">
                <a:solidFill>
                  <a:schemeClr val="dk2"/>
                </a:solidFill>
                <a:latin typeface="Open Sans"/>
                <a:ea typeface="Open Sans"/>
                <a:cs typeface="Open Sans"/>
                <a:sym typeface="Open Sans"/>
              </a:rPr>
              <a:t> Non-walkable Path</a:t>
            </a:r>
            <a:endParaRPr sz="1225">
              <a:solidFill>
                <a:schemeClr val="dk2"/>
              </a:solidFill>
              <a:latin typeface="Open Sans"/>
              <a:ea typeface="Open Sans"/>
              <a:cs typeface="Open Sans"/>
              <a:sym typeface="Open Sans"/>
            </a:endParaRPr>
          </a:p>
          <a:p>
            <a:pPr indent="0" lvl="0" marL="0" rtl="0" algn="l">
              <a:lnSpc>
                <a:spcPct val="95000"/>
              </a:lnSpc>
              <a:spcBef>
                <a:spcPts val="1200"/>
              </a:spcBef>
              <a:spcAft>
                <a:spcPts val="0"/>
              </a:spcAft>
              <a:buSzPts val="688"/>
              <a:buNone/>
            </a:pPr>
            <a:r>
              <a:rPr b="1" lang="en" sz="1225">
                <a:solidFill>
                  <a:schemeClr val="dk2"/>
                </a:solidFill>
                <a:latin typeface="Open Sans"/>
                <a:ea typeface="Open Sans"/>
                <a:cs typeface="Open Sans"/>
                <a:sym typeface="Open Sans"/>
              </a:rPr>
              <a:t>S</a:t>
            </a:r>
            <a:r>
              <a:rPr lang="en" sz="1225">
                <a:solidFill>
                  <a:schemeClr val="dk2"/>
                </a:solidFill>
                <a:latin typeface="Open Sans"/>
                <a:ea typeface="Open Sans"/>
                <a:cs typeface="Open Sans"/>
                <a:sym typeface="Open Sans"/>
              </a:rPr>
              <a:t>:Starting point (start will be (0,0))</a:t>
            </a:r>
            <a:endParaRPr sz="1225">
              <a:solidFill>
                <a:schemeClr val="dk2"/>
              </a:solidFill>
              <a:latin typeface="Open Sans"/>
              <a:ea typeface="Open Sans"/>
              <a:cs typeface="Open Sans"/>
              <a:sym typeface="Open Sans"/>
            </a:endParaRPr>
          </a:p>
          <a:p>
            <a:pPr indent="0" lvl="0" marL="0" rtl="0" algn="l">
              <a:lnSpc>
                <a:spcPct val="95000"/>
              </a:lnSpc>
              <a:spcBef>
                <a:spcPts val="1200"/>
              </a:spcBef>
              <a:spcAft>
                <a:spcPts val="0"/>
              </a:spcAft>
              <a:buSzPts val="688"/>
              <a:buNone/>
            </a:pPr>
            <a:r>
              <a:rPr b="1" lang="en" sz="1225">
                <a:solidFill>
                  <a:schemeClr val="dk2"/>
                </a:solidFill>
                <a:latin typeface="Open Sans"/>
                <a:ea typeface="Open Sans"/>
                <a:cs typeface="Open Sans"/>
                <a:sym typeface="Open Sans"/>
              </a:rPr>
              <a:t>D</a:t>
            </a:r>
            <a:r>
              <a:rPr lang="en" sz="1225">
                <a:solidFill>
                  <a:schemeClr val="dk2"/>
                </a:solidFill>
                <a:latin typeface="Open Sans"/>
                <a:ea typeface="Open Sans"/>
                <a:cs typeface="Open Sans"/>
                <a:sym typeface="Open Sans"/>
              </a:rPr>
              <a:t>:Destination</a:t>
            </a:r>
            <a:endParaRPr sz="1225">
              <a:solidFill>
                <a:schemeClr val="dk2"/>
              </a:solidFill>
              <a:latin typeface="Open Sans"/>
              <a:ea typeface="Open Sans"/>
              <a:cs typeface="Open Sans"/>
              <a:sym typeface="Open Sans"/>
            </a:endParaRPr>
          </a:p>
          <a:p>
            <a:pPr indent="0" lvl="0" marL="0" rtl="0" algn="l">
              <a:lnSpc>
                <a:spcPct val="95000"/>
              </a:lnSpc>
              <a:spcBef>
                <a:spcPts val="1200"/>
              </a:spcBef>
              <a:spcAft>
                <a:spcPts val="0"/>
              </a:spcAft>
              <a:buSzPts val="688"/>
              <a:buNone/>
            </a:pPr>
            <a:r>
              <a:rPr lang="en" sz="1225">
                <a:solidFill>
                  <a:schemeClr val="dk2"/>
                </a:solidFill>
                <a:latin typeface="Open Sans"/>
                <a:ea typeface="Open Sans"/>
                <a:cs typeface="Open Sans"/>
                <a:sym typeface="Open Sans"/>
              </a:rPr>
              <a:t>When you see problem first thing should come to your mind is what if starting point is not walkable(0) if it is not walkable then you should immediately return False or Not possible. </a:t>
            </a:r>
            <a:endParaRPr sz="1225">
              <a:solidFill>
                <a:schemeClr val="dk2"/>
              </a:solidFill>
              <a:latin typeface="Open Sans"/>
              <a:ea typeface="Open Sans"/>
              <a:cs typeface="Open Sans"/>
              <a:sym typeface="Open Sans"/>
            </a:endParaRPr>
          </a:p>
          <a:p>
            <a:pPr indent="0" lvl="0" marL="0" rtl="0" algn="l">
              <a:lnSpc>
                <a:spcPct val="95000"/>
              </a:lnSpc>
              <a:spcBef>
                <a:spcPts val="1200"/>
              </a:spcBef>
              <a:spcAft>
                <a:spcPts val="1200"/>
              </a:spcAft>
              <a:buSzPts val="688"/>
              <a:buNone/>
            </a:pPr>
            <a:r>
              <a:rPr lang="en" sz="1225">
                <a:solidFill>
                  <a:schemeClr val="dk2"/>
                </a:solidFill>
                <a:latin typeface="Open Sans"/>
                <a:ea typeface="Open Sans"/>
                <a:cs typeface="Open Sans"/>
                <a:sym typeface="Open Sans"/>
              </a:rPr>
              <a:t>If the ball doesn't stop at destination because the ball is rolling through all cell, It means there is no possible way for ball.</a:t>
            </a:r>
            <a:endParaRPr sz="912">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64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4200">
                <a:solidFill>
                  <a:srgbClr val="000000"/>
                </a:solidFill>
                <a:latin typeface="Economica"/>
                <a:ea typeface="Economica"/>
                <a:cs typeface="Economica"/>
                <a:sym typeface="Economica"/>
              </a:rPr>
              <a:t>Investigation</a:t>
            </a:r>
            <a:endParaRPr/>
          </a:p>
        </p:txBody>
      </p:sp>
      <p:sp>
        <p:nvSpPr>
          <p:cNvPr id="125" name="Google Shape;125;p19"/>
          <p:cNvSpPr txBox="1"/>
          <p:nvPr>
            <p:ph idx="1" type="body"/>
          </p:nvPr>
        </p:nvSpPr>
        <p:spPr>
          <a:xfrm>
            <a:off x="729450" y="2078875"/>
            <a:ext cx="8078400" cy="30645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5989">
                <a:solidFill>
                  <a:srgbClr val="000000"/>
                </a:solidFill>
                <a:latin typeface="Open Sans"/>
                <a:ea typeface="Open Sans"/>
                <a:cs typeface="Open Sans"/>
                <a:sym typeface="Open Sans"/>
              </a:rPr>
              <a:t>We'll solve our generated maze with two different methods:</a:t>
            </a:r>
            <a:endParaRPr sz="5989">
              <a:solidFill>
                <a:srgbClr val="000000"/>
              </a:solidFill>
              <a:latin typeface="Open Sans"/>
              <a:ea typeface="Open Sans"/>
              <a:cs typeface="Open Sans"/>
              <a:sym typeface="Open Sans"/>
            </a:endParaRPr>
          </a:p>
          <a:p>
            <a:pPr indent="-323684" lvl="0" marL="457200" rtl="0" algn="l">
              <a:spcBef>
                <a:spcPts val="1200"/>
              </a:spcBef>
              <a:spcAft>
                <a:spcPts val="0"/>
              </a:spcAft>
              <a:buClr>
                <a:srgbClr val="000000"/>
              </a:buClr>
              <a:buSzPct val="100000"/>
              <a:buFont typeface="Open Sans"/>
              <a:buAutoNum type="arabicPeriod"/>
            </a:pPr>
            <a:r>
              <a:rPr lang="en" sz="5989">
                <a:solidFill>
                  <a:srgbClr val="000000"/>
                </a:solidFill>
                <a:latin typeface="Open Sans"/>
                <a:ea typeface="Open Sans"/>
                <a:cs typeface="Open Sans"/>
                <a:sym typeface="Open Sans"/>
              </a:rPr>
              <a:t>Depth first search </a:t>
            </a:r>
            <a:endParaRPr sz="5989">
              <a:solidFill>
                <a:srgbClr val="000000"/>
              </a:solidFill>
              <a:latin typeface="Open Sans"/>
              <a:ea typeface="Open Sans"/>
              <a:cs typeface="Open Sans"/>
              <a:sym typeface="Open Sans"/>
            </a:endParaRPr>
          </a:p>
          <a:p>
            <a:pPr indent="-323684" lvl="0" marL="457200" rtl="0" algn="l">
              <a:spcBef>
                <a:spcPts val="0"/>
              </a:spcBef>
              <a:spcAft>
                <a:spcPts val="0"/>
              </a:spcAft>
              <a:buClr>
                <a:srgbClr val="000000"/>
              </a:buClr>
              <a:buSzPct val="100000"/>
              <a:buFont typeface="Open Sans"/>
              <a:buAutoNum type="arabicPeriod"/>
            </a:pPr>
            <a:r>
              <a:rPr lang="en" sz="5989">
                <a:solidFill>
                  <a:srgbClr val="000000"/>
                </a:solidFill>
                <a:latin typeface="Open Sans"/>
                <a:ea typeface="Open Sans"/>
                <a:cs typeface="Open Sans"/>
                <a:sym typeface="Open Sans"/>
              </a:rPr>
              <a:t>Breadth first search</a:t>
            </a:r>
            <a:endParaRPr sz="5989">
              <a:solidFill>
                <a:srgbClr val="000000"/>
              </a:solidFill>
              <a:latin typeface="Open Sans"/>
              <a:ea typeface="Open Sans"/>
              <a:cs typeface="Open Sans"/>
              <a:sym typeface="Open Sans"/>
            </a:endParaRPr>
          </a:p>
          <a:p>
            <a:pPr indent="0" lvl="0" marL="0" rtl="0" algn="l">
              <a:spcBef>
                <a:spcPts val="1200"/>
              </a:spcBef>
              <a:spcAft>
                <a:spcPts val="0"/>
              </a:spcAft>
              <a:buNone/>
            </a:pPr>
            <a:r>
              <a:rPr lang="en" sz="5000">
                <a:solidFill>
                  <a:srgbClr val="000000"/>
                </a:solidFill>
                <a:latin typeface="Open Sans"/>
                <a:ea typeface="Open Sans"/>
                <a:cs typeface="Open Sans"/>
                <a:sym typeface="Open Sans"/>
              </a:rPr>
              <a:t>I</a:t>
            </a:r>
            <a:r>
              <a:rPr lang="en" sz="5800">
                <a:solidFill>
                  <a:srgbClr val="000000"/>
                </a:solidFill>
                <a:latin typeface="Open Sans"/>
                <a:ea typeface="Open Sans"/>
                <a:cs typeface="Open Sans"/>
                <a:sym typeface="Open Sans"/>
              </a:rPr>
              <a:t>f you're not concerned about memory, you can pick either. </a:t>
            </a:r>
            <a:endParaRPr sz="6789">
              <a:solidFill>
                <a:srgbClr val="000000"/>
              </a:solidFill>
              <a:latin typeface="Open Sans"/>
              <a:ea typeface="Open Sans"/>
              <a:cs typeface="Open Sans"/>
              <a:sym typeface="Open Sans"/>
            </a:endParaRPr>
          </a:p>
          <a:p>
            <a:pPr indent="0" lvl="0" marL="0" rtl="0" algn="l">
              <a:spcBef>
                <a:spcPts val="1200"/>
              </a:spcBef>
              <a:spcAft>
                <a:spcPts val="0"/>
              </a:spcAft>
              <a:buNone/>
            </a:pPr>
            <a:r>
              <a:rPr lang="en" sz="5989">
                <a:solidFill>
                  <a:srgbClr val="000000"/>
                </a:solidFill>
                <a:latin typeface="Open Sans"/>
                <a:ea typeface="Open Sans"/>
                <a:cs typeface="Open Sans"/>
                <a:sym typeface="Open Sans"/>
              </a:rPr>
              <a:t> They have similar running time,  but either may greatly outperform the other on any given problem simply due to the order in which the cells are visited.</a:t>
            </a:r>
            <a:endParaRPr sz="5989">
              <a:solidFill>
                <a:srgbClr val="000000"/>
              </a:solidFill>
              <a:latin typeface="Open Sans"/>
              <a:ea typeface="Open Sans"/>
              <a:cs typeface="Open Sans"/>
              <a:sym typeface="Open Sans"/>
            </a:endParaRPr>
          </a:p>
          <a:p>
            <a:pPr indent="0" lvl="0" marL="0" rtl="0" algn="l">
              <a:spcBef>
                <a:spcPts val="1200"/>
              </a:spcBef>
              <a:spcAft>
                <a:spcPts val="0"/>
              </a:spcAft>
              <a:buNone/>
            </a:pPr>
            <a:r>
              <a:rPr lang="en" sz="5900">
                <a:solidFill>
                  <a:srgbClr val="000000"/>
                </a:solidFill>
                <a:latin typeface="Arial"/>
                <a:ea typeface="Arial"/>
                <a:cs typeface="Arial"/>
                <a:sym typeface="Arial"/>
              </a:rPr>
              <a:t>However, if you're looking for </a:t>
            </a:r>
            <a:r>
              <a:rPr b="1" lang="en" sz="5900">
                <a:solidFill>
                  <a:srgbClr val="000000"/>
                </a:solidFill>
                <a:latin typeface="Arial"/>
                <a:ea typeface="Arial"/>
                <a:cs typeface="Arial"/>
                <a:sym typeface="Arial"/>
              </a:rPr>
              <a:t>the shortest path</a:t>
            </a:r>
            <a:r>
              <a:rPr lang="en" sz="5900">
                <a:solidFill>
                  <a:srgbClr val="000000"/>
                </a:solidFill>
                <a:latin typeface="Arial"/>
                <a:ea typeface="Arial"/>
                <a:cs typeface="Arial"/>
                <a:sym typeface="Arial"/>
              </a:rPr>
              <a:t> to some given cell in a general grid, use BFS , as that guarantees to find the shortest path</a:t>
            </a:r>
            <a:endParaRPr sz="10789">
              <a:solidFill>
                <a:srgbClr val="000000"/>
              </a:solidFill>
              <a:latin typeface="Open Sans"/>
              <a:ea typeface="Open Sans"/>
              <a:cs typeface="Open Sans"/>
              <a:sym typeface="Open Sans"/>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31" name="Google Shape;131;p20"/>
          <p:cNvSpPr txBox="1"/>
          <p:nvPr>
            <p:ph idx="1" type="body"/>
          </p:nvPr>
        </p:nvSpPr>
        <p:spPr>
          <a:xfrm>
            <a:off x="729450" y="2078875"/>
            <a:ext cx="7688700" cy="26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202122"/>
                </a:solidFill>
                <a:highlight>
                  <a:srgbClr val="FFFFFF"/>
                </a:highlight>
                <a:latin typeface="Open Sans"/>
                <a:ea typeface="Open Sans"/>
                <a:cs typeface="Open Sans"/>
                <a:sym typeface="Open Sans"/>
              </a:rPr>
              <a:t>When a maze has multiple solutions, the solver may want to find the shortest path from start to finish. There are several algorithms to find shortest paths, most of them coming from </a:t>
            </a:r>
            <a:r>
              <a:rPr lang="en" sz="1450">
                <a:solidFill>
                  <a:schemeClr val="dk2"/>
                </a:solidFill>
                <a:highlight>
                  <a:srgbClr val="FFFFFF"/>
                </a:highlight>
                <a:uFill>
                  <a:noFill/>
                </a:uFill>
                <a:latin typeface="Open Sans"/>
                <a:ea typeface="Open Sans"/>
                <a:cs typeface="Open Sans"/>
                <a:sym typeface="Open Sans"/>
                <a:hlinkClick r:id="rId3">
                  <a:extLst>
                    <a:ext uri="{A12FA001-AC4F-418D-AE19-62706E023703}">
                      <ahyp:hlinkClr val="tx"/>
                    </a:ext>
                  </a:extLst>
                </a:hlinkClick>
              </a:rPr>
              <a:t>graph theory</a:t>
            </a:r>
            <a:r>
              <a:rPr lang="en" sz="1450">
                <a:solidFill>
                  <a:srgbClr val="202122"/>
                </a:solidFill>
                <a:highlight>
                  <a:srgbClr val="FFFFFF"/>
                </a:highlight>
                <a:latin typeface="Open Sans"/>
                <a:ea typeface="Open Sans"/>
                <a:cs typeface="Open Sans"/>
                <a:sym typeface="Open Sans"/>
              </a:rPr>
              <a:t>. One such algorithm finds the shortest path by implementing a  breadth first -search, while another, the A* Algorithm</a:t>
            </a:r>
            <a:r>
              <a:rPr lang="en" sz="1450">
                <a:solidFill>
                  <a:schemeClr val="dk2"/>
                </a:solidFill>
                <a:highlight>
                  <a:srgbClr val="FFFFFF"/>
                </a:highlight>
                <a:latin typeface="Open Sans"/>
                <a:ea typeface="Open Sans"/>
                <a:cs typeface="Open Sans"/>
                <a:sym typeface="Open Sans"/>
              </a:rPr>
              <a:t>,</a:t>
            </a:r>
            <a:r>
              <a:rPr lang="en" sz="1450">
                <a:solidFill>
                  <a:srgbClr val="202122"/>
                </a:solidFill>
                <a:highlight>
                  <a:srgbClr val="FFFFFF"/>
                </a:highlight>
                <a:latin typeface="Open Sans"/>
                <a:ea typeface="Open Sans"/>
                <a:cs typeface="Open Sans"/>
                <a:sym typeface="Open Sans"/>
              </a:rPr>
              <a:t>uses a </a:t>
            </a:r>
            <a:r>
              <a:rPr lang="en" sz="1450">
                <a:solidFill>
                  <a:schemeClr val="dk2"/>
                </a:solidFill>
                <a:highlight>
                  <a:srgbClr val="FFFFFF"/>
                </a:highlight>
                <a:uFill>
                  <a:noFill/>
                </a:uFill>
                <a:latin typeface="Open Sans"/>
                <a:ea typeface="Open Sans"/>
                <a:cs typeface="Open Sans"/>
                <a:sym typeface="Open Sans"/>
                <a:hlinkClick r:id="rId4">
                  <a:extLst>
                    <a:ext uri="{A12FA001-AC4F-418D-AE19-62706E023703}">
                      <ahyp:hlinkClr val="tx"/>
                    </a:ext>
                  </a:extLst>
                </a:hlinkClick>
              </a:rPr>
              <a:t>heuristic</a:t>
            </a:r>
            <a:r>
              <a:rPr lang="en" sz="1450">
                <a:solidFill>
                  <a:srgbClr val="202122"/>
                </a:solidFill>
                <a:highlight>
                  <a:srgbClr val="FFFFFF"/>
                </a:highlight>
                <a:latin typeface="Open Sans"/>
                <a:ea typeface="Open Sans"/>
                <a:cs typeface="Open Sans"/>
                <a:sym typeface="Open Sans"/>
              </a:rPr>
              <a:t> technique.</a:t>
            </a:r>
            <a:endParaRPr sz="1800">
              <a:solidFill>
                <a:srgbClr val="000000"/>
              </a:solidFill>
              <a:latin typeface="Open Sans"/>
              <a:ea typeface="Open Sans"/>
              <a:cs typeface="Open Sans"/>
              <a:sym typeface="Open Sans"/>
            </a:endParaRPr>
          </a:p>
          <a:p>
            <a:pPr indent="0" lvl="0" marL="0" rtl="0" algn="l">
              <a:spcBef>
                <a:spcPts val="1200"/>
              </a:spcBef>
              <a:spcAft>
                <a:spcPts val="1200"/>
              </a:spcAft>
              <a:buNone/>
            </a:pPr>
            <a:r>
              <a:t/>
            </a:r>
            <a:endParaRPr sz="17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000000"/>
                </a:solidFill>
                <a:latin typeface="Open Sans"/>
                <a:ea typeface="Open Sans"/>
                <a:cs typeface="Open Sans"/>
                <a:sym typeface="Open Sans"/>
              </a:rPr>
              <a:t>There is a ball in maze with empty spaces represented as 0 and wall(as 1). Our goal is to find the  shortest path for ball through empty spaces by rolling </a:t>
            </a:r>
            <a:r>
              <a:rPr b="1" lang="en" sz="1800">
                <a:solidFill>
                  <a:srgbClr val="000000"/>
                </a:solidFill>
                <a:latin typeface="Open Sans"/>
                <a:ea typeface="Open Sans"/>
                <a:cs typeface="Open Sans"/>
                <a:sym typeface="Open Sans"/>
              </a:rPr>
              <a:t>up</a:t>
            </a:r>
            <a:r>
              <a:rPr lang="en" sz="1800">
                <a:solidFill>
                  <a:srgbClr val="000000"/>
                </a:solidFill>
                <a:latin typeface="Open Sans"/>
                <a:ea typeface="Open Sans"/>
                <a:cs typeface="Open Sans"/>
                <a:sym typeface="Open Sans"/>
              </a:rPr>
              <a:t>, </a:t>
            </a:r>
            <a:r>
              <a:rPr b="1" lang="en" sz="1800">
                <a:solidFill>
                  <a:srgbClr val="000000"/>
                </a:solidFill>
                <a:latin typeface="Open Sans"/>
                <a:ea typeface="Open Sans"/>
                <a:cs typeface="Open Sans"/>
                <a:sym typeface="Open Sans"/>
              </a:rPr>
              <a:t>down</a:t>
            </a:r>
            <a:r>
              <a:rPr lang="en" sz="1800">
                <a:solidFill>
                  <a:srgbClr val="000000"/>
                </a:solidFill>
                <a:latin typeface="Open Sans"/>
                <a:ea typeface="Open Sans"/>
                <a:cs typeface="Open Sans"/>
                <a:sym typeface="Open Sans"/>
              </a:rPr>
              <a:t>, </a:t>
            </a:r>
            <a:r>
              <a:rPr b="1" lang="en" sz="1800">
                <a:solidFill>
                  <a:srgbClr val="000000"/>
                </a:solidFill>
                <a:latin typeface="Open Sans"/>
                <a:ea typeface="Open Sans"/>
                <a:cs typeface="Open Sans"/>
                <a:sym typeface="Open Sans"/>
              </a:rPr>
              <a:t>left</a:t>
            </a:r>
            <a:r>
              <a:rPr lang="en" sz="1800">
                <a:solidFill>
                  <a:srgbClr val="000000"/>
                </a:solidFill>
                <a:latin typeface="Open Sans"/>
                <a:ea typeface="Open Sans"/>
                <a:cs typeface="Open Sans"/>
                <a:sym typeface="Open Sans"/>
              </a:rPr>
              <a:t>, or right, but it won't stop the rolling until hitting a wall . When the ball stops , it could choose the next direction.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