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08D0A-3BF3-4381-B8E3-6141AA5561B7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42107A36-15A3-4816-AF7B-157D26DDCAF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Data processing</a:t>
          </a:r>
        </a:p>
      </dgm:t>
    </dgm:pt>
    <dgm:pt modelId="{97B93494-FECE-4A6D-A404-DAA61E3229D0}" type="parTrans" cxnId="{A4ED5286-BA09-4F19-8A35-B9EABEB28236}">
      <dgm:prSet/>
      <dgm:spPr/>
      <dgm:t>
        <a:bodyPr/>
        <a:lstStyle/>
        <a:p>
          <a:endParaRPr lang="en-GB"/>
        </a:p>
      </dgm:t>
    </dgm:pt>
    <dgm:pt modelId="{14E403A6-2B83-4FFE-87E4-F241E99B9B5F}" type="sibTrans" cxnId="{A4ED5286-BA09-4F19-8A35-B9EABEB28236}">
      <dgm:prSet/>
      <dgm:spPr/>
      <dgm:t>
        <a:bodyPr/>
        <a:lstStyle/>
        <a:p>
          <a:endParaRPr lang="en-GB"/>
        </a:p>
      </dgm:t>
    </dgm:pt>
    <dgm:pt modelId="{BFF00493-0EAC-4CF5-ABEC-EB9077AF23D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Data </a:t>
          </a:r>
          <a:r>
            <a:rPr lang="en-US" sz="1600" noProof="0" dirty="0">
              <a:latin typeface="Trebuchet MS" panose="020B0603020202020204" pitchFamily="34" charset="0"/>
            </a:rPr>
            <a:t>analysis</a:t>
          </a:r>
        </a:p>
      </dgm:t>
    </dgm:pt>
    <dgm:pt modelId="{8487F44A-2C57-4226-B5C8-77FAA0A131C3}" type="parTrans" cxnId="{8BEE24D9-4ACC-4107-BA01-033C5F7734C5}">
      <dgm:prSet/>
      <dgm:spPr/>
      <dgm:t>
        <a:bodyPr/>
        <a:lstStyle/>
        <a:p>
          <a:endParaRPr lang="en-GB"/>
        </a:p>
      </dgm:t>
    </dgm:pt>
    <dgm:pt modelId="{3BE27DAC-BE94-420B-B88E-E12F55A92E46}" type="sibTrans" cxnId="{8BEE24D9-4ACC-4107-BA01-033C5F7734C5}">
      <dgm:prSet/>
      <dgm:spPr/>
      <dgm:t>
        <a:bodyPr/>
        <a:lstStyle/>
        <a:p>
          <a:endParaRPr lang="en-GB"/>
        </a:p>
      </dgm:t>
    </dgm:pt>
    <dgm:pt modelId="{A739B367-9B5E-4ED9-BA4D-E49968FC9C3D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Development</a:t>
          </a:r>
        </a:p>
      </dgm:t>
    </dgm:pt>
    <dgm:pt modelId="{56F24298-7E91-4F91-AC16-D3B917F6D541}" type="parTrans" cxnId="{F436EC8D-CBDF-4ED6-8C3C-339658AD8458}">
      <dgm:prSet/>
      <dgm:spPr/>
      <dgm:t>
        <a:bodyPr/>
        <a:lstStyle/>
        <a:p>
          <a:endParaRPr lang="en-GB"/>
        </a:p>
      </dgm:t>
    </dgm:pt>
    <dgm:pt modelId="{B6BB6A2D-A0CC-4FDA-9536-1C075BE97F1B}" type="sibTrans" cxnId="{F436EC8D-CBDF-4ED6-8C3C-339658AD8458}">
      <dgm:prSet/>
      <dgm:spPr/>
      <dgm:t>
        <a:bodyPr/>
        <a:lstStyle/>
        <a:p>
          <a:endParaRPr lang="en-GB"/>
        </a:p>
      </dgm:t>
    </dgm:pt>
    <dgm:pt modelId="{32DDEEF1-5A6B-42D3-B6F9-110F30270426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Model selection</a:t>
          </a:r>
        </a:p>
      </dgm:t>
    </dgm:pt>
    <dgm:pt modelId="{EF824EBE-5BD9-4FBA-B59E-5943A645055A}" type="parTrans" cxnId="{FF6B495C-3002-4B35-9F06-5E25EE32ACB8}">
      <dgm:prSet/>
      <dgm:spPr/>
      <dgm:t>
        <a:bodyPr/>
        <a:lstStyle/>
        <a:p>
          <a:endParaRPr lang="en-GB"/>
        </a:p>
      </dgm:t>
    </dgm:pt>
    <dgm:pt modelId="{525B6FAB-6793-44AF-8A07-2BFB5C2569C4}" type="sibTrans" cxnId="{FF6B495C-3002-4B35-9F06-5E25EE32ACB8}">
      <dgm:prSet/>
      <dgm:spPr/>
      <dgm:t>
        <a:bodyPr/>
        <a:lstStyle/>
        <a:p>
          <a:endParaRPr lang="en-GB"/>
        </a:p>
      </dgm:t>
    </dgm:pt>
    <dgm:pt modelId="{442C1AEE-6E43-450A-989B-E2975EC24B5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Mapping</a:t>
          </a:r>
        </a:p>
      </dgm:t>
    </dgm:pt>
    <dgm:pt modelId="{E9CBDB0E-C34B-471A-80A7-09C8C9A79566}" type="sibTrans" cxnId="{11CED853-0F2B-4872-BB5A-A76916F1CB28}">
      <dgm:prSet/>
      <dgm:spPr/>
      <dgm:t>
        <a:bodyPr/>
        <a:lstStyle/>
        <a:p>
          <a:endParaRPr lang="en-GB"/>
        </a:p>
      </dgm:t>
    </dgm:pt>
    <dgm:pt modelId="{63455338-A35C-4EC5-9612-AC99BFB86DD0}" type="parTrans" cxnId="{11CED853-0F2B-4872-BB5A-A76916F1CB28}">
      <dgm:prSet/>
      <dgm:spPr/>
      <dgm:t>
        <a:bodyPr/>
        <a:lstStyle/>
        <a:p>
          <a:endParaRPr lang="en-GB"/>
        </a:p>
      </dgm:t>
    </dgm:pt>
    <dgm:pt modelId="{B76C3A3A-42C1-47F4-B1B2-3344EF86F579}" type="pres">
      <dgm:prSet presAssocID="{18B08D0A-3BF3-4381-B8E3-6141AA5561B7}" presName="Name0" presStyleCnt="0">
        <dgm:presLayoutVars>
          <dgm:dir/>
          <dgm:animLvl val="lvl"/>
          <dgm:resizeHandles val="exact"/>
        </dgm:presLayoutVars>
      </dgm:prSet>
      <dgm:spPr/>
    </dgm:pt>
    <dgm:pt modelId="{F83BF446-B536-4E4E-9D09-F8BB93935C2D}" type="pres">
      <dgm:prSet presAssocID="{42107A36-15A3-4816-AF7B-157D26DDCAF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696C2B-59B2-49E0-83FB-494B8B375907}" type="pres">
      <dgm:prSet presAssocID="{14E403A6-2B83-4FFE-87E4-F241E99B9B5F}" presName="parTxOnlySpace" presStyleCnt="0"/>
      <dgm:spPr/>
    </dgm:pt>
    <dgm:pt modelId="{8C812BB9-4312-48EE-8966-6E4A503889DE}" type="pres">
      <dgm:prSet presAssocID="{BFF00493-0EAC-4CF5-ABEC-EB9077AF23D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4187120-9912-46FB-8B41-0CAA75B18146}" type="pres">
      <dgm:prSet presAssocID="{3BE27DAC-BE94-420B-B88E-E12F55A92E46}" presName="parTxOnlySpace" presStyleCnt="0"/>
      <dgm:spPr/>
    </dgm:pt>
    <dgm:pt modelId="{456EA666-F67D-40CB-8EAD-D94573EBC380}" type="pres">
      <dgm:prSet presAssocID="{442C1AEE-6E43-450A-989B-E2975EC24B5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97D720B-7610-47C0-A1AA-AA31D7858805}" type="pres">
      <dgm:prSet presAssocID="{E9CBDB0E-C34B-471A-80A7-09C8C9A79566}" presName="parTxOnlySpace" presStyleCnt="0"/>
      <dgm:spPr/>
    </dgm:pt>
    <dgm:pt modelId="{1518A9D6-C7DF-4A0C-9F61-FC76BB6DBE20}" type="pres">
      <dgm:prSet presAssocID="{A739B367-9B5E-4ED9-BA4D-E49968FC9C3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A37766-C9E7-46C4-9112-82D02ECF0505}" type="pres">
      <dgm:prSet presAssocID="{B6BB6A2D-A0CC-4FDA-9536-1C075BE97F1B}" presName="parTxOnlySpace" presStyleCnt="0"/>
      <dgm:spPr/>
    </dgm:pt>
    <dgm:pt modelId="{A286CE1A-9FE4-4C65-9ED9-4137FBF538A2}" type="pres">
      <dgm:prSet presAssocID="{32DDEEF1-5A6B-42D3-B6F9-110F302704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F34EA0C-DA73-44B5-AA11-6A465F84BD76}" type="presOf" srcId="{32DDEEF1-5A6B-42D3-B6F9-110F30270426}" destId="{A286CE1A-9FE4-4C65-9ED9-4137FBF538A2}" srcOrd="0" destOrd="0" presId="urn:microsoft.com/office/officeart/2005/8/layout/chevron1"/>
    <dgm:cxn modelId="{FC226F3B-4589-462F-BD87-CEE30651B2B6}" type="presOf" srcId="{18B08D0A-3BF3-4381-B8E3-6141AA5561B7}" destId="{B76C3A3A-42C1-47F4-B1B2-3344EF86F579}" srcOrd="0" destOrd="0" presId="urn:microsoft.com/office/officeart/2005/8/layout/chevron1"/>
    <dgm:cxn modelId="{FF6B495C-3002-4B35-9F06-5E25EE32ACB8}" srcId="{18B08D0A-3BF3-4381-B8E3-6141AA5561B7}" destId="{32DDEEF1-5A6B-42D3-B6F9-110F30270426}" srcOrd="4" destOrd="0" parTransId="{EF824EBE-5BD9-4FBA-B59E-5943A645055A}" sibTransId="{525B6FAB-6793-44AF-8A07-2BFB5C2569C4}"/>
    <dgm:cxn modelId="{3A8A0C6C-5007-48E9-9BB7-524012877286}" type="presOf" srcId="{442C1AEE-6E43-450A-989B-E2975EC24B5C}" destId="{456EA666-F67D-40CB-8EAD-D94573EBC380}" srcOrd="0" destOrd="0" presId="urn:microsoft.com/office/officeart/2005/8/layout/chevron1"/>
    <dgm:cxn modelId="{11CED853-0F2B-4872-BB5A-A76916F1CB28}" srcId="{18B08D0A-3BF3-4381-B8E3-6141AA5561B7}" destId="{442C1AEE-6E43-450A-989B-E2975EC24B5C}" srcOrd="2" destOrd="0" parTransId="{63455338-A35C-4EC5-9612-AC99BFB86DD0}" sibTransId="{E9CBDB0E-C34B-471A-80A7-09C8C9A79566}"/>
    <dgm:cxn modelId="{0BE6E257-BB1F-40A7-8E8A-074C69B0CCBA}" type="presOf" srcId="{BFF00493-0EAC-4CF5-ABEC-EB9077AF23D0}" destId="{8C812BB9-4312-48EE-8966-6E4A503889DE}" srcOrd="0" destOrd="0" presId="urn:microsoft.com/office/officeart/2005/8/layout/chevron1"/>
    <dgm:cxn modelId="{A4ED5286-BA09-4F19-8A35-B9EABEB28236}" srcId="{18B08D0A-3BF3-4381-B8E3-6141AA5561B7}" destId="{42107A36-15A3-4816-AF7B-157D26DDCAF5}" srcOrd="0" destOrd="0" parTransId="{97B93494-FECE-4A6D-A404-DAA61E3229D0}" sibTransId="{14E403A6-2B83-4FFE-87E4-F241E99B9B5F}"/>
    <dgm:cxn modelId="{9566268C-9648-49B7-9C64-85C77EB9CE2C}" type="presOf" srcId="{42107A36-15A3-4816-AF7B-157D26DDCAF5}" destId="{F83BF446-B536-4E4E-9D09-F8BB93935C2D}" srcOrd="0" destOrd="0" presId="urn:microsoft.com/office/officeart/2005/8/layout/chevron1"/>
    <dgm:cxn modelId="{F436EC8D-CBDF-4ED6-8C3C-339658AD8458}" srcId="{18B08D0A-3BF3-4381-B8E3-6141AA5561B7}" destId="{A739B367-9B5E-4ED9-BA4D-E49968FC9C3D}" srcOrd="3" destOrd="0" parTransId="{56F24298-7E91-4F91-AC16-D3B917F6D541}" sibTransId="{B6BB6A2D-A0CC-4FDA-9536-1C075BE97F1B}"/>
    <dgm:cxn modelId="{344E88CE-19CC-4D1F-BD6C-19F3C9A7C4D9}" type="presOf" srcId="{A739B367-9B5E-4ED9-BA4D-E49968FC9C3D}" destId="{1518A9D6-C7DF-4A0C-9F61-FC76BB6DBE20}" srcOrd="0" destOrd="0" presId="urn:microsoft.com/office/officeart/2005/8/layout/chevron1"/>
    <dgm:cxn modelId="{8BEE24D9-4ACC-4107-BA01-033C5F7734C5}" srcId="{18B08D0A-3BF3-4381-B8E3-6141AA5561B7}" destId="{BFF00493-0EAC-4CF5-ABEC-EB9077AF23D0}" srcOrd="1" destOrd="0" parTransId="{8487F44A-2C57-4226-B5C8-77FAA0A131C3}" sibTransId="{3BE27DAC-BE94-420B-B88E-E12F55A92E46}"/>
    <dgm:cxn modelId="{02AD60FA-8435-4059-B101-F5132F6716C2}" type="presParOf" srcId="{B76C3A3A-42C1-47F4-B1B2-3344EF86F579}" destId="{F83BF446-B536-4E4E-9D09-F8BB93935C2D}" srcOrd="0" destOrd="0" presId="urn:microsoft.com/office/officeart/2005/8/layout/chevron1"/>
    <dgm:cxn modelId="{21E9194A-964E-4B81-B292-9F71970CC210}" type="presParOf" srcId="{B76C3A3A-42C1-47F4-B1B2-3344EF86F579}" destId="{B9696C2B-59B2-49E0-83FB-494B8B375907}" srcOrd="1" destOrd="0" presId="urn:microsoft.com/office/officeart/2005/8/layout/chevron1"/>
    <dgm:cxn modelId="{566FF169-C9EF-4B11-A882-0A5BF0261ACF}" type="presParOf" srcId="{B76C3A3A-42C1-47F4-B1B2-3344EF86F579}" destId="{8C812BB9-4312-48EE-8966-6E4A503889DE}" srcOrd="2" destOrd="0" presId="urn:microsoft.com/office/officeart/2005/8/layout/chevron1"/>
    <dgm:cxn modelId="{44CA2BDC-FDA4-4901-AB6B-8E032BF9176D}" type="presParOf" srcId="{B76C3A3A-42C1-47F4-B1B2-3344EF86F579}" destId="{D4187120-9912-46FB-8B41-0CAA75B18146}" srcOrd="3" destOrd="0" presId="urn:microsoft.com/office/officeart/2005/8/layout/chevron1"/>
    <dgm:cxn modelId="{801B52D4-C34E-4B65-84A2-A2099D60D225}" type="presParOf" srcId="{B76C3A3A-42C1-47F4-B1B2-3344EF86F579}" destId="{456EA666-F67D-40CB-8EAD-D94573EBC380}" srcOrd="4" destOrd="0" presId="urn:microsoft.com/office/officeart/2005/8/layout/chevron1"/>
    <dgm:cxn modelId="{D31555E7-BEAA-45CF-8338-DDF5C28B2C68}" type="presParOf" srcId="{B76C3A3A-42C1-47F4-B1B2-3344EF86F579}" destId="{697D720B-7610-47C0-A1AA-AA31D7858805}" srcOrd="5" destOrd="0" presId="urn:microsoft.com/office/officeart/2005/8/layout/chevron1"/>
    <dgm:cxn modelId="{2DCFF84E-677E-406D-A207-C07AE32CF71F}" type="presParOf" srcId="{B76C3A3A-42C1-47F4-B1B2-3344EF86F579}" destId="{1518A9D6-C7DF-4A0C-9F61-FC76BB6DBE20}" srcOrd="6" destOrd="0" presId="urn:microsoft.com/office/officeart/2005/8/layout/chevron1"/>
    <dgm:cxn modelId="{29B44811-EAC5-4610-A974-EB02F820159D}" type="presParOf" srcId="{B76C3A3A-42C1-47F4-B1B2-3344EF86F579}" destId="{33A37766-C9E7-46C4-9112-82D02ECF0505}" srcOrd="7" destOrd="0" presId="urn:microsoft.com/office/officeart/2005/8/layout/chevron1"/>
    <dgm:cxn modelId="{BCC6FABE-BF97-485E-8AEE-550385526114}" type="presParOf" srcId="{B76C3A3A-42C1-47F4-B1B2-3344EF86F579}" destId="{A286CE1A-9FE4-4C65-9ED9-4137FBF538A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BF446-B536-4E4E-9D09-F8BB93935C2D}">
      <dsp:nvSpPr>
        <dsp:cNvPr id="0" name=""/>
        <dsp:cNvSpPr/>
      </dsp:nvSpPr>
      <dsp:spPr>
        <a:xfrm>
          <a:off x="2592" y="0"/>
          <a:ext cx="2306960" cy="5048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Data processing</a:t>
          </a:r>
        </a:p>
      </dsp:txBody>
      <dsp:txXfrm>
        <a:off x="255005" y="0"/>
        <a:ext cx="1802135" cy="504825"/>
      </dsp:txXfrm>
    </dsp:sp>
    <dsp:sp modelId="{8C812BB9-4312-48EE-8966-6E4A503889DE}">
      <dsp:nvSpPr>
        <dsp:cNvPr id="0" name=""/>
        <dsp:cNvSpPr/>
      </dsp:nvSpPr>
      <dsp:spPr>
        <a:xfrm>
          <a:off x="2078856" y="0"/>
          <a:ext cx="2306960" cy="5048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Data </a:t>
          </a:r>
          <a:r>
            <a:rPr lang="en-US" sz="1600" kern="1200" noProof="0" dirty="0">
              <a:latin typeface="Trebuchet MS" panose="020B0603020202020204" pitchFamily="34" charset="0"/>
            </a:rPr>
            <a:t>analysis</a:t>
          </a:r>
        </a:p>
      </dsp:txBody>
      <dsp:txXfrm>
        <a:off x="2331269" y="0"/>
        <a:ext cx="1802135" cy="504825"/>
      </dsp:txXfrm>
    </dsp:sp>
    <dsp:sp modelId="{456EA666-F67D-40CB-8EAD-D94573EBC380}">
      <dsp:nvSpPr>
        <dsp:cNvPr id="0" name=""/>
        <dsp:cNvSpPr/>
      </dsp:nvSpPr>
      <dsp:spPr>
        <a:xfrm>
          <a:off x="4155120" y="0"/>
          <a:ext cx="2306960" cy="5048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Mapping</a:t>
          </a:r>
        </a:p>
      </dsp:txBody>
      <dsp:txXfrm>
        <a:off x="4407533" y="0"/>
        <a:ext cx="1802135" cy="504825"/>
      </dsp:txXfrm>
    </dsp:sp>
    <dsp:sp modelId="{1518A9D6-C7DF-4A0C-9F61-FC76BB6DBE20}">
      <dsp:nvSpPr>
        <dsp:cNvPr id="0" name=""/>
        <dsp:cNvSpPr/>
      </dsp:nvSpPr>
      <dsp:spPr>
        <a:xfrm>
          <a:off x="6231384" y="0"/>
          <a:ext cx="2306960" cy="5048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Development</a:t>
          </a:r>
        </a:p>
      </dsp:txBody>
      <dsp:txXfrm>
        <a:off x="6483797" y="0"/>
        <a:ext cx="1802135" cy="504825"/>
      </dsp:txXfrm>
    </dsp:sp>
    <dsp:sp modelId="{A286CE1A-9FE4-4C65-9ED9-4137FBF538A2}">
      <dsp:nvSpPr>
        <dsp:cNvPr id="0" name=""/>
        <dsp:cNvSpPr/>
      </dsp:nvSpPr>
      <dsp:spPr>
        <a:xfrm>
          <a:off x="8307648" y="0"/>
          <a:ext cx="2306960" cy="5048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Model selection</a:t>
          </a:r>
        </a:p>
      </dsp:txBody>
      <dsp:txXfrm>
        <a:off x="8560061" y="0"/>
        <a:ext cx="1802135" cy="50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630-0619-4268-891C-E252C1BC3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CB93E-FE1E-4954-9E04-20B30147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369C-5FC6-4DE4-A2B9-D9728336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DAA8-F82C-4F3C-B572-3BC85C2C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9AAB-55F8-46D7-81FF-8987D6B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0844-5BFF-49B7-B5B5-D307CB38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C166B-C559-4DD5-923F-606ECDD9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ED7A-7184-404D-BEEB-79872B6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C47E-6B54-4BD2-AA6C-0B4B2504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B822-3C15-4EC3-A1DD-32766F6C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84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C8288-B7A2-461B-B5E0-8B9A1D81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CCAF-EE6D-4423-BA34-A5042B5D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5BE0-CB21-40CA-A5C5-59F7EADE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BA35-1D30-48BD-99AE-0E39703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47D6-8B10-4AD8-882D-DA9D43CE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ABE-E3B1-4E15-98F0-F5948491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A75A-FDEF-487C-AE5D-A728DA5A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992-4B9F-4048-99FD-DCAC3808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AA7A-A88E-4AA4-A6F1-838AE5C4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B5A9-BA1C-4393-B39C-34AEE49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2DC6-377E-4E93-AC79-C78AE6E6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082C-5D00-44F0-8A17-695C970C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6AE5-CCED-4A76-8FE5-C1F22D4C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9C5C-675A-4874-9068-1A2E0C4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D55E-3C7E-4577-8978-16015DF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957-AE18-4830-B875-8C4E623A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313A-9928-4F15-AAFE-ECDBC9F91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4C2F-52BC-427F-8042-8FFBC009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4987-718E-4819-BEFB-4DE00EE5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80D54-D489-4CAE-B08A-CD271EFA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CCC2E-8E70-41DF-BEEF-534A999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4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6933-F065-45FC-A700-A0DD96B8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ED595-CBA2-4920-9E5C-FC689B19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7B0FE-C834-4278-9EC4-43E687D5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86C74-B5CE-4BDD-9B3E-7CF8AFF1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6ED90-CDFE-494F-847C-CEEFD267D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137D-AB7D-41CD-B4D8-8BDFB399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EFFD3-EA2A-40F2-9FF2-76BC91E3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B3105-F34C-463C-93A0-F4AF27B7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3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F999-B2E5-4984-90DD-EA297726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59C0-B456-40D0-9516-A72FEC56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9370D-2719-42C4-918C-0FFE3800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3FF3-1E1B-4A70-80A2-171C88D5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EBF55-FFA8-4C3F-A0A0-09F6E68A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FF89D-D853-4B5F-B579-FE05A36B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882F-54B6-401A-A67E-EB37711E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BB32-B05A-47AE-A033-9005E15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2C90-29B0-40A8-8E66-779790A1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B581-8AF3-49F7-9AD2-E9E39821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06C5-BEB8-4EA9-A8DB-F14DC51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B20D-ED28-4E6F-8E15-9D0C872C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9FE36-0D61-4BD3-8702-E4CF9369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9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F1B7-A28E-443D-A815-29246AF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A9A4F-625A-4208-99E2-81750DA2A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A42D-A459-470D-BE80-DA04FF74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42AD-176C-4266-B4BD-C83D1E2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C8E3C-CAB6-491C-BE97-8F84B805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3989-820B-40AD-AB79-53270E3E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26184-7E79-48B9-8E9E-3A2B74D8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2069-6923-4243-AE92-22C64F97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5E83-6B2B-4B5A-9EA4-B8806DB5A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7195-D468-4B46-9B41-1DF40ECDEEC1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C2DA-DA2F-4353-A0BA-A59B76B11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A4F6-A199-4ACE-A0D6-ED430D26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9965-8F2A-4B1B-B347-C5496A82C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5.svg"/><Relationship Id="rId21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24E0D26-6226-4F20-BECC-C5155FB2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7"/>
            <a:ext cx="5291666" cy="353218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2E9BA-7718-4409-B9F9-7121FC24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FCF-D251-4EE2-B7D5-A7F0CC2A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5CA8-57E6-4199-BBB0-2B309F88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7BAB1-B245-43F1-8464-00E0EAF0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Paper outline">
            <a:extLst>
              <a:ext uri="{FF2B5EF4-FFF2-40B4-BE49-F238E27FC236}">
                <a16:creationId xmlns:a16="http://schemas.microsoft.com/office/drawing/2014/main" id="{4F5D1BEB-2A6B-4233-BA85-D1BB7231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62" y="5593715"/>
            <a:ext cx="540000" cy="540000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204DE4-4255-4AF5-B684-ED86F2858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434258"/>
              </p:ext>
            </p:extLst>
          </p:nvPr>
        </p:nvGraphicFramePr>
        <p:xfrm>
          <a:off x="1084838" y="1647825"/>
          <a:ext cx="10617201" cy="50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FB710CBC-B2D1-4267-BAD2-E67E7A858B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663" y="2450303"/>
            <a:ext cx="360000" cy="360000"/>
          </a:xfrm>
          <a:prstGeom prst="rect">
            <a:avLst/>
          </a:prstGeom>
        </p:spPr>
      </p:pic>
      <p:pic>
        <p:nvPicPr>
          <p:cNvPr id="15" name="Graphic 14" descr="Chevron arrows with solid fill">
            <a:extLst>
              <a:ext uri="{FF2B5EF4-FFF2-40B4-BE49-F238E27FC236}">
                <a16:creationId xmlns:a16="http://schemas.microsoft.com/office/drawing/2014/main" id="{3730C319-6612-477C-8F96-273031E5E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662" y="4605911"/>
            <a:ext cx="360000" cy="360000"/>
          </a:xfrm>
          <a:prstGeom prst="rect">
            <a:avLst/>
          </a:prstGeom>
        </p:spPr>
      </p:pic>
      <p:pic>
        <p:nvPicPr>
          <p:cNvPr id="17" name="Graphic 16" descr="Branching diagram with solid fill">
            <a:extLst>
              <a:ext uri="{FF2B5EF4-FFF2-40B4-BE49-F238E27FC236}">
                <a16:creationId xmlns:a16="http://schemas.microsoft.com/office/drawing/2014/main" id="{ADEB6E5C-2F34-445B-99A0-D01222D45C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2879" y="793137"/>
            <a:ext cx="720000" cy="720000"/>
          </a:xfrm>
          <a:prstGeom prst="rect">
            <a:avLst/>
          </a:prstGeom>
        </p:spPr>
      </p:pic>
      <p:pic>
        <p:nvPicPr>
          <p:cNvPr id="19" name="Graphic 18" descr="Flowchart with solid fill">
            <a:extLst>
              <a:ext uri="{FF2B5EF4-FFF2-40B4-BE49-F238E27FC236}">
                <a16:creationId xmlns:a16="http://schemas.microsoft.com/office/drawing/2014/main" id="{767DD250-CE0E-4D22-B5C8-DDEC671C27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27845" y="793137"/>
            <a:ext cx="720000" cy="72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C3CAE848-C35B-412B-9334-2CD4D9AC8F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52809" y="793137"/>
            <a:ext cx="720000" cy="720000"/>
          </a:xfrm>
          <a:prstGeom prst="rect">
            <a:avLst/>
          </a:prstGeom>
        </p:spPr>
      </p:pic>
      <p:pic>
        <p:nvPicPr>
          <p:cNvPr id="23" name="Graphic 22" descr="Bar chart with solid fill">
            <a:extLst>
              <a:ext uri="{FF2B5EF4-FFF2-40B4-BE49-F238E27FC236}">
                <a16:creationId xmlns:a16="http://schemas.microsoft.com/office/drawing/2014/main" id="{5561629C-9230-4E65-80B8-462C5DDC80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7773" y="793137"/>
            <a:ext cx="720000" cy="720000"/>
          </a:xfrm>
          <a:prstGeom prst="rect">
            <a:avLst/>
          </a:prstGeom>
        </p:spPr>
      </p:pic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7116B76B-2654-4976-BEE4-468153110F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02737" y="793137"/>
            <a:ext cx="720000" cy="720000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67244674-4B7A-4544-AFB4-B782242717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662" y="3438107"/>
            <a:ext cx="540000" cy="5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C8C943-BB9D-40DC-BD32-EE435CBEC84E}"/>
              </a:ext>
            </a:extLst>
          </p:cNvPr>
          <p:cNvSpPr txBox="1"/>
          <p:nvPr/>
        </p:nvSpPr>
        <p:spPr>
          <a:xfrm>
            <a:off x="0" y="2747546"/>
            <a:ext cx="94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4848F-C228-47D8-BE62-EBC7F4AC6211}"/>
              </a:ext>
            </a:extLst>
          </p:cNvPr>
          <p:cNvSpPr txBox="1"/>
          <p:nvPr/>
        </p:nvSpPr>
        <p:spPr>
          <a:xfrm>
            <a:off x="0" y="3941757"/>
            <a:ext cx="94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F9FF1D-4D9C-446E-8032-BFDC4825763E}"/>
              </a:ext>
            </a:extLst>
          </p:cNvPr>
          <p:cNvSpPr txBox="1"/>
          <p:nvPr/>
        </p:nvSpPr>
        <p:spPr>
          <a:xfrm>
            <a:off x="0" y="4908115"/>
            <a:ext cx="94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38CF4-FAC5-4446-9726-25FDE0C94176}"/>
              </a:ext>
            </a:extLst>
          </p:cNvPr>
          <p:cNvSpPr txBox="1"/>
          <p:nvPr/>
        </p:nvSpPr>
        <p:spPr>
          <a:xfrm>
            <a:off x="0" y="6133715"/>
            <a:ext cx="94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File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DAC61F9E-9DF9-427B-8CCD-EB0502D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56214"/>
              </p:ext>
            </p:extLst>
          </p:nvPr>
        </p:nvGraphicFramePr>
        <p:xfrm>
          <a:off x="1141988" y="2287338"/>
          <a:ext cx="10451465" cy="4094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293">
                  <a:extLst>
                    <a:ext uri="{9D8B030D-6E8A-4147-A177-3AD203B41FA5}">
                      <a16:colId xmlns:a16="http://schemas.microsoft.com/office/drawing/2014/main" val="3825554770"/>
                    </a:ext>
                  </a:extLst>
                </a:gridCol>
                <a:gridCol w="2090293">
                  <a:extLst>
                    <a:ext uri="{9D8B030D-6E8A-4147-A177-3AD203B41FA5}">
                      <a16:colId xmlns:a16="http://schemas.microsoft.com/office/drawing/2014/main" val="313475567"/>
                    </a:ext>
                  </a:extLst>
                </a:gridCol>
                <a:gridCol w="2090293">
                  <a:extLst>
                    <a:ext uri="{9D8B030D-6E8A-4147-A177-3AD203B41FA5}">
                      <a16:colId xmlns:a16="http://schemas.microsoft.com/office/drawing/2014/main" val="1869954935"/>
                    </a:ext>
                  </a:extLst>
                </a:gridCol>
                <a:gridCol w="2090293">
                  <a:extLst>
                    <a:ext uri="{9D8B030D-6E8A-4147-A177-3AD203B41FA5}">
                      <a16:colId xmlns:a16="http://schemas.microsoft.com/office/drawing/2014/main" val="2429835781"/>
                    </a:ext>
                  </a:extLst>
                </a:gridCol>
                <a:gridCol w="2090293">
                  <a:extLst>
                    <a:ext uri="{9D8B030D-6E8A-4147-A177-3AD203B41FA5}">
                      <a16:colId xmlns:a16="http://schemas.microsoft.com/office/drawing/2014/main" val="1313041714"/>
                    </a:ext>
                  </a:extLst>
                </a:gridCol>
              </a:tblGrid>
              <a:tr h="1023603">
                <a:tc>
                  <a:txBody>
                    <a:bodyPr/>
                    <a:lstStyle/>
                    <a:p>
                      <a:pPr lvl="0"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lvl="0"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Raw data from Airbnb dataset (data/initial data)</a:t>
                      </a: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Files with cleaned and encoded data</a:t>
                      </a: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Files with cleaned and encoded data</a:t>
                      </a: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Training and testing datasets obtained from cleaned datasets</a:t>
                      </a: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Best model from previous step is selected</a:t>
                      </a: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928034"/>
                  </a:ext>
                </a:extLst>
              </a:tr>
              <a:tr h="1023603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Clean dataset and perform feature transformations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Study data and provide insights regarding features and pricing distributions 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Plot listings in NY map comparing different areas and time periods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Build three parallel models with different procedures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Adjust and change parameters if needed to improve final model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823494"/>
                  </a:ext>
                </a:extLst>
              </a:tr>
              <a:tr h="1023603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Files with encoded data (data/treated data)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Visualizations, graphs and plots added to final report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Visualizations, graphs and plots added to final report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Performance of the three models for comparison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Final model for drawing conclusions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910"/>
                  </a:ext>
                </a:extLst>
              </a:tr>
              <a:tr h="1023603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1. Data Mining and Cleaning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2. EDA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3. Airbnb data visualization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5.1-3 Model Development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rebuchet MS" panose="020B0603020202020204" pitchFamily="34" charset="0"/>
                        </a:rPr>
                        <a:t>5.1-3 Final model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1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78C365-DB6D-48F2-8690-C89C0DD06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4"/>
          <a:stretch/>
        </p:blipFill>
        <p:spPr bwMode="auto">
          <a:xfrm>
            <a:off x="7315199" y="1018902"/>
            <a:ext cx="2325665" cy="24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E49AD-E709-4D20-BB4E-01FA6509C9A7}"/>
              </a:ext>
            </a:extLst>
          </p:cNvPr>
          <p:cNvSpPr txBox="1"/>
          <p:nvPr/>
        </p:nvSpPr>
        <p:spPr>
          <a:xfrm>
            <a:off x="2697331" y="3467675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3. 2019 Listing descriptions word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0AE5D-7A07-424F-8C1B-7B9BF68B9508}"/>
              </a:ext>
            </a:extLst>
          </p:cNvPr>
          <p:cNvSpPr txBox="1"/>
          <p:nvPr/>
        </p:nvSpPr>
        <p:spPr>
          <a:xfrm>
            <a:off x="6659459" y="3467675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4. 2020 Listing descriptions word cloud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DE4D23-F95D-4C18-B567-10381D475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4"/>
          <a:stretch/>
        </p:blipFill>
        <p:spPr bwMode="auto">
          <a:xfrm>
            <a:off x="3399996" y="1018902"/>
            <a:ext cx="2231814" cy="244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1A4DCC-68AE-4661-B4D3-CBE84B8B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4" y="613209"/>
            <a:ext cx="8698867" cy="31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C20D9-AF03-4642-9B26-539B9445EC06}"/>
              </a:ext>
            </a:extLst>
          </p:cNvPr>
          <p:cNvSpPr txBox="1"/>
          <p:nvPr/>
        </p:nvSpPr>
        <p:spPr>
          <a:xfrm>
            <a:off x="1881033" y="3731737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5. Neighborhood Listings before Covid-19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9BBA-1CBC-488F-838B-68A7EB6134D0}"/>
              </a:ext>
            </a:extLst>
          </p:cNvPr>
          <p:cNvSpPr txBox="1"/>
          <p:nvPr/>
        </p:nvSpPr>
        <p:spPr>
          <a:xfrm>
            <a:off x="6289710" y="3731737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6. Neighborhood Listings after Covid-19</a:t>
            </a:r>
          </a:p>
        </p:txBody>
      </p:sp>
    </p:spTree>
    <p:extLst>
      <p:ext uri="{BB962C8B-B14F-4D97-AF65-F5344CB8AC3E}">
        <p14:creationId xmlns:p14="http://schemas.microsoft.com/office/powerpoint/2010/main" val="338632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2B937B9-4705-470B-AC89-770502F3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6" y="483322"/>
            <a:ext cx="8742412" cy="33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0824E3-F466-4B1E-860E-D7E4D3AA43AE}"/>
              </a:ext>
            </a:extLst>
          </p:cNvPr>
          <p:cNvSpPr txBox="1"/>
          <p:nvPr/>
        </p:nvSpPr>
        <p:spPr>
          <a:xfrm>
            <a:off x="2669598" y="3873169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7. Price distribution before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1F8CA-3D19-4FA0-98DD-D2266EE0196B}"/>
              </a:ext>
            </a:extLst>
          </p:cNvPr>
          <p:cNvSpPr txBox="1"/>
          <p:nvPr/>
        </p:nvSpPr>
        <p:spPr>
          <a:xfrm>
            <a:off x="7059903" y="3873169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8. Price distribution after Covid-19</a:t>
            </a:r>
          </a:p>
        </p:txBody>
      </p:sp>
    </p:spTree>
    <p:extLst>
      <p:ext uri="{BB962C8B-B14F-4D97-AF65-F5344CB8AC3E}">
        <p14:creationId xmlns:p14="http://schemas.microsoft.com/office/powerpoint/2010/main" val="6333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249CE7E-15EC-4C96-96A3-7C769562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6" y="111070"/>
            <a:ext cx="10603345" cy="596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38888-8E3A-44B1-8681-805D359DE3CE}"/>
              </a:ext>
            </a:extLst>
          </p:cNvPr>
          <p:cNvSpPr txBox="1"/>
          <p:nvPr/>
        </p:nvSpPr>
        <p:spPr>
          <a:xfrm>
            <a:off x="4406736" y="5661298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22613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5CB9CB-F6DD-4A68-91A3-E7958A5A7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5" b="19865"/>
          <a:stretch/>
        </p:blipFill>
        <p:spPr bwMode="auto">
          <a:xfrm>
            <a:off x="0" y="729673"/>
            <a:ext cx="12192000" cy="39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40B3A6-584F-4FC0-BA89-ABA2C7B61B3C}"/>
              </a:ext>
            </a:extLst>
          </p:cNvPr>
          <p:cNvSpPr txBox="1"/>
          <p:nvPr/>
        </p:nvSpPr>
        <p:spPr>
          <a:xfrm>
            <a:off x="1931367" y="4360055"/>
            <a:ext cx="363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11. Quantile distribution of prices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FE49-7B4E-43A5-9C41-CDB5D6262FC8}"/>
              </a:ext>
            </a:extLst>
          </p:cNvPr>
          <p:cNvSpPr txBox="1"/>
          <p:nvPr/>
        </p:nvSpPr>
        <p:spPr>
          <a:xfrm>
            <a:off x="7424377" y="4359655"/>
            <a:ext cx="384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12. Model improvements with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33649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33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Oriol Guerra</dc:creator>
  <cp:lastModifiedBy>Nicolás Oriol Guerra</cp:lastModifiedBy>
  <cp:revision>9</cp:revision>
  <dcterms:created xsi:type="dcterms:W3CDTF">2020-12-10T10:36:02Z</dcterms:created>
  <dcterms:modified xsi:type="dcterms:W3CDTF">2020-12-13T23:43:00Z</dcterms:modified>
</cp:coreProperties>
</file>