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84" d="100"/>
          <a:sy n="184" d="100"/>
        </p:scale>
        <p:origin x="193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E4CC02-5851-4912-98A0-9E289260E5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C13D74A-F6E3-4530-9821-6DE35E7A7C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4691C4E-6E1B-467D-8F01-9E41CC198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5F496-A770-4156-8BC1-9F0EB42675F9}" type="datetimeFigureOut">
              <a:rPr kumimoji="1" lang="ja-JP" altLang="en-US" smtClean="0"/>
              <a:t>2023/5/2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93F6E02-E5D5-460E-A810-9A90097BC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729343-9FF6-4C79-9033-E6511D275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11AE-3AC8-4F68-AE2C-FAFAE67077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783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1284E5-8194-46EF-9263-552C1E6F7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E4E8EE6-7584-47FC-BD43-D5B493664B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D5AC93C-B51C-47F1-9439-CC11EE016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5F496-A770-4156-8BC1-9F0EB42675F9}" type="datetimeFigureOut">
              <a:rPr kumimoji="1" lang="ja-JP" altLang="en-US" smtClean="0"/>
              <a:t>2023/5/2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B3CD0D6-AA96-4684-B2C6-3320F8D6C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11C0617-A6B6-43FD-B9B2-E97A34B01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11AE-3AC8-4F68-AE2C-FAFAE67077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9495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3B21D51-A07C-438E-A346-96177AFA48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9C0F2EC-1C2D-4FAD-B725-4C70247CE7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DB4CCA9-1596-46CB-B011-5AFC910E2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5F496-A770-4156-8BC1-9F0EB42675F9}" type="datetimeFigureOut">
              <a:rPr kumimoji="1" lang="ja-JP" altLang="en-US" smtClean="0"/>
              <a:t>2023/5/2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D580285-4F3B-4315-A96E-05182180C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4103B37-9F66-405C-A4D9-8F1F434BF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11AE-3AC8-4F68-AE2C-FAFAE67077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7758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0F045E-0736-459D-BF06-15FD6406A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EA90222-D1F0-4B5D-BED0-028B19366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02954BA-84F2-48E6-9B75-0B399C693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5F496-A770-4156-8BC1-9F0EB42675F9}" type="datetimeFigureOut">
              <a:rPr kumimoji="1" lang="ja-JP" altLang="en-US" smtClean="0"/>
              <a:t>2023/5/2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BF816CF-F949-4E3D-9EFC-4C48B08FC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AEB5397-993E-4B1D-88E0-A939B7C5E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11AE-3AC8-4F68-AE2C-FAFAE67077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3030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B9A873-C27D-409F-8AFB-B3A60B8B0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5DD8924-AA5A-43DD-BFDC-4131C4FEC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0E31A25-8D7A-4560-916E-E6C0E98C8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5F496-A770-4156-8BC1-9F0EB42675F9}" type="datetimeFigureOut">
              <a:rPr kumimoji="1" lang="ja-JP" altLang="en-US" smtClean="0"/>
              <a:t>2023/5/2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F9800C8-76AC-4675-9255-64156FB9A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E2A87CD-39BB-45C5-A239-628015E7B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11AE-3AC8-4F68-AE2C-FAFAE67077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6085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AD2199-CFB2-4DF9-A060-F20A86646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DB4D1D-7E09-46DB-8421-DD02B7BEE2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18DBFFC-7AD5-49A0-BD34-9501E57C9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FD16246-CF13-48D6-BABC-2DF0ECBF1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5F496-A770-4156-8BC1-9F0EB42675F9}" type="datetimeFigureOut">
              <a:rPr kumimoji="1" lang="ja-JP" altLang="en-US" smtClean="0"/>
              <a:t>2023/5/2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19436EB-E74B-47A2-9A1D-545B19156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349F0E5-4AA0-4EA4-87CB-312ECD6A3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11AE-3AC8-4F68-AE2C-FAFAE67077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353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076BA2-4CC7-408F-8EFA-50847568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589B00B-936D-4090-8899-8CE0E2CBB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94A0FB7-A26A-422C-82A7-944CEC51F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2C0B7AC-AFE1-4A26-9EA2-8528EDA5EE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B31240D-A187-47B4-A62D-71D117318D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5BB1F13-2905-4DB8-A2A1-3FB8DEE7D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5F496-A770-4156-8BC1-9F0EB42675F9}" type="datetimeFigureOut">
              <a:rPr kumimoji="1" lang="ja-JP" altLang="en-US" smtClean="0"/>
              <a:t>2023/5/2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DD7B989-041E-47B3-AD62-6EBF425E2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4C58820-3095-4950-A2E5-F2C9D172C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11AE-3AC8-4F68-AE2C-FAFAE67077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8769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D99B5F-D882-4F1A-A0F4-7D9ACE153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1C335A4-7B57-4AFD-9691-211B166D3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5F496-A770-4156-8BC1-9F0EB42675F9}" type="datetimeFigureOut">
              <a:rPr kumimoji="1" lang="ja-JP" altLang="en-US" smtClean="0"/>
              <a:t>2023/5/2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3C83CCD-DAF8-4B40-B406-F5667F237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FD9AC2B-1078-4943-BCF1-BCC4DC39B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11AE-3AC8-4F68-AE2C-FAFAE67077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7963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BD79DB9-74F1-476F-B72C-E0158A9F0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5F496-A770-4156-8BC1-9F0EB42675F9}" type="datetimeFigureOut">
              <a:rPr kumimoji="1" lang="ja-JP" altLang="en-US" smtClean="0"/>
              <a:t>2023/5/2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C55E01F-D145-4F91-8BF4-98DDAEACB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36D4EE0-9261-4FC6-9C18-6B3AC8217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11AE-3AC8-4F68-AE2C-FAFAE67077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1170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C86ACE-3FE5-485E-8FBA-EFA8F633B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39A3C2A-6372-4607-B7EB-488AF99F5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C588C53-AFA6-4877-837D-44DA452B41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31359D7-CB73-4BEB-BA09-12CF94AA0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5F496-A770-4156-8BC1-9F0EB42675F9}" type="datetimeFigureOut">
              <a:rPr kumimoji="1" lang="ja-JP" altLang="en-US" smtClean="0"/>
              <a:t>2023/5/2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BF31654-3D66-40A0-A856-9FCBB4592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27A2FBA-F6E6-4B08-9478-3C18845BA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11AE-3AC8-4F68-AE2C-FAFAE67077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601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CCAEF6-5967-4360-B499-2A0048337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BA71766-68A4-49E5-95CB-13001D54DA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D89D864-0700-4A2E-98F8-6FB7E2469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308EEFB-FFCD-4FAF-AF5B-F048D8F92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5F496-A770-4156-8BC1-9F0EB42675F9}" type="datetimeFigureOut">
              <a:rPr kumimoji="1" lang="ja-JP" altLang="en-US" smtClean="0"/>
              <a:t>2023/5/2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9FD1677-F8B4-4528-878F-B28F80815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D228FF0-CD4B-4E2C-8019-13763F0F6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11AE-3AC8-4F68-AE2C-FAFAE67077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0465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44A895A-653C-48A8-BAF1-1664C8776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6A40CE9-300D-4281-9428-E933DDC2AD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0DDBA45-26A6-4502-921A-C992278586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5F496-A770-4156-8BC1-9F0EB42675F9}" type="datetimeFigureOut">
              <a:rPr kumimoji="1" lang="ja-JP" altLang="en-US" smtClean="0"/>
              <a:t>2023/5/2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979A589-CAAD-4718-881B-9920659BEE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88FCCE6-B7F0-4E34-8B12-BACF9E9E6C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611AE-3AC8-4F68-AE2C-FAFAE67077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7056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8DA703D8-48EF-4DFF-A734-B24880A04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3643" y="0"/>
            <a:ext cx="8258357" cy="68580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6D519C7-D229-4FEE-BDC1-1291031C9BCF}"/>
              </a:ext>
            </a:extLst>
          </p:cNvPr>
          <p:cNvSpPr txBox="1"/>
          <p:nvPr/>
        </p:nvSpPr>
        <p:spPr>
          <a:xfrm>
            <a:off x="133351" y="2638408"/>
            <a:ext cx="3729038" cy="3539430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>
                <a:latin typeface="Arial" panose="020B0604020202020204" pitchFamily="34" charset="0"/>
                <a:cs typeface="Arial" panose="020B0604020202020204" pitchFamily="34" charset="0"/>
              </a:rPr>
              <a:t>Trackbar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kumimoji="1" lang="en-US" altLang="ja-JP" sz="1400" dirty="0">
                <a:latin typeface="Arial" panose="020B0604020202020204" pitchFamily="34" charset="0"/>
                <a:cs typeface="Arial" panose="020B0604020202020204" pitchFamily="34" charset="0"/>
              </a:rPr>
              <a:t>switch for output view</a:t>
            </a:r>
          </a:p>
          <a:p>
            <a:r>
              <a:rPr lang="en-US" altLang="ja-JP" sz="1400" dirty="0">
                <a:latin typeface="Arial" panose="020B0604020202020204" pitchFamily="34" charset="0"/>
                <a:cs typeface="Arial" panose="020B0604020202020204" pitchFamily="34" charset="0"/>
              </a:rPr>
              <a:t>      0: result only, 1: v-</a:t>
            </a:r>
            <a:r>
              <a:rPr lang="en-US" altLang="ja-JP" sz="1400" dirty="0" err="1">
                <a:latin typeface="Arial" panose="020B0604020202020204" pitchFamily="34" charset="0"/>
                <a:cs typeface="Arial" panose="020B0604020202020204" pitchFamily="34" charset="0"/>
              </a:rPr>
              <a:t>concat</a:t>
            </a:r>
            <a:r>
              <a:rPr lang="en-US" altLang="ja-JP" sz="1400" dirty="0">
                <a:latin typeface="Arial" panose="020B0604020202020204" pitchFamily="34" charset="0"/>
                <a:cs typeface="Arial" panose="020B0604020202020204" pitchFamily="34" charset="0"/>
              </a:rPr>
              <a:t>, 2: h-</a:t>
            </a:r>
            <a:r>
              <a:rPr lang="en-US" altLang="ja-JP" sz="1400" dirty="0" err="1">
                <a:latin typeface="Arial" panose="020B0604020202020204" pitchFamily="34" charset="0"/>
                <a:cs typeface="Arial" panose="020B0604020202020204" pitchFamily="34" charset="0"/>
              </a:rPr>
              <a:t>concat</a:t>
            </a:r>
            <a:endParaRPr lang="en-US" altLang="ja-JP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ja-JP" sz="1400" dirty="0">
                <a:latin typeface="Arial" panose="020B0604020202020204" pitchFamily="34" charset="0"/>
                <a:cs typeface="Arial" panose="020B0604020202020204" pitchFamily="34" charset="0"/>
              </a:rPr>
              <a:t>select images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ja-JP" sz="1400" dirty="0">
                <a:latin typeface="Arial" panose="020B0604020202020204" pitchFamily="34" charset="0"/>
                <a:cs typeface="Arial" panose="020B0604020202020204" pitchFamily="34" charset="0"/>
              </a:rPr>
              <a:t>parameter of light sources</a:t>
            </a:r>
          </a:p>
          <a:p>
            <a:pPr marL="742950" lvl="1" indent="-285750">
              <a:buFont typeface="Wingdings" panose="05000000000000000000" pitchFamily="2" charset="2"/>
              <a:buChar char="p"/>
            </a:pPr>
            <a:r>
              <a:rPr lang="en-US" altLang="ja-JP" sz="1400" dirty="0">
                <a:latin typeface="Arial" panose="020B0604020202020204" pitchFamily="34" charset="0"/>
                <a:cs typeface="Arial" panose="020B0604020202020204" pitchFamily="34" charset="0"/>
              </a:rPr>
              <a:t>the number of light sources</a:t>
            </a:r>
          </a:p>
          <a:p>
            <a:pPr marL="742950" lvl="1" indent="-285750">
              <a:buFont typeface="Wingdings" panose="05000000000000000000" pitchFamily="2" charset="2"/>
              <a:buChar char="p"/>
            </a:pPr>
            <a:r>
              <a:rPr lang="en-US" altLang="ja-JP" sz="1400" dirty="0">
                <a:latin typeface="Arial" panose="020B0604020202020204" pitchFamily="34" charset="0"/>
                <a:cs typeface="Arial" panose="020B0604020202020204" pitchFamily="34" charset="0"/>
              </a:rPr>
              <a:t>select color of light (</a:t>
            </a:r>
            <a:r>
              <a:rPr lang="en-US" altLang="ja-JP" sz="1400" dirty="0" err="1">
                <a:latin typeface="Arial" panose="020B0604020202020204" pitchFamily="34" charset="0"/>
                <a:cs typeface="Arial" panose="020B0604020202020204" pitchFamily="34" charset="0"/>
              </a:rPr>
              <a:t>r,g,b</a:t>
            </a:r>
            <a:r>
              <a:rPr lang="en-US" altLang="ja-JP" sz="1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ja-JP" sz="1400" dirty="0">
                <a:latin typeface="Arial" panose="020B0604020202020204" pitchFamily="34" charset="0"/>
                <a:cs typeface="Arial" panose="020B0604020202020204" pitchFamily="34" charset="0"/>
              </a:rPr>
              <a:t>parameters for SSR and its reflectance</a:t>
            </a:r>
          </a:p>
          <a:p>
            <a:pPr marL="742950" lvl="1" indent="-285750">
              <a:buFont typeface="Wingdings" panose="05000000000000000000" pitchFamily="2" charset="2"/>
              <a:buChar char="p"/>
            </a:pPr>
            <a:r>
              <a:rPr lang="en-US" altLang="ja-JP" sz="1400" dirty="0">
                <a:latin typeface="Arial" panose="020B0604020202020204" pitchFamily="34" charset="0"/>
                <a:cs typeface="Arial" panose="020B0604020202020204" pitchFamily="34" charset="0"/>
              </a:rPr>
              <a:t>sigma for SSR</a:t>
            </a:r>
          </a:p>
          <a:p>
            <a:pPr marL="742950" lvl="1" indent="-285750">
              <a:buFont typeface="Wingdings" panose="05000000000000000000" pitchFamily="2" charset="2"/>
              <a:buChar char="p"/>
            </a:pPr>
            <a:r>
              <a:rPr lang="en-US" altLang="ja-JP" sz="1400" dirty="0">
                <a:latin typeface="Arial" panose="020B0604020202020204" pitchFamily="34" charset="0"/>
                <a:cs typeface="Arial" panose="020B0604020202020204" pitchFamily="34" charset="0"/>
              </a:rPr>
              <a:t>min filter size for reflectance</a:t>
            </a:r>
          </a:p>
          <a:p>
            <a:pPr marL="742950" lvl="1" indent="-285750">
              <a:buFont typeface="Wingdings" panose="05000000000000000000" pitchFamily="2" charset="2"/>
              <a:buChar char="p"/>
            </a:pPr>
            <a:r>
              <a:rPr lang="en-US" altLang="ja-JP" sz="1400" dirty="0">
                <a:latin typeface="Arial" panose="020B0604020202020204" pitchFamily="34" charset="0"/>
                <a:cs typeface="Arial" panose="020B0604020202020204" pitchFamily="34" charset="0"/>
              </a:rPr>
              <a:t>No. postfilters for reflectance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ja-JP" sz="1400" dirty="0">
                <a:latin typeface="Arial" panose="020B0604020202020204" pitchFamily="34" charset="0"/>
                <a:cs typeface="Arial" panose="020B0604020202020204" pitchFamily="34" charset="0"/>
              </a:rPr>
              <a:t>parameters for diffusion</a:t>
            </a:r>
          </a:p>
          <a:p>
            <a:pPr marL="742950" lvl="1" indent="-285750">
              <a:buFont typeface="Wingdings" panose="05000000000000000000" pitchFamily="2" charset="2"/>
              <a:buChar char="p"/>
            </a:pPr>
            <a:r>
              <a:rPr lang="en-US" altLang="ja-JP" sz="1400" dirty="0">
                <a:latin typeface="Arial" panose="020B0604020202020204" pitchFamily="34" charset="0"/>
                <a:cs typeface="Arial" panose="020B0604020202020204" pitchFamily="34" charset="0"/>
              </a:rPr>
              <a:t>diffusion method switch </a:t>
            </a:r>
          </a:p>
          <a:p>
            <a:pPr marL="742950" lvl="1" indent="-285750">
              <a:buFont typeface="Wingdings" panose="05000000000000000000" pitchFamily="2" charset="2"/>
              <a:buChar char="p"/>
            </a:pPr>
            <a:r>
              <a:rPr lang="en-US" altLang="ja-JP" sz="1400" dirty="0">
                <a:latin typeface="Arial" panose="020B0604020202020204" pitchFamily="34" charset="0"/>
                <a:cs typeface="Arial" panose="020B0604020202020204" pitchFamily="34" charset="0"/>
              </a:rPr>
              <a:t>diffusion parameters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ja-JP" sz="1400" dirty="0">
                <a:latin typeface="Arial" panose="020B0604020202020204" pitchFamily="34" charset="0"/>
                <a:cs typeface="Arial" panose="020B0604020202020204" pitchFamily="34" charset="0"/>
              </a:rPr>
              <a:t>light control for blending </a:t>
            </a:r>
            <a:br>
              <a:rPr lang="en-US" altLang="ja-JP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ja-JP" sz="1400" dirty="0">
                <a:latin typeface="Arial" panose="020B0604020202020204" pitchFamily="34" charset="0"/>
                <a:cs typeface="Arial" panose="020B0604020202020204" pitchFamily="34" charset="0"/>
              </a:rPr>
              <a:t>                 light and source image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3E148EE-1018-446E-BBA2-E67CE93817B0}"/>
              </a:ext>
            </a:extLst>
          </p:cNvPr>
          <p:cNvSpPr txBox="1"/>
          <p:nvPr/>
        </p:nvSpPr>
        <p:spPr>
          <a:xfrm>
            <a:off x="9004300" y="431800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endParaRPr kumimoji="1" lang="ja-JP" alt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F52DE2E-4665-486A-93BE-B060F44224FD}"/>
              </a:ext>
            </a:extLst>
          </p:cNvPr>
          <p:cNvSpPr txBox="1"/>
          <p:nvPr/>
        </p:nvSpPr>
        <p:spPr>
          <a:xfrm>
            <a:off x="8978900" y="2520950"/>
            <a:ext cx="16786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reflectance of SSR</a:t>
            </a:r>
            <a:endParaRPr kumimoji="1" lang="ja-JP" alt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E2F34C5-09B5-49B3-A6A1-07D9E79D3716}"/>
              </a:ext>
            </a:extLst>
          </p:cNvPr>
          <p:cNvSpPr txBox="1"/>
          <p:nvPr/>
        </p:nvSpPr>
        <p:spPr>
          <a:xfrm>
            <a:off x="9048750" y="4921250"/>
            <a:ext cx="513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light</a:t>
            </a:r>
            <a:endParaRPr kumimoji="1" lang="ja-JP" alt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FF57701-C455-4F29-90E8-96BFF278943B}"/>
              </a:ext>
            </a:extLst>
          </p:cNvPr>
          <p:cNvSpPr txBox="1"/>
          <p:nvPr/>
        </p:nvSpPr>
        <p:spPr>
          <a:xfrm>
            <a:off x="10909300" y="4781550"/>
            <a:ext cx="9909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vanishing </a:t>
            </a:r>
          </a:p>
          <a:p>
            <a:r>
              <a:rPr lang="en-US" altLang="ja-JP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</a:t>
            </a:r>
            <a:endParaRPr kumimoji="1" lang="ja-JP" alt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C01E7039-F164-48EC-ADE2-248634502CAA}"/>
              </a:ext>
            </a:extLst>
          </p:cNvPr>
          <p:cNvCxnSpPr>
            <a:cxnSpLocks/>
          </p:cNvCxnSpPr>
          <p:nvPr/>
        </p:nvCxnSpPr>
        <p:spPr>
          <a:xfrm flipV="1">
            <a:off x="2276475" y="3019420"/>
            <a:ext cx="1651289" cy="1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185A12E7-E00E-4A47-B973-28F6BCF07E98}"/>
              </a:ext>
            </a:extLst>
          </p:cNvPr>
          <p:cNvSpPr txBox="1"/>
          <p:nvPr/>
        </p:nvSpPr>
        <p:spPr>
          <a:xfrm>
            <a:off x="133349" y="60621"/>
            <a:ext cx="3724276" cy="2462213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>
                <a:latin typeface="Arial" panose="020B0604020202020204" pitchFamily="34" charset="0"/>
                <a:cs typeface="Arial" panose="020B0604020202020204" pitchFamily="34" charset="0"/>
              </a:rPr>
              <a:t>Console Output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ja-JP" sz="1400" dirty="0">
                <a:latin typeface="Arial" panose="020B0604020202020204" pitchFamily="34" charset="0"/>
                <a:cs typeface="Arial" panose="020B0604020202020204" pitchFamily="34" charset="0"/>
              </a:rPr>
              <a:t>the number of trials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ja-JP" sz="1400" dirty="0">
                <a:latin typeface="Arial" panose="020B0604020202020204" pitchFamily="34" charset="0"/>
                <a:cs typeface="Arial" panose="020B0604020202020204" pitchFamily="34" charset="0"/>
              </a:rPr>
              <a:t>selected images number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ja-JP" sz="1400" dirty="0">
                <a:latin typeface="Arial" panose="020B0604020202020204" pitchFamily="34" charset="0"/>
                <a:cs typeface="Arial" panose="020B0604020202020204" pitchFamily="34" charset="0"/>
              </a:rPr>
              <a:t>the number of light sources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ja-JP" sz="1400" dirty="0">
                <a:latin typeface="Arial" panose="020B0604020202020204" pitchFamily="34" charset="0"/>
                <a:cs typeface="Arial" panose="020B0604020202020204" pitchFamily="34" charset="0"/>
              </a:rPr>
              <a:t>sigma for SSR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ja-JP" sz="1400" dirty="0">
                <a:latin typeface="Arial" panose="020B0604020202020204" pitchFamily="34" charset="0"/>
                <a:cs typeface="Arial" panose="020B0604020202020204" pitchFamily="34" charset="0"/>
              </a:rPr>
              <a:t>min filter size for SSR’s reflectance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ja-JP" sz="1400" dirty="0">
                <a:latin typeface="Arial" panose="020B0604020202020204" pitchFamily="34" charset="0"/>
                <a:cs typeface="Arial" panose="020B0604020202020204" pitchFamily="34" charset="0"/>
              </a:rPr>
              <a:t>No. postfilters for SSR’s reflectance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ja-JP" sz="1400" dirty="0">
                <a:latin typeface="Arial" panose="020B0604020202020204" pitchFamily="34" charset="0"/>
                <a:cs typeface="Arial" panose="020B0604020202020204" pitchFamily="34" charset="0"/>
              </a:rPr>
              <a:t>diffusion method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ja-JP" sz="1400" dirty="0">
                <a:latin typeface="Arial" panose="020B0604020202020204" pitchFamily="34" charset="0"/>
                <a:cs typeface="Arial" panose="020B0604020202020204" pitchFamily="34" charset="0"/>
              </a:rPr>
              <a:t>diffusion parameters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ja-JP" sz="1400" dirty="0">
                <a:latin typeface="Arial" panose="020B0604020202020204" pitchFamily="34" charset="0"/>
                <a:cs typeface="Arial" panose="020B0604020202020204" pitchFamily="34" charset="0"/>
              </a:rPr>
              <a:t>light control parameters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ja-JP" sz="1400" dirty="0">
                <a:latin typeface="Arial" panose="020B0604020202020204" pitchFamily="34" charset="0"/>
                <a:cs typeface="Arial" panose="020B0604020202020204" pitchFamily="34" charset="0"/>
              </a:rPr>
              <a:t>time (</a:t>
            </a:r>
            <a:r>
              <a:rPr lang="en-US" altLang="ja-JP" sz="1400" dirty="0" err="1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r>
              <a:rPr lang="en-US" altLang="ja-JP" sz="1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50" name="四角形: 角を丸くする 49">
            <a:extLst>
              <a:ext uri="{FF2B5EF4-FFF2-40B4-BE49-F238E27FC236}">
                <a16:creationId xmlns:a16="http://schemas.microsoft.com/office/drawing/2014/main" id="{61D3144A-93C4-417F-81A6-C4CD9CC3F15D}"/>
              </a:ext>
            </a:extLst>
          </p:cNvPr>
          <p:cNvSpPr/>
          <p:nvPr/>
        </p:nvSpPr>
        <p:spPr>
          <a:xfrm>
            <a:off x="3886200" y="5264150"/>
            <a:ext cx="5016500" cy="914400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3" name="四角形: 角を丸くする 52">
            <a:extLst>
              <a:ext uri="{FF2B5EF4-FFF2-40B4-BE49-F238E27FC236}">
                <a16:creationId xmlns:a16="http://schemas.microsoft.com/office/drawing/2014/main" id="{E0C7498A-AD6F-48C4-8D9D-BA5E231BA605}"/>
              </a:ext>
            </a:extLst>
          </p:cNvPr>
          <p:cNvSpPr/>
          <p:nvPr/>
        </p:nvSpPr>
        <p:spPr>
          <a:xfrm>
            <a:off x="3886200" y="4405744"/>
            <a:ext cx="5016500" cy="816841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7" name="四角形: 角を丸くする 56">
            <a:extLst>
              <a:ext uri="{FF2B5EF4-FFF2-40B4-BE49-F238E27FC236}">
                <a16:creationId xmlns:a16="http://schemas.microsoft.com/office/drawing/2014/main" id="{03B66060-3172-48F6-9B95-D931DF251453}"/>
              </a:ext>
            </a:extLst>
          </p:cNvPr>
          <p:cNvSpPr/>
          <p:nvPr/>
        </p:nvSpPr>
        <p:spPr>
          <a:xfrm>
            <a:off x="3886200" y="3262746"/>
            <a:ext cx="5016500" cy="618259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1" name="四角形: 角を丸くする 60">
            <a:extLst>
              <a:ext uri="{FF2B5EF4-FFF2-40B4-BE49-F238E27FC236}">
                <a16:creationId xmlns:a16="http://schemas.microsoft.com/office/drawing/2014/main" id="{6E6B86B5-F673-4F9B-9160-04406841D040}"/>
              </a:ext>
            </a:extLst>
          </p:cNvPr>
          <p:cNvSpPr/>
          <p:nvPr/>
        </p:nvSpPr>
        <p:spPr>
          <a:xfrm>
            <a:off x="3886200" y="3917373"/>
            <a:ext cx="5016500" cy="460952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67" name="コネクタ: カギ線 66">
            <a:extLst>
              <a:ext uri="{FF2B5EF4-FFF2-40B4-BE49-F238E27FC236}">
                <a16:creationId xmlns:a16="http://schemas.microsoft.com/office/drawing/2014/main" id="{90423898-56E2-4D0B-A331-25F0160CF6E5}"/>
              </a:ext>
            </a:extLst>
          </p:cNvPr>
          <p:cNvCxnSpPr>
            <a:cxnSpLocks/>
          </p:cNvCxnSpPr>
          <p:nvPr/>
        </p:nvCxnSpPr>
        <p:spPr>
          <a:xfrm flipV="1">
            <a:off x="1704109" y="3162301"/>
            <a:ext cx="2229716" cy="287481"/>
          </a:xfrm>
          <a:prstGeom prst="bentConnector3">
            <a:avLst>
              <a:gd name="adj1" fmla="val 91708"/>
            </a:avLst>
          </a:prstGeom>
          <a:ln w="15875">
            <a:solidFill>
              <a:schemeClr val="tx1">
                <a:lumMod val="50000"/>
                <a:lumOff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コネクタ: カギ線 72">
            <a:extLst>
              <a:ext uri="{FF2B5EF4-FFF2-40B4-BE49-F238E27FC236}">
                <a16:creationId xmlns:a16="http://schemas.microsoft.com/office/drawing/2014/main" id="{64E1BFF7-7FCE-4603-A1B4-EDE51E5421F5}"/>
              </a:ext>
            </a:extLst>
          </p:cNvPr>
          <p:cNvCxnSpPr>
            <a:cxnSpLocks/>
            <a:endCxn id="57" idx="1"/>
          </p:cNvCxnSpPr>
          <p:nvPr/>
        </p:nvCxnSpPr>
        <p:spPr>
          <a:xfrm flipV="1">
            <a:off x="2680855" y="3571876"/>
            <a:ext cx="1205345" cy="111701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50000"/>
                <a:lumOff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コネクタ: カギ線 77">
            <a:extLst>
              <a:ext uri="{FF2B5EF4-FFF2-40B4-BE49-F238E27FC236}">
                <a16:creationId xmlns:a16="http://schemas.microsoft.com/office/drawing/2014/main" id="{740C3E17-1861-4B92-8B4C-579E41DAE04E}"/>
              </a:ext>
            </a:extLst>
          </p:cNvPr>
          <p:cNvCxnSpPr>
            <a:cxnSpLocks/>
            <a:endCxn id="61" idx="1"/>
          </p:cNvCxnSpPr>
          <p:nvPr/>
        </p:nvCxnSpPr>
        <p:spPr>
          <a:xfrm flipV="1">
            <a:off x="3610841" y="4147849"/>
            <a:ext cx="275359" cy="159186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50000"/>
                <a:lumOff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コネクタ: カギ線 80">
            <a:extLst>
              <a:ext uri="{FF2B5EF4-FFF2-40B4-BE49-F238E27FC236}">
                <a16:creationId xmlns:a16="http://schemas.microsoft.com/office/drawing/2014/main" id="{50A0013F-5685-43DD-ACAB-F53203AE86F6}"/>
              </a:ext>
            </a:extLst>
          </p:cNvPr>
          <p:cNvCxnSpPr>
            <a:cxnSpLocks/>
            <a:endCxn id="50" idx="1"/>
          </p:cNvCxnSpPr>
          <p:nvPr/>
        </p:nvCxnSpPr>
        <p:spPr>
          <a:xfrm flipV="1">
            <a:off x="2524991" y="5721350"/>
            <a:ext cx="1361209" cy="76777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50000"/>
                <a:lumOff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コネクタ: カギ線 81">
            <a:extLst>
              <a:ext uri="{FF2B5EF4-FFF2-40B4-BE49-F238E27FC236}">
                <a16:creationId xmlns:a16="http://schemas.microsoft.com/office/drawing/2014/main" id="{BA35CF6B-302F-48C4-B905-F067D4C404D8}"/>
              </a:ext>
            </a:extLst>
          </p:cNvPr>
          <p:cNvCxnSpPr>
            <a:cxnSpLocks/>
            <a:endCxn id="53" idx="1"/>
          </p:cNvCxnSpPr>
          <p:nvPr/>
        </p:nvCxnSpPr>
        <p:spPr>
          <a:xfrm flipV="1">
            <a:off x="2457450" y="4814165"/>
            <a:ext cx="1428750" cy="339726"/>
          </a:xfrm>
          <a:prstGeom prst="bentConnector3">
            <a:avLst>
              <a:gd name="adj1" fmla="val 90364"/>
            </a:avLst>
          </a:prstGeom>
          <a:ln w="15875">
            <a:solidFill>
              <a:schemeClr val="tx1">
                <a:lumMod val="50000"/>
                <a:lumOff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71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124</Words>
  <Application>Microsoft Office PowerPoint</Application>
  <PresentationFormat>ワイド画面</PresentationFormat>
  <Paragraphs>31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游ゴシック</vt:lpstr>
      <vt:lpstr>游ゴシック Light</vt:lpstr>
      <vt:lpstr>Arial</vt:lpstr>
      <vt:lpstr>Wingdings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norishige fukushima</dc:creator>
  <cp:lastModifiedBy>福嶋　慶繁</cp:lastModifiedBy>
  <cp:revision>5</cp:revision>
  <dcterms:created xsi:type="dcterms:W3CDTF">2023-05-01T20:42:41Z</dcterms:created>
  <dcterms:modified xsi:type="dcterms:W3CDTF">2023-05-01T21:22:14Z</dcterms:modified>
</cp:coreProperties>
</file>