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4C3"/>
    <a:srgbClr val="5A77A5"/>
    <a:srgbClr val="203D6A"/>
    <a:srgbClr val="5E7AA9"/>
    <a:srgbClr val="7B98C8"/>
    <a:srgbClr val="8FACDD"/>
    <a:srgbClr val="F5B283"/>
    <a:srgbClr val="C9C9C9"/>
    <a:srgbClr val="8497B0"/>
    <a:srgbClr val="FF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2"/>
    <p:restoredTop sz="86126"/>
  </p:normalViewPr>
  <p:slideViewPr>
    <p:cSldViewPr snapToGrid="0" snapToObjects="1">
      <p:cViewPr>
        <p:scale>
          <a:sx n="68" d="100"/>
          <a:sy n="68" d="100"/>
        </p:scale>
        <p:origin x="116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28A92-2258-9B4B-9E62-DEC37197F633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ECAB8-4F4D-0540-B7EB-FEF51BB9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Recombining pre-existing modules</a:t>
            </a:r>
          </a:p>
          <a:p>
            <a:r>
              <a:rPr lang="en-US" dirty="0" smtClean="0"/>
              <a:t>Really</a:t>
            </a:r>
            <a:r>
              <a:rPr lang="en-US" baseline="0" dirty="0" smtClean="0"/>
              <a:t> understands music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AB8-4F4D-0540-B7EB-FEF51BB9D1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Encodes Domain specific knowledge</a:t>
            </a:r>
          </a:p>
          <a:p>
            <a:r>
              <a:rPr lang="en-US" dirty="0" smtClean="0"/>
              <a:t>Represents hierarchy of concepts</a:t>
            </a:r>
          </a:p>
          <a:p>
            <a:r>
              <a:rPr lang="en-US" dirty="0" smtClean="0"/>
              <a:t>Lower levels in hierarchy represent more broadly applicable concepts</a:t>
            </a:r>
          </a:p>
          <a:p>
            <a:r>
              <a:rPr lang="en-US" dirty="0" smtClean="0"/>
              <a:t>Stop and look and debate aspects of it, refine it</a:t>
            </a:r>
          </a:p>
          <a:p>
            <a:r>
              <a:rPr lang="en-US" dirty="0" smtClean="0"/>
              <a:t>Classify models according to</a:t>
            </a:r>
            <a:r>
              <a:rPr lang="en-US" baseline="0" dirty="0" smtClean="0"/>
              <a:t> the concepts represented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CAB8-4F4D-0540-B7EB-FEF51BB9D1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0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2512E-44B6-B345-B73A-808BFA2D6AE6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8350-5983-B34B-BBC8-553145CA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172364" y="1561068"/>
            <a:ext cx="8215645" cy="3444951"/>
            <a:chOff x="2172364" y="1531088"/>
            <a:chExt cx="8215645" cy="3444951"/>
          </a:xfrm>
        </p:grpSpPr>
        <p:sp>
          <p:nvSpPr>
            <p:cNvPr id="4" name="Rectangle 3"/>
            <p:cNvSpPr/>
            <p:nvPr/>
          </p:nvSpPr>
          <p:spPr>
            <a:xfrm>
              <a:off x="2200941" y="1531088"/>
              <a:ext cx="3136604" cy="1552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66390" y="1531088"/>
              <a:ext cx="4621619" cy="1552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72364" y="3363436"/>
              <a:ext cx="8187070" cy="1612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4223" y="1900419"/>
              <a:ext cx="1233377" cy="9994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Harmony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24223" y="1531088"/>
              <a:ext cx="19138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Jazz </a:t>
              </a:r>
              <a:r>
                <a:rPr lang="en-US" sz="1400" b="1" dirty="0" err="1" smtClean="0"/>
                <a:t>Leadsheet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21572" y="1531088"/>
              <a:ext cx="19138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Pop </a:t>
              </a:r>
              <a:r>
                <a:rPr lang="en-US" sz="1400" b="1" dirty="0" err="1" smtClean="0"/>
                <a:t>Leadsheet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0171" y="3352063"/>
              <a:ext cx="19138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Bach Chorale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80883" y="1900419"/>
              <a:ext cx="1233377" cy="999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80882" y="1900419"/>
              <a:ext cx="19138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Melody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3401" y="2616726"/>
              <a:ext cx="1121252" cy="217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33401" y="2280156"/>
              <a:ext cx="1121252" cy="239263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Duration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46334" y="1900419"/>
              <a:ext cx="1233377" cy="9994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Harmony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902994" y="1900419"/>
              <a:ext cx="1233377" cy="999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02994" y="1900419"/>
              <a:ext cx="12333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Melody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55512" y="2616726"/>
              <a:ext cx="1121252" cy="217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55512" y="2280156"/>
              <a:ext cx="1121252" cy="239263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Duration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86128" y="1900057"/>
              <a:ext cx="1233377" cy="9994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Lyrics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80271" y="3766825"/>
              <a:ext cx="1121252" cy="908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19080" y="3766825"/>
              <a:ext cx="1121252" cy="90860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Duration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57889" y="3766825"/>
              <a:ext cx="1121252" cy="90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Key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Signature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96698" y="3766825"/>
              <a:ext cx="1121252" cy="90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Fermata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35507" y="3766825"/>
              <a:ext cx="1121252" cy="90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 Time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88604" y="3766825"/>
              <a:ext cx="1121252" cy="90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Time Signature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6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05620" y="1357314"/>
            <a:ext cx="7045014" cy="3671886"/>
            <a:chOff x="805620" y="1357314"/>
            <a:chExt cx="7045014" cy="3671886"/>
          </a:xfrm>
        </p:grpSpPr>
        <p:grpSp>
          <p:nvGrpSpPr>
            <p:cNvPr id="13" name="Group 12"/>
            <p:cNvGrpSpPr/>
            <p:nvPr/>
          </p:nvGrpSpPr>
          <p:grpSpPr>
            <a:xfrm>
              <a:off x="2305594" y="2203462"/>
              <a:ext cx="4045066" cy="1425564"/>
              <a:chOff x="2184880" y="2161498"/>
              <a:chExt cx="3136604" cy="156820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184880" y="2177345"/>
                <a:ext cx="3136604" cy="15523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5047" y="2161498"/>
                <a:ext cx="1913861" cy="338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Jazz </a:t>
                </a:r>
                <a:r>
                  <a:rPr lang="en-US" sz="1400" b="1" dirty="0" err="1" smtClean="0"/>
                  <a:t>Leadsheet</a:t>
                </a:r>
                <a:endParaRPr lang="en-US" sz="1400" b="1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805620" y="1828800"/>
              <a:ext cx="5652330" cy="1935264"/>
              <a:chOff x="3719080" y="559538"/>
              <a:chExt cx="4621619" cy="155235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719080" y="559538"/>
                <a:ext cx="4621619" cy="15523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74262" y="559538"/>
                <a:ext cx="1913861" cy="246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Pop </a:t>
                </a:r>
                <a:r>
                  <a:rPr lang="en-US" sz="1400" b="1" dirty="0" err="1" smtClean="0"/>
                  <a:t>Leadsheet</a:t>
                </a:r>
                <a:endParaRPr lang="en-US" sz="1400" b="1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672979" y="1357314"/>
              <a:ext cx="4177655" cy="3671886"/>
              <a:chOff x="3672979" y="2180623"/>
              <a:chExt cx="4170863" cy="274856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72979" y="2180623"/>
                <a:ext cx="4170863" cy="274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99724" y="2180623"/>
                <a:ext cx="1794473" cy="230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Bach Chorale</a:t>
                </a:r>
                <a:endParaRPr lang="en-US" sz="1400" b="1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3833384" y="2540803"/>
              <a:ext cx="1121252" cy="908600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25290" y="2548639"/>
              <a:ext cx="1121252" cy="908600"/>
            </a:xfrm>
            <a:prstGeom prst="rect">
              <a:avLst/>
            </a:prstGeom>
            <a:solidFill>
              <a:srgbClr val="FFDA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  <a:r>
                <a:rPr lang="en-US" dirty="0" smtClean="0">
                  <a:solidFill>
                    <a:schemeClr val="tx1"/>
                  </a:solidFill>
                </a:rPr>
                <a:t>ey Signature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25290" y="3921232"/>
              <a:ext cx="1121252" cy="908600"/>
            </a:xfrm>
            <a:prstGeom prst="rect">
              <a:avLst/>
            </a:prstGeom>
            <a:solidFill>
              <a:srgbClr val="F5B2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Time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Signature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35154" y="3921232"/>
              <a:ext cx="1121252" cy="908600"/>
            </a:xfrm>
            <a:prstGeom prst="rect">
              <a:avLst/>
            </a:prstGeom>
            <a:solidFill>
              <a:srgbClr val="8497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Fermata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73963" y="3921232"/>
              <a:ext cx="1121252" cy="908600"/>
            </a:xfrm>
            <a:prstGeom prst="rect">
              <a:avLst/>
            </a:prstGeom>
            <a:solidFill>
              <a:srgbClr val="C9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 Time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2193" y="2540803"/>
              <a:ext cx="1121252" cy="90860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Duration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0271" y="2545878"/>
              <a:ext cx="1121252" cy="908600"/>
            </a:xfrm>
            <a:prstGeom prst="rect">
              <a:avLst/>
            </a:prstGeom>
            <a:solidFill>
              <a:srgbClr val="EE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Harmony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41462" y="2552718"/>
              <a:ext cx="1121252" cy="908600"/>
            </a:xfrm>
            <a:prstGeom prst="rect">
              <a:avLst/>
            </a:prstGeom>
            <a:solidFill>
              <a:srgbClr val="8FAA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Lyrics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137880" y="4017524"/>
            <a:ext cx="184731" cy="20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4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6931" y="1867239"/>
            <a:ext cx="241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Domain-specific, limited application, composite of more foundational models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266931" y="3872649"/>
            <a:ext cx="2479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cross-domain, broader application, foundational to other models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02339" y="2011146"/>
            <a:ext cx="0" cy="3184942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49293" y="3244135"/>
            <a:ext cx="34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Levels of modularization</a:t>
            </a:r>
            <a:endParaRPr lang="en-US" sz="2400" b="1" dirty="0"/>
          </a:p>
        </p:txBody>
      </p:sp>
      <p:sp>
        <p:nvSpPr>
          <p:cNvPr id="11" name="Trapezoid 10"/>
          <p:cNvSpPr/>
          <p:nvPr/>
        </p:nvSpPr>
        <p:spPr>
          <a:xfrm>
            <a:off x="4746260" y="2011145"/>
            <a:ext cx="5572023" cy="3184941"/>
          </a:xfrm>
          <a:prstGeom prst="trapezoid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39706" y="2035092"/>
            <a:ext cx="6183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i="1" dirty="0" smtClean="0">
                <a:solidFill>
                  <a:schemeClr val="bg1"/>
                </a:solidFill>
              </a:rPr>
              <a:t>SMUG, M.U. </a:t>
            </a:r>
            <a:r>
              <a:rPr lang="en-US" sz="2400" b="1" i="1" dirty="0" err="1" smtClean="0">
                <a:solidFill>
                  <a:schemeClr val="bg1"/>
                </a:solidFill>
              </a:rPr>
              <a:t>Sicus</a:t>
            </a:r>
            <a:r>
              <a:rPr lang="en-US" sz="2400" b="1" i="1" dirty="0" smtClean="0">
                <a:solidFill>
                  <a:schemeClr val="bg1"/>
                </a:solidFill>
              </a:rPr>
              <a:t>-Apparatus</a:t>
            </a:r>
          </a:p>
          <a:p>
            <a:pPr algn="ctr">
              <a:lnSpc>
                <a:spcPct val="200000"/>
              </a:lnSpc>
            </a:pPr>
            <a:r>
              <a:rPr lang="en-US" sz="2400" b="1" i="1" dirty="0" smtClean="0">
                <a:solidFill>
                  <a:schemeClr val="bg1"/>
                </a:solidFill>
              </a:rPr>
              <a:t>Melody, Harmony, Lyrics</a:t>
            </a:r>
          </a:p>
          <a:p>
            <a:pPr algn="ctr">
              <a:lnSpc>
                <a:spcPct val="200000"/>
              </a:lnSpc>
            </a:pPr>
            <a:r>
              <a:rPr lang="en-US" sz="2400" b="1" i="1" dirty="0" smtClean="0">
                <a:solidFill>
                  <a:schemeClr val="bg1"/>
                </a:solidFill>
              </a:rPr>
              <a:t>Notes, Chords, Words</a:t>
            </a:r>
          </a:p>
          <a:p>
            <a:pPr algn="ctr">
              <a:lnSpc>
                <a:spcPct val="200000"/>
              </a:lnSpc>
            </a:pPr>
            <a:r>
              <a:rPr lang="en-US" sz="2400" b="1" i="1" dirty="0" smtClean="0">
                <a:solidFill>
                  <a:schemeClr val="bg1"/>
                </a:solidFill>
              </a:rPr>
              <a:t>Pitch, Duration, Time/Key signature</a:t>
            </a:r>
          </a:p>
        </p:txBody>
      </p:sp>
    </p:spTree>
    <p:extLst>
      <p:ext uri="{BB962C8B-B14F-4D97-AF65-F5344CB8AC3E}">
        <p14:creationId xmlns:p14="http://schemas.microsoft.com/office/powerpoint/2010/main" val="72219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18864" y="-2274913"/>
            <a:ext cx="4065832" cy="11295400"/>
          </a:xfrm>
          <a:prstGeom prst="rect">
            <a:avLst/>
          </a:prstGeom>
          <a:noFill/>
          <a:ln w="12700">
            <a:solidFill>
              <a:schemeClr val="tx1"/>
            </a:solidFill>
            <a:headEnd type="triangle" w="lg" len="lg"/>
            <a:tailEnd type="none" w="med" len="med"/>
          </a:ln>
        </p:spPr>
        <p:txBody>
          <a:bodyPr wrap="square" numCol="1" rtlCol="0">
            <a:spAutoFit/>
          </a:bodyPr>
          <a:lstStyle/>
          <a:p>
            <a:r>
              <a:rPr lang="en-US" sz="1400" dirty="0" smtClean="0"/>
              <a:t>Pop Composition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Global Structure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Number of segments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Types of segments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Segment transitions order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Segment Structure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Segment length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Segment rhyme scheme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Repeating motifs in melody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Repeating motifs in harmony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Repeating motifs in lyrics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Harmony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Harmony identity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Root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Quality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/>
              <a:t>Scales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Bass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Harmony duration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Measure </a:t>
            </a:r>
            <a:r>
              <a:rPr lang="en-US" sz="1400" dirty="0"/>
              <a:t>p</a:t>
            </a:r>
            <a:r>
              <a:rPr lang="en-US" sz="1400" dirty="0" smtClean="0"/>
              <a:t>osition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Beats per measure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Tempo</a:t>
            </a:r>
            <a:endParaRPr lang="en-US" sz="1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Harmony transition order (identity)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Harmony transition order (duration)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Melody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Phrases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Phrase length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Phrase contour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Phrase transitions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Pitch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Relation to contextual harmony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Expectation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Duration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Measure position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Beats per measure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Tempo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Pitch transition order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Duration transition order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Lyrics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Phrases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Phrase length in beats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Phrase starting position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Phrase ending position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Semantic composition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Syntactic composition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Words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/>
              <a:t>Syllable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/>
              <a:t>Syllable count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/>
              <a:t>Syllable Stress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Rhyme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/>
              <a:t>Phoneme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/>
              <a:t>Syllable Stress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/>
              <a:t>Phoneme alignment scores</a:t>
            </a:r>
          </a:p>
        </p:txBody>
      </p:sp>
      <p:sp>
        <p:nvSpPr>
          <p:cNvPr id="5" name="Oval 4"/>
          <p:cNvSpPr/>
          <p:nvPr/>
        </p:nvSpPr>
        <p:spPr>
          <a:xfrm>
            <a:off x="6304430" y="-2057400"/>
            <a:ext cx="1618938" cy="1094282"/>
          </a:xfrm>
          <a:prstGeom prst="ellipse">
            <a:avLst/>
          </a:prstGeom>
          <a:solidFill>
            <a:srgbClr val="8FACDD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Pop </a:t>
            </a:r>
            <a:r>
              <a:rPr lang="en-US" sz="1400" dirty="0" err="1" smtClean="0"/>
              <a:t>Leadsheet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845108" y="-177714"/>
            <a:ext cx="1526497" cy="1094282"/>
          </a:xfrm>
          <a:prstGeom prst="ellipse">
            <a:avLst/>
          </a:prstGeom>
          <a:solidFill>
            <a:srgbClr val="7794C3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Structure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6098325" y="-177714"/>
            <a:ext cx="1558977" cy="1094282"/>
          </a:xfrm>
          <a:prstGeom prst="ellipse">
            <a:avLst/>
          </a:prstGeom>
          <a:solidFill>
            <a:srgbClr val="7794C3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Harmony</a:t>
            </a:r>
          </a:p>
        </p:txBody>
      </p:sp>
      <p:sp>
        <p:nvSpPr>
          <p:cNvPr id="8" name="Oval 7"/>
          <p:cNvSpPr/>
          <p:nvPr/>
        </p:nvSpPr>
        <p:spPr>
          <a:xfrm>
            <a:off x="4118556" y="-182992"/>
            <a:ext cx="1526497" cy="1094282"/>
          </a:xfrm>
          <a:prstGeom prst="ellipse">
            <a:avLst/>
          </a:prstGeom>
          <a:solidFill>
            <a:srgbClr val="7794C3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Segment Structure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7966989" y="-177714"/>
            <a:ext cx="1558977" cy="1094282"/>
          </a:xfrm>
          <a:prstGeom prst="ellipse">
            <a:avLst/>
          </a:prstGeom>
          <a:solidFill>
            <a:srgbClr val="7794C3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Melody</a:t>
            </a:r>
          </a:p>
        </p:txBody>
      </p:sp>
      <p:sp>
        <p:nvSpPr>
          <p:cNvPr id="10" name="Oval 9"/>
          <p:cNvSpPr/>
          <p:nvPr/>
        </p:nvSpPr>
        <p:spPr>
          <a:xfrm>
            <a:off x="9734281" y="-177714"/>
            <a:ext cx="1558977" cy="1094282"/>
          </a:xfrm>
          <a:prstGeom prst="ellipse">
            <a:avLst/>
          </a:prstGeom>
          <a:solidFill>
            <a:srgbClr val="7794C3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Lyrics</a:t>
            </a:r>
          </a:p>
        </p:txBody>
      </p:sp>
      <p:sp>
        <p:nvSpPr>
          <p:cNvPr id="17" name="Oval 16"/>
          <p:cNvSpPr/>
          <p:nvPr/>
        </p:nvSpPr>
        <p:spPr>
          <a:xfrm>
            <a:off x="1742255" y="1719140"/>
            <a:ext cx="1261568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 Identity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5562316" y="3073027"/>
            <a:ext cx="1288411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Harmony Identity</a:t>
            </a:r>
          </a:p>
        </p:txBody>
      </p:sp>
      <p:sp>
        <p:nvSpPr>
          <p:cNvPr id="19" name="Oval 18"/>
          <p:cNvSpPr/>
          <p:nvPr/>
        </p:nvSpPr>
        <p:spPr>
          <a:xfrm>
            <a:off x="3290974" y="1719140"/>
            <a:ext cx="1261568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 Rhyme Scheme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1020130" y="3073027"/>
            <a:ext cx="1261568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 Count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3915849" y="3073027"/>
            <a:ext cx="1288411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Harmonic Repetition</a:t>
            </a:r>
          </a:p>
        </p:txBody>
      </p:sp>
      <p:sp>
        <p:nvSpPr>
          <p:cNvPr id="24" name="Oval 23"/>
          <p:cNvSpPr/>
          <p:nvPr/>
        </p:nvSpPr>
        <p:spPr>
          <a:xfrm>
            <a:off x="2498169" y="3073027"/>
            <a:ext cx="1261568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 Length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1163200" y="5906940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Harmony  Identity Transitions</a:t>
            </a:r>
          </a:p>
        </p:txBody>
      </p:sp>
      <p:sp>
        <p:nvSpPr>
          <p:cNvPr id="26" name="Oval 25"/>
          <p:cNvSpPr/>
          <p:nvPr/>
        </p:nvSpPr>
        <p:spPr>
          <a:xfrm>
            <a:off x="7172010" y="3073027"/>
            <a:ext cx="1288411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Harmony Duration</a:t>
            </a:r>
          </a:p>
        </p:txBody>
      </p:sp>
      <p:sp>
        <p:nvSpPr>
          <p:cNvPr id="46" name="Oval 45"/>
          <p:cNvSpPr/>
          <p:nvPr/>
        </p:nvSpPr>
        <p:spPr>
          <a:xfrm>
            <a:off x="7814115" y="1719140"/>
            <a:ext cx="1288411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Melodic Duration</a:t>
            </a:r>
          </a:p>
        </p:txBody>
      </p:sp>
      <p:sp>
        <p:nvSpPr>
          <p:cNvPr id="47" name="Oval 46"/>
          <p:cNvSpPr/>
          <p:nvPr/>
        </p:nvSpPr>
        <p:spPr>
          <a:xfrm>
            <a:off x="7989740" y="4840449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Melodic Duration Transitions</a:t>
            </a:r>
          </a:p>
        </p:txBody>
      </p:sp>
      <p:sp>
        <p:nvSpPr>
          <p:cNvPr id="48" name="Oval 47"/>
          <p:cNvSpPr/>
          <p:nvPr/>
        </p:nvSpPr>
        <p:spPr>
          <a:xfrm>
            <a:off x="8662411" y="3073027"/>
            <a:ext cx="1288411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Melodic Pitch</a:t>
            </a:r>
          </a:p>
        </p:txBody>
      </p:sp>
      <p:sp>
        <p:nvSpPr>
          <p:cNvPr id="59" name="Oval 58"/>
          <p:cNvSpPr/>
          <p:nvPr/>
        </p:nvSpPr>
        <p:spPr>
          <a:xfrm>
            <a:off x="3572754" y="4887684"/>
            <a:ext cx="1261568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Chord Quality</a:t>
            </a:r>
            <a:endParaRPr lang="en-US" sz="1200" dirty="0"/>
          </a:p>
        </p:txBody>
      </p:sp>
      <p:sp>
        <p:nvSpPr>
          <p:cNvPr id="60" name="Oval 59"/>
          <p:cNvSpPr/>
          <p:nvPr/>
        </p:nvSpPr>
        <p:spPr>
          <a:xfrm>
            <a:off x="7269941" y="5923096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Tempo</a:t>
            </a:r>
          </a:p>
        </p:txBody>
      </p:sp>
      <p:sp>
        <p:nvSpPr>
          <p:cNvPr id="61" name="Oval 60"/>
          <p:cNvSpPr/>
          <p:nvPr/>
        </p:nvSpPr>
        <p:spPr>
          <a:xfrm>
            <a:off x="578279" y="4840450"/>
            <a:ext cx="1261568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Chord Bass</a:t>
            </a:r>
            <a:endParaRPr lang="en-US" sz="1200" dirty="0"/>
          </a:p>
        </p:txBody>
      </p:sp>
      <p:sp>
        <p:nvSpPr>
          <p:cNvPr id="62" name="Oval 61"/>
          <p:cNvSpPr/>
          <p:nvPr/>
        </p:nvSpPr>
        <p:spPr>
          <a:xfrm>
            <a:off x="5164498" y="4892686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Key Signature</a:t>
            </a:r>
          </a:p>
        </p:txBody>
      </p:sp>
      <p:sp>
        <p:nvSpPr>
          <p:cNvPr id="64" name="Oval 63"/>
          <p:cNvSpPr/>
          <p:nvPr/>
        </p:nvSpPr>
        <p:spPr>
          <a:xfrm>
            <a:off x="8661855" y="5923838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Syntactic Cohesion</a:t>
            </a:r>
          </a:p>
        </p:txBody>
      </p:sp>
      <p:sp>
        <p:nvSpPr>
          <p:cNvPr id="65" name="Oval 64"/>
          <p:cNvSpPr/>
          <p:nvPr/>
        </p:nvSpPr>
        <p:spPr>
          <a:xfrm>
            <a:off x="10115347" y="5924575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Semantic Cohesion</a:t>
            </a:r>
          </a:p>
        </p:txBody>
      </p:sp>
      <p:sp>
        <p:nvSpPr>
          <p:cNvPr id="67" name="Oval 66"/>
          <p:cNvSpPr/>
          <p:nvPr/>
        </p:nvSpPr>
        <p:spPr>
          <a:xfrm>
            <a:off x="2156778" y="4855292"/>
            <a:ext cx="1261568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Chord Root</a:t>
            </a:r>
            <a:endParaRPr lang="en-US" sz="1200" dirty="0"/>
          </a:p>
        </p:txBody>
      </p:sp>
      <p:sp>
        <p:nvSpPr>
          <p:cNvPr id="68" name="Oval 67"/>
          <p:cNvSpPr/>
          <p:nvPr/>
        </p:nvSpPr>
        <p:spPr>
          <a:xfrm>
            <a:off x="2675725" y="5923269"/>
            <a:ext cx="1417252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Musical Expectation</a:t>
            </a:r>
          </a:p>
        </p:txBody>
      </p:sp>
      <p:sp>
        <p:nvSpPr>
          <p:cNvPr id="70" name="Oval 69"/>
          <p:cNvSpPr/>
          <p:nvPr/>
        </p:nvSpPr>
        <p:spPr>
          <a:xfrm>
            <a:off x="5878027" y="5925452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 Signature</a:t>
            </a:r>
          </a:p>
        </p:txBody>
      </p:sp>
      <p:sp>
        <p:nvSpPr>
          <p:cNvPr id="72" name="Oval 71"/>
          <p:cNvSpPr/>
          <p:nvPr/>
        </p:nvSpPr>
        <p:spPr>
          <a:xfrm>
            <a:off x="9401314" y="4809656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Syllable Count</a:t>
            </a:r>
          </a:p>
        </p:txBody>
      </p:sp>
      <p:sp>
        <p:nvSpPr>
          <p:cNvPr id="73" name="Oval 72"/>
          <p:cNvSpPr/>
          <p:nvPr/>
        </p:nvSpPr>
        <p:spPr>
          <a:xfrm>
            <a:off x="10794002" y="4809656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Syllable Stress</a:t>
            </a:r>
          </a:p>
        </p:txBody>
      </p:sp>
      <p:sp>
        <p:nvSpPr>
          <p:cNvPr id="74" name="Oval 73"/>
          <p:cNvSpPr/>
          <p:nvPr/>
        </p:nvSpPr>
        <p:spPr>
          <a:xfrm>
            <a:off x="11550132" y="5918821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Phoneme Identity</a:t>
            </a:r>
          </a:p>
        </p:txBody>
      </p:sp>
      <p:sp>
        <p:nvSpPr>
          <p:cNvPr id="105" name="Oval 104"/>
          <p:cNvSpPr/>
          <p:nvPr/>
        </p:nvSpPr>
        <p:spPr>
          <a:xfrm>
            <a:off x="9717868" y="1719140"/>
            <a:ext cx="1288411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Words</a:t>
            </a:r>
          </a:p>
        </p:txBody>
      </p:sp>
      <p:sp>
        <p:nvSpPr>
          <p:cNvPr id="106" name="Oval 105"/>
          <p:cNvSpPr/>
          <p:nvPr/>
        </p:nvSpPr>
        <p:spPr>
          <a:xfrm>
            <a:off x="10889598" y="3056698"/>
            <a:ext cx="1288411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Rhyme</a:t>
            </a:r>
            <a:endParaRPr lang="en-US" sz="1200" dirty="0" smtClean="0"/>
          </a:p>
        </p:txBody>
      </p:sp>
      <p:cxnSp>
        <p:nvCxnSpPr>
          <p:cNvPr id="108" name="Straight Arrow Connector 107"/>
          <p:cNvCxnSpPr>
            <a:stCxn id="5" idx="2"/>
            <a:endCxn id="6" idx="7"/>
          </p:cNvCxnSpPr>
          <p:nvPr/>
        </p:nvCxnSpPr>
        <p:spPr>
          <a:xfrm flipH="1">
            <a:off x="3148055" y="-1510259"/>
            <a:ext cx="3156375" cy="1492799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" idx="3"/>
            <a:endCxn id="8" idx="7"/>
          </p:cNvCxnSpPr>
          <p:nvPr/>
        </p:nvCxnSpPr>
        <p:spPr>
          <a:xfrm flipH="1">
            <a:off x="5421503" y="-1123372"/>
            <a:ext cx="1120015" cy="1100634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" idx="4"/>
            <a:endCxn id="7" idx="0"/>
          </p:cNvCxnSpPr>
          <p:nvPr/>
        </p:nvCxnSpPr>
        <p:spPr>
          <a:xfrm flipH="1">
            <a:off x="6877814" y="-963118"/>
            <a:ext cx="236085" cy="785404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" idx="5"/>
            <a:endCxn id="9" idx="1"/>
          </p:cNvCxnSpPr>
          <p:nvPr/>
        </p:nvCxnSpPr>
        <p:spPr>
          <a:xfrm>
            <a:off x="7686280" y="-1123372"/>
            <a:ext cx="509016" cy="1105912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" idx="6"/>
            <a:endCxn id="10" idx="1"/>
          </p:cNvCxnSpPr>
          <p:nvPr/>
        </p:nvCxnSpPr>
        <p:spPr>
          <a:xfrm>
            <a:off x="7923368" y="-1510259"/>
            <a:ext cx="2039220" cy="1492799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" idx="4"/>
            <a:endCxn id="17" idx="0"/>
          </p:cNvCxnSpPr>
          <p:nvPr/>
        </p:nvCxnSpPr>
        <p:spPr>
          <a:xfrm flipH="1">
            <a:off x="2373039" y="916568"/>
            <a:ext cx="235318" cy="802572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" idx="3"/>
            <a:endCxn id="19" idx="0"/>
          </p:cNvCxnSpPr>
          <p:nvPr/>
        </p:nvCxnSpPr>
        <p:spPr>
          <a:xfrm flipH="1">
            <a:off x="3921758" y="751036"/>
            <a:ext cx="420348" cy="968104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8" idx="2"/>
            <a:endCxn id="24" idx="0"/>
          </p:cNvCxnSpPr>
          <p:nvPr/>
        </p:nvCxnSpPr>
        <p:spPr>
          <a:xfrm rot="10800000" flipV="1">
            <a:off x="3128954" y="364149"/>
            <a:ext cx="989603" cy="2708878"/>
          </a:xfrm>
          <a:prstGeom prst="curvedConnector2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8" idx="4"/>
            <a:endCxn id="23" idx="0"/>
          </p:cNvCxnSpPr>
          <p:nvPr/>
        </p:nvCxnSpPr>
        <p:spPr>
          <a:xfrm flipH="1">
            <a:off x="4560055" y="911290"/>
            <a:ext cx="321750" cy="2161737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7" idx="5"/>
            <a:endCxn id="26" idx="0"/>
          </p:cNvCxnSpPr>
          <p:nvPr/>
        </p:nvCxnSpPr>
        <p:spPr>
          <a:xfrm>
            <a:off x="7428995" y="756314"/>
            <a:ext cx="387221" cy="2316713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0" idx="5"/>
            <a:endCxn id="106" idx="0"/>
          </p:cNvCxnSpPr>
          <p:nvPr/>
        </p:nvCxnSpPr>
        <p:spPr>
          <a:xfrm>
            <a:off x="11064951" y="756314"/>
            <a:ext cx="468853" cy="2300384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59" idx="3"/>
            <a:endCxn id="25" idx="7"/>
          </p:cNvCxnSpPr>
          <p:nvPr/>
        </p:nvCxnSpPr>
        <p:spPr>
          <a:xfrm flipH="1">
            <a:off x="2262928" y="5659608"/>
            <a:ext cx="1494578" cy="379773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67" idx="3"/>
            <a:endCxn id="25" idx="0"/>
          </p:cNvCxnSpPr>
          <p:nvPr/>
        </p:nvCxnSpPr>
        <p:spPr>
          <a:xfrm flipH="1">
            <a:off x="1807406" y="5627216"/>
            <a:ext cx="534124" cy="279724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61" idx="6"/>
            <a:endCxn id="67" idx="2"/>
          </p:cNvCxnSpPr>
          <p:nvPr/>
        </p:nvCxnSpPr>
        <p:spPr>
          <a:xfrm>
            <a:off x="1839847" y="5292633"/>
            <a:ext cx="316931" cy="14842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18" idx="2"/>
            <a:endCxn id="23" idx="6"/>
          </p:cNvCxnSpPr>
          <p:nvPr/>
        </p:nvCxnSpPr>
        <p:spPr>
          <a:xfrm flipH="1">
            <a:off x="5204260" y="3525210"/>
            <a:ext cx="358056" cy="0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18" idx="3"/>
            <a:endCxn id="67" idx="7"/>
          </p:cNvCxnSpPr>
          <p:nvPr/>
        </p:nvCxnSpPr>
        <p:spPr>
          <a:xfrm flipH="1">
            <a:off x="3233594" y="3844951"/>
            <a:ext cx="2517405" cy="1142782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18" idx="4"/>
            <a:endCxn id="59" idx="7"/>
          </p:cNvCxnSpPr>
          <p:nvPr/>
        </p:nvCxnSpPr>
        <p:spPr>
          <a:xfrm flipH="1">
            <a:off x="4649570" y="3977392"/>
            <a:ext cx="1556952" cy="1042733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/>
          <p:cNvCxnSpPr>
            <a:stCxn id="61" idx="7"/>
            <a:endCxn id="59" idx="1"/>
          </p:cNvCxnSpPr>
          <p:nvPr/>
        </p:nvCxnSpPr>
        <p:spPr>
          <a:xfrm rot="16200000" flipH="1">
            <a:off x="2682683" y="3945303"/>
            <a:ext cx="47234" cy="2102411"/>
          </a:xfrm>
          <a:prstGeom prst="curvedConnector3">
            <a:avLst>
              <a:gd name="adj1" fmla="val -764367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Oval 437"/>
          <p:cNvSpPr/>
          <p:nvPr/>
        </p:nvSpPr>
        <p:spPr>
          <a:xfrm>
            <a:off x="6293016" y="1719140"/>
            <a:ext cx="1288411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Melodic</a:t>
            </a:r>
          </a:p>
          <a:p>
            <a:pPr algn="ctr"/>
            <a:r>
              <a:rPr lang="en-US" sz="1200" dirty="0" smtClean="0"/>
              <a:t>Repetition</a:t>
            </a:r>
          </a:p>
        </p:txBody>
      </p:sp>
      <p:cxnSp>
        <p:nvCxnSpPr>
          <p:cNvPr id="439" name="Straight Arrow Connector 438"/>
          <p:cNvCxnSpPr>
            <a:stCxn id="8" idx="6"/>
            <a:endCxn id="438" idx="0"/>
          </p:cNvCxnSpPr>
          <p:nvPr/>
        </p:nvCxnSpPr>
        <p:spPr>
          <a:xfrm>
            <a:off x="5645053" y="364149"/>
            <a:ext cx="1292169" cy="1354991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/>
          <p:cNvCxnSpPr>
            <a:stCxn id="25" idx="6"/>
            <a:endCxn id="68" idx="2"/>
          </p:cNvCxnSpPr>
          <p:nvPr/>
        </p:nvCxnSpPr>
        <p:spPr>
          <a:xfrm>
            <a:off x="2451611" y="6359123"/>
            <a:ext cx="224114" cy="16329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106" idx="4"/>
            <a:endCxn id="73" idx="0"/>
          </p:cNvCxnSpPr>
          <p:nvPr/>
        </p:nvCxnSpPr>
        <p:spPr>
          <a:xfrm flipH="1">
            <a:off x="11438208" y="3961063"/>
            <a:ext cx="95596" cy="848593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Oval 630"/>
          <p:cNvSpPr/>
          <p:nvPr/>
        </p:nvSpPr>
        <p:spPr>
          <a:xfrm>
            <a:off x="4268988" y="5906940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Melodic Pitch Transitions</a:t>
            </a:r>
          </a:p>
        </p:txBody>
      </p:sp>
      <p:sp>
        <p:nvSpPr>
          <p:cNvPr id="632" name="Oval 631"/>
          <p:cNvSpPr/>
          <p:nvPr/>
        </p:nvSpPr>
        <p:spPr>
          <a:xfrm>
            <a:off x="6579383" y="4863169"/>
            <a:ext cx="1288411" cy="904365"/>
          </a:xfrm>
          <a:prstGeom prst="ellipse">
            <a:avLst/>
          </a:prstGeom>
          <a:solidFill>
            <a:srgbClr val="203D6A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Harmony Duration Transitions</a:t>
            </a:r>
          </a:p>
        </p:txBody>
      </p:sp>
      <p:cxnSp>
        <p:nvCxnSpPr>
          <p:cNvPr id="638" name="Curved Connector 637"/>
          <p:cNvCxnSpPr>
            <a:stCxn id="67" idx="0"/>
            <a:endCxn id="62" idx="1"/>
          </p:cNvCxnSpPr>
          <p:nvPr/>
        </p:nvCxnSpPr>
        <p:spPr>
          <a:xfrm rot="16200000" flipH="1">
            <a:off x="3985453" y="3657400"/>
            <a:ext cx="169835" cy="2565619"/>
          </a:xfrm>
          <a:prstGeom prst="curvedConnector3">
            <a:avLst>
              <a:gd name="adj1" fmla="val -134601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urved Connector 661"/>
          <p:cNvCxnSpPr>
            <a:stCxn id="105" idx="4"/>
          </p:cNvCxnSpPr>
          <p:nvPr/>
        </p:nvCxnSpPr>
        <p:spPr>
          <a:xfrm rot="5400000">
            <a:off x="8183094" y="3746471"/>
            <a:ext cx="3301947" cy="1056014"/>
          </a:xfrm>
          <a:prstGeom prst="curvedConnector3">
            <a:avLst>
              <a:gd name="adj1" fmla="val 41099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Curved Connector 676"/>
          <p:cNvCxnSpPr>
            <a:stCxn id="105" idx="4"/>
            <a:endCxn id="65" idx="0"/>
          </p:cNvCxnSpPr>
          <p:nvPr/>
        </p:nvCxnSpPr>
        <p:spPr>
          <a:xfrm rot="16200000" flipH="1">
            <a:off x="8910278" y="4075300"/>
            <a:ext cx="3301070" cy="397479"/>
          </a:xfrm>
          <a:prstGeom prst="curvedConnector3">
            <a:avLst>
              <a:gd name="adj1" fmla="val 50000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691"/>
          <p:cNvCxnSpPr>
            <a:stCxn id="73" idx="4"/>
            <a:endCxn id="74" idx="1"/>
          </p:cNvCxnSpPr>
          <p:nvPr/>
        </p:nvCxnSpPr>
        <p:spPr>
          <a:xfrm>
            <a:off x="11438208" y="5714021"/>
            <a:ext cx="300607" cy="337241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105" idx="4"/>
            <a:endCxn id="73" idx="1"/>
          </p:cNvCxnSpPr>
          <p:nvPr/>
        </p:nvCxnSpPr>
        <p:spPr>
          <a:xfrm>
            <a:off x="10362074" y="2623505"/>
            <a:ext cx="620611" cy="2318592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Arrow Connector 715"/>
          <p:cNvCxnSpPr>
            <a:stCxn id="9" idx="4"/>
            <a:endCxn id="46" idx="0"/>
          </p:cNvCxnSpPr>
          <p:nvPr/>
        </p:nvCxnSpPr>
        <p:spPr>
          <a:xfrm flipH="1">
            <a:off x="8458321" y="916568"/>
            <a:ext cx="288157" cy="802572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Curved Connector 728"/>
          <p:cNvCxnSpPr>
            <a:stCxn id="48" idx="3"/>
            <a:endCxn id="631" idx="0"/>
          </p:cNvCxnSpPr>
          <p:nvPr/>
        </p:nvCxnSpPr>
        <p:spPr>
          <a:xfrm rot="5400000">
            <a:off x="5851150" y="2906995"/>
            <a:ext cx="2061989" cy="3937900"/>
          </a:xfrm>
          <a:prstGeom prst="curvedConnector3">
            <a:avLst>
              <a:gd name="adj1" fmla="val 15817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>
            <a:stCxn id="631" idx="2"/>
            <a:endCxn id="68" idx="6"/>
          </p:cNvCxnSpPr>
          <p:nvPr/>
        </p:nvCxnSpPr>
        <p:spPr>
          <a:xfrm flipH="1">
            <a:off x="4092977" y="6359123"/>
            <a:ext cx="176011" cy="16329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>
            <a:stCxn id="26" idx="4"/>
            <a:endCxn id="632" idx="0"/>
          </p:cNvCxnSpPr>
          <p:nvPr/>
        </p:nvCxnSpPr>
        <p:spPr>
          <a:xfrm flipH="1">
            <a:off x="7223589" y="3977392"/>
            <a:ext cx="592627" cy="885777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Oval 782"/>
          <p:cNvSpPr/>
          <p:nvPr/>
        </p:nvSpPr>
        <p:spPr>
          <a:xfrm>
            <a:off x="4835624" y="1719140"/>
            <a:ext cx="1288411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Lyric Repetition</a:t>
            </a:r>
          </a:p>
        </p:txBody>
      </p:sp>
      <p:cxnSp>
        <p:nvCxnSpPr>
          <p:cNvPr id="878" name="Straight Arrow Connector 877"/>
          <p:cNvCxnSpPr>
            <a:stCxn id="8" idx="5"/>
            <a:endCxn id="783" idx="0"/>
          </p:cNvCxnSpPr>
          <p:nvPr/>
        </p:nvCxnSpPr>
        <p:spPr>
          <a:xfrm>
            <a:off x="5421503" y="751036"/>
            <a:ext cx="58327" cy="968104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Arrow Connector 912"/>
          <p:cNvCxnSpPr>
            <a:stCxn id="46" idx="2"/>
            <a:endCxn id="438" idx="6"/>
          </p:cNvCxnSpPr>
          <p:nvPr/>
        </p:nvCxnSpPr>
        <p:spPr>
          <a:xfrm flipH="1">
            <a:off x="7581427" y="2171323"/>
            <a:ext cx="232688" cy="0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Curved Connector 935"/>
          <p:cNvCxnSpPr>
            <a:stCxn id="105" idx="1"/>
            <a:endCxn id="783" idx="7"/>
          </p:cNvCxnSpPr>
          <p:nvPr/>
        </p:nvCxnSpPr>
        <p:spPr>
          <a:xfrm rot="16200000" flipV="1">
            <a:off x="7920952" y="-134019"/>
            <a:ext cx="12700" cy="3971199"/>
          </a:xfrm>
          <a:prstGeom prst="curvedConnector3">
            <a:avLst>
              <a:gd name="adj1" fmla="val 2842843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urved Connector 957"/>
          <p:cNvCxnSpPr>
            <a:stCxn id="48" idx="4"/>
            <a:endCxn id="62" idx="7"/>
          </p:cNvCxnSpPr>
          <p:nvPr/>
        </p:nvCxnSpPr>
        <p:spPr>
          <a:xfrm rot="5400000">
            <a:off x="7261555" y="2980064"/>
            <a:ext cx="1047735" cy="3042391"/>
          </a:xfrm>
          <a:prstGeom prst="curvedConnector3">
            <a:avLst>
              <a:gd name="adj1" fmla="val 50000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>
            <a:stCxn id="18" idx="3"/>
            <a:endCxn id="61" idx="0"/>
          </p:cNvCxnSpPr>
          <p:nvPr/>
        </p:nvCxnSpPr>
        <p:spPr>
          <a:xfrm flipH="1">
            <a:off x="1209063" y="3844951"/>
            <a:ext cx="4541936" cy="995499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/>
          <p:cNvCxnSpPr>
            <a:stCxn id="632" idx="5"/>
            <a:endCxn id="60" idx="0"/>
          </p:cNvCxnSpPr>
          <p:nvPr/>
        </p:nvCxnSpPr>
        <p:spPr>
          <a:xfrm>
            <a:off x="7679111" y="5635093"/>
            <a:ext cx="235036" cy="288003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/>
          <p:cNvCxnSpPr>
            <a:stCxn id="47" idx="3"/>
            <a:endCxn id="70" idx="7"/>
          </p:cNvCxnSpPr>
          <p:nvPr/>
        </p:nvCxnSpPr>
        <p:spPr>
          <a:xfrm flipH="1">
            <a:off x="6977755" y="5612373"/>
            <a:ext cx="1200668" cy="445520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/>
          <p:cNvCxnSpPr>
            <a:stCxn id="632" idx="3"/>
            <a:endCxn id="70" idx="0"/>
          </p:cNvCxnSpPr>
          <p:nvPr/>
        </p:nvCxnSpPr>
        <p:spPr>
          <a:xfrm flipH="1">
            <a:off x="6522233" y="5635093"/>
            <a:ext cx="245833" cy="290359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/>
          <p:cNvCxnSpPr>
            <a:stCxn id="47" idx="4"/>
            <a:endCxn id="60" idx="7"/>
          </p:cNvCxnSpPr>
          <p:nvPr/>
        </p:nvCxnSpPr>
        <p:spPr>
          <a:xfrm flipH="1">
            <a:off x="8369669" y="5744814"/>
            <a:ext cx="264277" cy="310723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/>
          <p:cNvCxnSpPr>
            <a:stCxn id="7" idx="3"/>
            <a:endCxn id="18" idx="0"/>
          </p:cNvCxnSpPr>
          <p:nvPr/>
        </p:nvCxnSpPr>
        <p:spPr>
          <a:xfrm flipH="1">
            <a:off x="6206522" y="756314"/>
            <a:ext cx="120110" cy="2316713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Arrow Connector 1099"/>
          <p:cNvCxnSpPr>
            <a:stCxn id="9" idx="5"/>
            <a:endCxn id="48" idx="7"/>
          </p:cNvCxnSpPr>
          <p:nvPr/>
        </p:nvCxnSpPr>
        <p:spPr>
          <a:xfrm>
            <a:off x="9297659" y="756314"/>
            <a:ext cx="464480" cy="2449154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Arrow Connector 1105"/>
          <p:cNvCxnSpPr>
            <a:stCxn id="46" idx="4"/>
            <a:endCxn id="47" idx="0"/>
          </p:cNvCxnSpPr>
          <p:nvPr/>
        </p:nvCxnSpPr>
        <p:spPr>
          <a:xfrm>
            <a:off x="8458321" y="2623505"/>
            <a:ext cx="175625" cy="2216944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Arrow Connector 1112"/>
          <p:cNvCxnSpPr>
            <a:stCxn id="106" idx="5"/>
            <a:endCxn id="74" idx="0"/>
          </p:cNvCxnSpPr>
          <p:nvPr/>
        </p:nvCxnSpPr>
        <p:spPr>
          <a:xfrm>
            <a:off x="11989326" y="3828622"/>
            <a:ext cx="205012" cy="2090199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Curved Connector 1116"/>
          <p:cNvCxnSpPr>
            <a:stCxn id="106" idx="1"/>
            <a:endCxn id="19" idx="5"/>
          </p:cNvCxnSpPr>
          <p:nvPr/>
        </p:nvCxnSpPr>
        <p:spPr>
          <a:xfrm rot="16200000" flipV="1">
            <a:off x="7373999" y="-515144"/>
            <a:ext cx="698075" cy="6710491"/>
          </a:xfrm>
          <a:prstGeom prst="curvedConnector3">
            <a:avLst>
              <a:gd name="adj1" fmla="val 61696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Arrow Connector 1161"/>
          <p:cNvCxnSpPr>
            <a:stCxn id="105" idx="2"/>
            <a:endCxn id="46" idx="6"/>
          </p:cNvCxnSpPr>
          <p:nvPr/>
        </p:nvCxnSpPr>
        <p:spPr>
          <a:xfrm flipH="1">
            <a:off x="9102526" y="2171323"/>
            <a:ext cx="615342" cy="0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urved Connector 1164"/>
          <p:cNvCxnSpPr>
            <a:stCxn id="46" idx="3"/>
            <a:endCxn id="24" idx="7"/>
          </p:cNvCxnSpPr>
          <p:nvPr/>
        </p:nvCxnSpPr>
        <p:spPr>
          <a:xfrm rot="5400000">
            <a:off x="5431690" y="634360"/>
            <a:ext cx="714404" cy="4427813"/>
          </a:xfrm>
          <a:prstGeom prst="curvedConnector3">
            <a:avLst>
              <a:gd name="adj1" fmla="val 43143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Curved Connector 1168"/>
          <p:cNvCxnSpPr>
            <a:stCxn id="26" idx="3"/>
            <a:endCxn id="24" idx="5"/>
          </p:cNvCxnSpPr>
          <p:nvPr/>
        </p:nvCxnSpPr>
        <p:spPr>
          <a:xfrm rot="5400000">
            <a:off x="5467839" y="1952097"/>
            <a:ext cx="12700" cy="3785708"/>
          </a:xfrm>
          <a:prstGeom prst="curvedConnector3">
            <a:avLst>
              <a:gd name="adj1" fmla="val 2842843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Curved Connector 1171"/>
          <p:cNvCxnSpPr>
            <a:stCxn id="26" idx="1"/>
            <a:endCxn id="23" idx="7"/>
          </p:cNvCxnSpPr>
          <p:nvPr/>
        </p:nvCxnSpPr>
        <p:spPr>
          <a:xfrm rot="16200000" flipV="1">
            <a:off x="6188135" y="2032910"/>
            <a:ext cx="12700" cy="2345116"/>
          </a:xfrm>
          <a:prstGeom prst="curvedConnector3">
            <a:avLst>
              <a:gd name="adj1" fmla="val 2842843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Oval 1184"/>
          <p:cNvSpPr/>
          <p:nvPr/>
        </p:nvSpPr>
        <p:spPr>
          <a:xfrm>
            <a:off x="324257" y="1760415"/>
            <a:ext cx="1261568" cy="904365"/>
          </a:xfrm>
          <a:prstGeom prst="ellipse">
            <a:avLst/>
          </a:prstGeom>
          <a:solidFill>
            <a:srgbClr val="5A77A5"/>
          </a:solidFill>
          <a:ln w="12700"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 Transitions</a:t>
            </a:r>
            <a:endParaRPr lang="en-US" sz="1200" dirty="0"/>
          </a:p>
        </p:txBody>
      </p:sp>
      <p:cxnSp>
        <p:nvCxnSpPr>
          <p:cNvPr id="1193" name="Straight Arrow Connector 1192"/>
          <p:cNvCxnSpPr>
            <a:stCxn id="6" idx="2"/>
            <a:endCxn id="1185" idx="7"/>
          </p:cNvCxnSpPr>
          <p:nvPr/>
        </p:nvCxnSpPr>
        <p:spPr>
          <a:xfrm flipH="1">
            <a:off x="1401073" y="369427"/>
            <a:ext cx="444035" cy="1523429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2" name="Curved Connector 1201"/>
          <p:cNvCxnSpPr>
            <a:stCxn id="6" idx="3"/>
            <a:endCxn id="22" idx="0"/>
          </p:cNvCxnSpPr>
          <p:nvPr/>
        </p:nvCxnSpPr>
        <p:spPr>
          <a:xfrm rot="5400000">
            <a:off x="701430" y="1705798"/>
            <a:ext cx="2316713" cy="417744"/>
          </a:xfrm>
          <a:prstGeom prst="curvedConnector3">
            <a:avLst>
              <a:gd name="adj1" fmla="val 33789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/>
          <p:cNvCxnSpPr>
            <a:stCxn id="19" idx="2"/>
            <a:endCxn id="17" idx="6"/>
          </p:cNvCxnSpPr>
          <p:nvPr/>
        </p:nvCxnSpPr>
        <p:spPr>
          <a:xfrm flipH="1">
            <a:off x="3003823" y="2171323"/>
            <a:ext cx="287151" cy="0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Curved Connector 1215"/>
          <p:cNvCxnSpPr>
            <a:stCxn id="783" idx="1"/>
            <a:endCxn id="17" idx="7"/>
          </p:cNvCxnSpPr>
          <p:nvPr/>
        </p:nvCxnSpPr>
        <p:spPr>
          <a:xfrm rot="16200000" flipV="1">
            <a:off x="3921689" y="748963"/>
            <a:ext cx="12700" cy="2205236"/>
          </a:xfrm>
          <a:prstGeom prst="curvedConnector3">
            <a:avLst>
              <a:gd name="adj1" fmla="val 2842843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2" name="Curved Connector 1221"/>
          <p:cNvCxnSpPr>
            <a:stCxn id="438" idx="3"/>
            <a:endCxn id="17" idx="5"/>
          </p:cNvCxnSpPr>
          <p:nvPr/>
        </p:nvCxnSpPr>
        <p:spPr>
          <a:xfrm rot="5400000">
            <a:off x="4650385" y="659750"/>
            <a:ext cx="12700" cy="3662628"/>
          </a:xfrm>
          <a:prstGeom prst="curvedConnector3">
            <a:avLst>
              <a:gd name="adj1" fmla="val 2328559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Curved Connector 1226"/>
          <p:cNvCxnSpPr>
            <a:stCxn id="24" idx="1"/>
            <a:endCxn id="17" idx="3"/>
          </p:cNvCxnSpPr>
          <p:nvPr/>
        </p:nvCxnSpPr>
        <p:spPr>
          <a:xfrm rot="16200000" flipV="1">
            <a:off x="1947762" y="2470309"/>
            <a:ext cx="714404" cy="755914"/>
          </a:xfrm>
          <a:prstGeom prst="curvedConnector3">
            <a:avLst>
              <a:gd name="adj1" fmla="val 50000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Curved Connector 1229"/>
          <p:cNvCxnSpPr>
            <a:stCxn id="23" idx="1"/>
            <a:endCxn id="17" idx="4"/>
          </p:cNvCxnSpPr>
          <p:nvPr/>
        </p:nvCxnSpPr>
        <p:spPr>
          <a:xfrm rot="16200000" flipV="1">
            <a:off x="2947805" y="2048740"/>
            <a:ext cx="581963" cy="1731493"/>
          </a:xfrm>
          <a:prstGeom prst="curvedConnector3">
            <a:avLst>
              <a:gd name="adj1" fmla="val 64029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Curved Connector 1239"/>
          <p:cNvCxnSpPr>
            <a:stCxn id="105" idx="4"/>
            <a:endCxn id="72" idx="0"/>
          </p:cNvCxnSpPr>
          <p:nvPr/>
        </p:nvCxnSpPr>
        <p:spPr>
          <a:xfrm rot="5400000">
            <a:off x="9110722" y="3558303"/>
            <a:ext cx="2186151" cy="316554"/>
          </a:xfrm>
          <a:prstGeom prst="curvedConnector3">
            <a:avLst>
              <a:gd name="adj1" fmla="val 69420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Arrow Connector 1247"/>
          <p:cNvCxnSpPr>
            <a:stCxn id="10" idx="4"/>
            <a:endCxn id="105" idx="0"/>
          </p:cNvCxnSpPr>
          <p:nvPr/>
        </p:nvCxnSpPr>
        <p:spPr>
          <a:xfrm flipH="1">
            <a:off x="10362074" y="916568"/>
            <a:ext cx="151696" cy="802572"/>
          </a:xfrm>
          <a:prstGeom prst="straightConnector1">
            <a:avLst/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48" idx="0"/>
            <a:endCxn id="438" idx="5"/>
          </p:cNvCxnSpPr>
          <p:nvPr/>
        </p:nvCxnSpPr>
        <p:spPr>
          <a:xfrm rot="16200000" flipV="1">
            <a:off x="8058700" y="1825109"/>
            <a:ext cx="581963" cy="1913873"/>
          </a:xfrm>
          <a:prstGeom prst="curvedConnector3">
            <a:avLst>
              <a:gd name="adj1" fmla="val 33633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48" idx="1"/>
            <a:endCxn id="18" idx="7"/>
          </p:cNvCxnSpPr>
          <p:nvPr/>
        </p:nvCxnSpPr>
        <p:spPr>
          <a:xfrm rot="16200000" flipV="1">
            <a:off x="7756569" y="2110943"/>
            <a:ext cx="12700" cy="2189050"/>
          </a:xfrm>
          <a:prstGeom prst="curvedConnector3">
            <a:avLst>
              <a:gd name="adj1" fmla="val 2392843"/>
            </a:avLst>
          </a:prstGeom>
          <a:ln w="1270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8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314</Words>
  <Application>Microsoft Macintosh PowerPoint</Application>
  <PresentationFormat>Widescreen</PresentationFormat>
  <Paragraphs>136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Bodily</dc:creator>
  <cp:lastModifiedBy>Paul Bodily</cp:lastModifiedBy>
  <cp:revision>63</cp:revision>
  <dcterms:created xsi:type="dcterms:W3CDTF">2017-03-06T23:17:23Z</dcterms:created>
  <dcterms:modified xsi:type="dcterms:W3CDTF">2017-03-10T22:35:47Z</dcterms:modified>
</cp:coreProperties>
</file>