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7"/>
  </p:normalViewPr>
  <p:slideViewPr>
    <p:cSldViewPr snapToGrid="0">
      <p:cViewPr varScale="1">
        <p:scale>
          <a:sx n="88" d="100"/>
          <a:sy n="88" d="100"/>
        </p:scale>
        <p:origin x="17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41EA4-8014-1546-A1F6-24AAE432A9E0}" type="datetimeFigureOut">
              <a:rPr lang="en-US" smtClean="0"/>
              <a:t>2/21/18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28012-0040-8646-8B6A-9B3F3E7E5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50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(9/18/15 10:15) -----</a:t>
            </a:r>
          </a:p>
          <a:p>
            <a:r>
              <a:rPr lang="en-US"/>
              <a:t>Fix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8C0-FD10-424C-9904-C67B3A1652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49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you’re just looking</a:t>
            </a:r>
            <a:r>
              <a:rPr lang="en-US" baseline="0" dirty="0"/>
              <a:t> at the ends of phrases for rhyming, you’ll miss sub-rhyme schemes that add significant value, novelty, and surprise.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8C0-FD10-424C-9904-C67B3A1652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B237-FA07-A443-AA6E-D4FA7F83BC67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FCF4-E34B-E54C-B859-152DC1B2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3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B237-FA07-A443-AA6E-D4FA7F83BC67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FCF4-E34B-E54C-B859-152DC1B2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5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B237-FA07-A443-AA6E-D4FA7F83BC67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FCF4-E34B-E54C-B859-152DC1B2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4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B237-FA07-A443-AA6E-D4FA7F83BC67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FCF4-E34B-E54C-B859-152DC1B2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B237-FA07-A443-AA6E-D4FA7F83BC67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FCF4-E34B-E54C-B859-152DC1B2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9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B237-FA07-A443-AA6E-D4FA7F83BC67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FCF4-E34B-E54C-B859-152DC1B2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8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B237-FA07-A443-AA6E-D4FA7F83BC67}" type="datetimeFigureOut">
              <a:rPr lang="en-US" smtClean="0"/>
              <a:t>2/21/18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FCF4-E34B-E54C-B859-152DC1B2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2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B237-FA07-A443-AA6E-D4FA7F83BC67}" type="datetimeFigureOut">
              <a:rPr lang="en-US" smtClean="0"/>
              <a:t>2/21/18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FCF4-E34B-E54C-B859-152DC1B2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0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B237-FA07-A443-AA6E-D4FA7F83BC67}" type="datetimeFigureOut">
              <a:rPr lang="en-US" smtClean="0"/>
              <a:t>2/21/18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FCF4-E34B-E54C-B859-152DC1B2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9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B237-FA07-A443-AA6E-D4FA7F83BC67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FCF4-E34B-E54C-B859-152DC1B2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8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B237-FA07-A443-AA6E-D4FA7F83BC67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FCF4-E34B-E54C-B859-152DC1B2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3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9B237-FA07-A443-AA6E-D4FA7F83BC67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5FCF4-E34B-E54C-B859-152DC1B2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8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75103" y="1388727"/>
            <a:ext cx="4804437" cy="2643327"/>
            <a:chOff x="2075103" y="1388727"/>
            <a:chExt cx="4804437" cy="2643327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2677130" y="1784939"/>
              <a:ext cx="835173" cy="14645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2865799" y="1819265"/>
              <a:ext cx="2236765" cy="16133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027135" y="1773497"/>
              <a:ext cx="1121192" cy="14760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8" idx="0"/>
            </p:cNvCxnSpPr>
            <p:nvPr/>
          </p:nvCxnSpPr>
          <p:spPr>
            <a:xfrm>
              <a:off x="5136887" y="1773497"/>
              <a:ext cx="13388" cy="14256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5159768" y="1807823"/>
              <a:ext cx="1109750" cy="14302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6" idx="5"/>
              <a:endCxn id="5" idx="3"/>
            </p:cNvCxnSpPr>
            <p:nvPr/>
          </p:nvCxnSpPr>
          <p:spPr>
            <a:xfrm rot="5400000" flipH="1" flipV="1">
              <a:off x="5149131" y="2885023"/>
              <a:ext cx="7909" cy="2044511"/>
            </a:xfrm>
            <a:prstGeom prst="curvedConnector3">
              <a:avLst>
                <a:gd name="adj1" fmla="val -4418017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6054521" y="3199126"/>
              <a:ext cx="825019" cy="8250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800" dirty="0"/>
                <a:t>V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426633" y="3207035"/>
              <a:ext cx="825019" cy="8250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800" dirty="0"/>
                <a:t>H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737765" y="3199126"/>
              <a:ext cx="825019" cy="8250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800" dirty="0"/>
                <a:t>M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075103" y="3199126"/>
              <a:ext cx="825019" cy="8250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800" dirty="0"/>
                <a:t>L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4726330" y="1388727"/>
              <a:ext cx="825019" cy="8250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800" dirty="0"/>
                <a:t>I</a:t>
              </a:r>
            </a:p>
          </p:txBody>
        </p:sp>
        <p:cxnSp>
          <p:nvCxnSpPr>
            <p:cNvPr id="35" name="Straight Arrow Connector 34"/>
            <p:cNvCxnSpPr>
              <a:stCxn id="6" idx="6"/>
              <a:endCxn id="8" idx="2"/>
            </p:cNvCxnSpPr>
            <p:nvPr/>
          </p:nvCxnSpPr>
          <p:spPr>
            <a:xfrm flipV="1">
              <a:off x="4251652" y="3611636"/>
              <a:ext cx="486113" cy="7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9" idx="6"/>
              <a:endCxn id="6" idx="2"/>
            </p:cNvCxnSpPr>
            <p:nvPr/>
          </p:nvCxnSpPr>
          <p:spPr>
            <a:xfrm>
              <a:off x="2900122" y="3611636"/>
              <a:ext cx="526511" cy="7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6" idx="0"/>
            </p:cNvCxnSpPr>
            <p:nvPr/>
          </p:nvCxnSpPr>
          <p:spPr>
            <a:xfrm>
              <a:off x="3424446" y="1822920"/>
              <a:ext cx="414697" cy="13841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8" idx="1"/>
            </p:cNvCxnSpPr>
            <p:nvPr/>
          </p:nvCxnSpPr>
          <p:spPr>
            <a:xfrm>
              <a:off x="3466540" y="1796381"/>
              <a:ext cx="1392046" cy="15235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3102820" y="1388727"/>
              <a:ext cx="825019" cy="8250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800" dirty="0"/>
                <a:t>S</a:t>
              </a:r>
            </a:p>
          </p:txBody>
        </p:sp>
        <p:cxnSp>
          <p:nvCxnSpPr>
            <p:cNvPr id="20" name="Curved Connector 19"/>
            <p:cNvCxnSpPr>
              <a:stCxn id="9" idx="5"/>
              <a:endCxn id="5" idx="3"/>
            </p:cNvCxnSpPr>
            <p:nvPr/>
          </p:nvCxnSpPr>
          <p:spPr>
            <a:xfrm rot="16200000" flipH="1">
              <a:off x="4477321" y="2205303"/>
              <a:ext cx="12700" cy="3396041"/>
            </a:xfrm>
            <a:prstGeom prst="curvedConnector3">
              <a:avLst>
                <a:gd name="adj1" fmla="val 4960764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5565195" y="3606798"/>
              <a:ext cx="486113" cy="7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/>
            <p:nvPr/>
          </p:nvCxnSpPr>
          <p:spPr>
            <a:xfrm rot="5400000" flipH="1" flipV="1">
              <a:off x="3819864" y="2874137"/>
              <a:ext cx="7909" cy="2044511"/>
            </a:xfrm>
            <a:prstGeom prst="curvedConnector3">
              <a:avLst>
                <a:gd name="adj1" fmla="val -4418017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7094968" y="5588705"/>
            <a:ext cx="1802715" cy="991826"/>
            <a:chOff x="2075103" y="1388727"/>
            <a:chExt cx="4804437" cy="2643327"/>
          </a:xfrm>
          <a:effectLst/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2677130" y="1784939"/>
              <a:ext cx="835173" cy="14645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2865799" y="1819265"/>
              <a:ext cx="2236765" cy="16133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4027135" y="1773497"/>
              <a:ext cx="1121192" cy="14760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endCxn id="59" idx="0"/>
            </p:cNvCxnSpPr>
            <p:nvPr/>
          </p:nvCxnSpPr>
          <p:spPr>
            <a:xfrm>
              <a:off x="5136887" y="1773497"/>
              <a:ext cx="13388" cy="14256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159768" y="1807823"/>
              <a:ext cx="1109750" cy="14302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urved Connector 55"/>
            <p:cNvCxnSpPr>
              <a:stCxn id="58" idx="5"/>
              <a:endCxn id="57" idx="3"/>
            </p:cNvCxnSpPr>
            <p:nvPr/>
          </p:nvCxnSpPr>
          <p:spPr>
            <a:xfrm rot="5400000" flipH="1" flipV="1">
              <a:off x="5149131" y="2885023"/>
              <a:ext cx="7909" cy="2044511"/>
            </a:xfrm>
            <a:prstGeom prst="curvedConnector3">
              <a:avLst>
                <a:gd name="adj1" fmla="val -4418017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6054521" y="3199126"/>
              <a:ext cx="825019" cy="8250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wordArtVert" rtlCol="0" anchor="ctr"/>
            <a:lstStyle/>
            <a:p>
              <a:pPr algn="dist"/>
              <a:r>
                <a:rPr lang="en-US" sz="1200" dirty="0"/>
                <a:t>V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3426633" y="3207035"/>
              <a:ext cx="825019" cy="8250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wordArtVert" rtlCol="0" anchor="ctr"/>
            <a:lstStyle/>
            <a:p>
              <a:pPr algn="dist"/>
              <a:r>
                <a:rPr lang="en-US" sz="1200" dirty="0">
                  <a:solidFill>
                    <a:srgbClr val="FF0000"/>
                  </a:solidFill>
                </a:rPr>
                <a:t>H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4737765" y="3199126"/>
              <a:ext cx="825019" cy="825019"/>
            </a:xfrm>
            <a:prstGeom prst="ellips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wordArtVert" rtlCol="0" anchor="ctr"/>
            <a:lstStyle/>
            <a:p>
              <a:pPr algn="dist"/>
              <a:r>
                <a:rPr lang="en-US" sz="1200" dirty="0">
                  <a:solidFill>
                    <a:srgbClr val="FF6600"/>
                  </a:solidFill>
                </a:rPr>
                <a:t>M</a:t>
              </a:r>
            </a:p>
          </p:txBody>
        </p:sp>
        <p:sp>
          <p:nvSpPr>
            <p:cNvPr id="60" name="Oval 59"/>
            <p:cNvSpPr/>
            <p:nvPr/>
          </p:nvSpPr>
          <p:spPr>
            <a:xfrm>
              <a:off x="2075103" y="3199126"/>
              <a:ext cx="825019" cy="825019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wordArtVert" rtlCol="0" anchor="ctr"/>
            <a:lstStyle/>
            <a:p>
              <a:pPr algn="dist"/>
              <a:r>
                <a:rPr lang="en-US" sz="1200" dirty="0">
                  <a:solidFill>
                    <a:srgbClr val="0000FF"/>
                  </a:solidFill>
                </a:rPr>
                <a:t>L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4726330" y="1388727"/>
              <a:ext cx="825019" cy="825019"/>
            </a:xfrm>
            <a:prstGeom prst="ellips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wordArtVert" rtlCol="0" anchor="ctr"/>
            <a:lstStyle/>
            <a:p>
              <a:pPr algn="dist"/>
              <a:r>
                <a:rPr lang="en-US" sz="1200" dirty="0">
                  <a:solidFill>
                    <a:srgbClr val="008000"/>
                  </a:solidFill>
                </a:rPr>
                <a:t>I</a:t>
              </a:r>
            </a:p>
          </p:txBody>
        </p:sp>
        <p:cxnSp>
          <p:nvCxnSpPr>
            <p:cNvPr id="62" name="Straight Arrow Connector 61"/>
            <p:cNvCxnSpPr>
              <a:stCxn id="58" idx="6"/>
              <a:endCxn id="59" idx="2"/>
            </p:cNvCxnSpPr>
            <p:nvPr/>
          </p:nvCxnSpPr>
          <p:spPr>
            <a:xfrm flipV="1">
              <a:off x="4251652" y="3611636"/>
              <a:ext cx="486113" cy="7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60" idx="6"/>
              <a:endCxn id="58" idx="2"/>
            </p:cNvCxnSpPr>
            <p:nvPr/>
          </p:nvCxnSpPr>
          <p:spPr>
            <a:xfrm>
              <a:off x="2900122" y="3611636"/>
              <a:ext cx="526511" cy="7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58" idx="0"/>
            </p:cNvCxnSpPr>
            <p:nvPr/>
          </p:nvCxnSpPr>
          <p:spPr>
            <a:xfrm>
              <a:off x="3424446" y="1822920"/>
              <a:ext cx="414697" cy="13841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endCxn id="59" idx="1"/>
            </p:cNvCxnSpPr>
            <p:nvPr/>
          </p:nvCxnSpPr>
          <p:spPr>
            <a:xfrm>
              <a:off x="3466540" y="1796381"/>
              <a:ext cx="1392046" cy="15235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3102820" y="1388727"/>
              <a:ext cx="825019" cy="8250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wordArtVert" rtlCol="0" anchor="ctr"/>
            <a:lstStyle/>
            <a:p>
              <a:pPr algn="dist"/>
              <a:r>
                <a:rPr lang="en-US" sz="1200" dirty="0">
                  <a:solidFill>
                    <a:srgbClr val="FF0000"/>
                  </a:solidFill>
                </a:rPr>
                <a:t>S</a:t>
              </a:r>
            </a:p>
          </p:txBody>
        </p:sp>
        <p:cxnSp>
          <p:nvCxnSpPr>
            <p:cNvPr id="67" name="Curved Connector 66"/>
            <p:cNvCxnSpPr>
              <a:stCxn id="60" idx="5"/>
              <a:endCxn id="57" idx="3"/>
            </p:cNvCxnSpPr>
            <p:nvPr/>
          </p:nvCxnSpPr>
          <p:spPr>
            <a:xfrm rot="16200000" flipH="1">
              <a:off x="4477321" y="2205303"/>
              <a:ext cx="12700" cy="3396041"/>
            </a:xfrm>
            <a:prstGeom prst="curvedConnector3">
              <a:avLst>
                <a:gd name="adj1" fmla="val 4960764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5565195" y="3606798"/>
              <a:ext cx="486113" cy="7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urved Connector 68"/>
            <p:cNvCxnSpPr/>
            <p:nvPr/>
          </p:nvCxnSpPr>
          <p:spPr>
            <a:xfrm rot="5400000" flipH="1" flipV="1">
              <a:off x="3819864" y="2874137"/>
              <a:ext cx="7909" cy="2044511"/>
            </a:xfrm>
            <a:prstGeom prst="curvedConnector3">
              <a:avLst>
                <a:gd name="adj1" fmla="val -4418017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699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060" y="3813285"/>
            <a:ext cx="1755671" cy="12532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72" y="2575076"/>
            <a:ext cx="1241318" cy="9524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077" y="1802630"/>
            <a:ext cx="1344212" cy="12232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1900" y="2922592"/>
            <a:ext cx="1123243" cy="4021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6005" y="1583379"/>
            <a:ext cx="607683" cy="7416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5304" y="237053"/>
            <a:ext cx="2347834" cy="15284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5326" y="2011188"/>
            <a:ext cx="1452784" cy="1452784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2672691" y="2870576"/>
            <a:ext cx="11074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185264" y="3549916"/>
            <a:ext cx="402934" cy="339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359799" y="1723371"/>
            <a:ext cx="493" cy="290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9392" y="832356"/>
            <a:ext cx="1730118" cy="1435098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2997548" y="2028787"/>
            <a:ext cx="856443" cy="457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28288" y="3640821"/>
            <a:ext cx="1703810" cy="1425521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H="1" flipV="1">
            <a:off x="5182953" y="3535147"/>
            <a:ext cx="398689" cy="221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793791" y="2486602"/>
            <a:ext cx="876449" cy="190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345033" y="3647959"/>
            <a:ext cx="20000" cy="1954741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loud 37"/>
          <p:cNvSpPr/>
          <p:nvPr/>
        </p:nvSpPr>
        <p:spPr>
          <a:xfrm>
            <a:off x="3089904" y="5779921"/>
            <a:ext cx="2584094" cy="93039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Theme, mood, intent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15961" y="501820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Politics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35283" y="345221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Sports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56698" y="4871750"/>
            <a:ext cx="70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97540" y="501059"/>
            <a:ext cx="100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045802" y="202209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Social Network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53589" y="141006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Stocks</a:t>
            </a:r>
          </a:p>
        </p:txBody>
      </p:sp>
    </p:spTree>
    <p:extLst>
      <p:ext uri="{BB962C8B-B14F-4D97-AF65-F5344CB8AC3E}">
        <p14:creationId xmlns:p14="http://schemas.microsoft.com/office/powerpoint/2010/main" val="127017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060" y="3813285"/>
            <a:ext cx="1755671" cy="12532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72" y="2575076"/>
            <a:ext cx="1241318" cy="9524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077" y="1802630"/>
            <a:ext cx="1344212" cy="12232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1900" y="2922592"/>
            <a:ext cx="1123243" cy="4021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6005" y="1583379"/>
            <a:ext cx="607683" cy="7416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5304" y="237053"/>
            <a:ext cx="2347834" cy="15284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5326" y="2011188"/>
            <a:ext cx="1452784" cy="1452784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2672691" y="2870576"/>
            <a:ext cx="11074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185264" y="3549916"/>
            <a:ext cx="402934" cy="339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359799" y="1723371"/>
            <a:ext cx="493" cy="290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9392" y="832356"/>
            <a:ext cx="1730118" cy="1435098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2997548" y="2028787"/>
            <a:ext cx="856443" cy="457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28288" y="3640821"/>
            <a:ext cx="1703810" cy="1425521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H="1" flipV="1">
            <a:off x="5182953" y="3535147"/>
            <a:ext cx="398689" cy="221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793791" y="2486602"/>
            <a:ext cx="876449" cy="190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 flipH="1">
            <a:off x="4345033" y="3647959"/>
            <a:ext cx="20000" cy="1954741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loud 37"/>
          <p:cNvSpPr/>
          <p:nvPr/>
        </p:nvSpPr>
        <p:spPr>
          <a:xfrm>
            <a:off x="3089904" y="5779921"/>
            <a:ext cx="2584094" cy="93039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Aesthetic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15961" y="501820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Politics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35283" y="345221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Sports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56698" y="4871750"/>
            <a:ext cx="70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97540" y="501059"/>
            <a:ext cx="100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045802" y="202209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Social Network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53589" y="141006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Stocks</a:t>
            </a:r>
          </a:p>
        </p:txBody>
      </p:sp>
    </p:spTree>
    <p:extLst>
      <p:ext uri="{BB962C8B-B14F-4D97-AF65-F5344CB8AC3E}">
        <p14:creationId xmlns:p14="http://schemas.microsoft.com/office/powerpoint/2010/main" val="96650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776" y="2480985"/>
            <a:ext cx="1109115" cy="4644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24884" y="2480980"/>
            <a:ext cx="716121" cy="4644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31891" y="2480985"/>
            <a:ext cx="392993" cy="4644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8246" y="2480980"/>
            <a:ext cx="244530" cy="4644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41005" y="2480985"/>
            <a:ext cx="1109115" cy="4644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32465" y="2480985"/>
            <a:ext cx="392993" cy="4644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25458" y="2480979"/>
            <a:ext cx="1109115" cy="4644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27566" y="2480985"/>
            <a:ext cx="716121" cy="4644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34573" y="2480979"/>
            <a:ext cx="392993" cy="4644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43687" y="2480979"/>
            <a:ext cx="1109115" cy="4644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045795" y="2480979"/>
            <a:ext cx="716121" cy="4644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52802" y="2480979"/>
            <a:ext cx="392993" cy="4644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8246" y="2118185"/>
            <a:ext cx="308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Billy Joel’s “Piano Man”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8246" y="4924157"/>
            <a:ext cx="1109115" cy="4644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361" y="4924151"/>
            <a:ext cx="716121" cy="4644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919603" y="4924151"/>
            <a:ext cx="1109115" cy="4644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028718" y="4924157"/>
            <a:ext cx="716121" cy="4644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460961" y="4924151"/>
            <a:ext cx="523374" cy="4644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744839" y="4924158"/>
            <a:ext cx="716121" cy="4644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8246" y="4561357"/>
            <a:ext cx="308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Elton John’s “Rocket Man”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28136" y="4116711"/>
            <a:ext cx="1109115" cy="4644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137251" y="4116705"/>
            <a:ext cx="716121" cy="4644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78246" y="4116706"/>
            <a:ext cx="649890" cy="4644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853372" y="4116711"/>
            <a:ext cx="1109115" cy="4644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678608" y="4116705"/>
            <a:ext cx="1109115" cy="4644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962487" y="4116711"/>
            <a:ext cx="716121" cy="4644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78246" y="3753911"/>
            <a:ext cx="308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Eagles’ “Hotel California”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203482" y="4924151"/>
            <a:ext cx="716121" cy="4644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787722" y="4116704"/>
            <a:ext cx="1576119" cy="4644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22776" y="3311715"/>
            <a:ext cx="1109115" cy="4644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124884" y="3311710"/>
            <a:ext cx="716121" cy="4644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731891" y="3311715"/>
            <a:ext cx="392993" cy="4644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78246" y="3311710"/>
            <a:ext cx="244530" cy="4644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841005" y="3311715"/>
            <a:ext cx="1109115" cy="4644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932465" y="3311715"/>
            <a:ext cx="392993" cy="4644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325458" y="3311715"/>
            <a:ext cx="716121" cy="4644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041579" y="3311708"/>
            <a:ext cx="916624" cy="4644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4" name="Rectangle 83"/>
          <p:cNvSpPr/>
          <p:nvPr/>
        </p:nvSpPr>
        <p:spPr>
          <a:xfrm>
            <a:off x="6877991" y="3311716"/>
            <a:ext cx="716121" cy="4644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78246" y="2948915"/>
            <a:ext cx="308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Bruno Mars’ “Uptown Funk”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961367" y="3311708"/>
            <a:ext cx="916624" cy="4644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88" name="Rectangle 87"/>
          <p:cNvSpPr/>
          <p:nvPr/>
        </p:nvSpPr>
        <p:spPr>
          <a:xfrm>
            <a:off x="7587483" y="3311708"/>
            <a:ext cx="916624" cy="4644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22776" y="5731815"/>
            <a:ext cx="1109115" cy="4644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495311" y="5731810"/>
            <a:ext cx="716121" cy="4644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731891" y="5731815"/>
            <a:ext cx="763420" cy="4644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78246" y="5731810"/>
            <a:ext cx="244530" cy="4644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78246" y="5369015"/>
            <a:ext cx="308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Phillip Phillips’ “Home”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975942" y="5731804"/>
            <a:ext cx="716121" cy="4644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212522" y="5731809"/>
            <a:ext cx="763420" cy="4644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370354" y="4603628"/>
            <a:ext cx="225846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 – Intro</a:t>
            </a:r>
          </a:p>
          <a:p>
            <a:pPr algn="r"/>
            <a:r>
              <a:rPr lang="en-US" dirty="0"/>
              <a:t>V – Verse</a:t>
            </a:r>
          </a:p>
          <a:p>
            <a:pPr algn="r"/>
            <a:r>
              <a:rPr lang="en-US" dirty="0"/>
              <a:t>P – Pre-chorus</a:t>
            </a:r>
          </a:p>
          <a:p>
            <a:pPr algn="r"/>
            <a:r>
              <a:rPr lang="en-US" dirty="0"/>
              <a:t>C – Chorus</a:t>
            </a:r>
          </a:p>
          <a:p>
            <a:pPr algn="r"/>
            <a:r>
              <a:rPr lang="en-US" dirty="0"/>
              <a:t>B – Bridge</a:t>
            </a:r>
          </a:p>
          <a:p>
            <a:pPr algn="r"/>
            <a:r>
              <a:rPr lang="en-US" dirty="0"/>
              <a:t>O – Outro</a:t>
            </a:r>
          </a:p>
        </p:txBody>
      </p:sp>
    </p:spTree>
    <p:extLst>
      <p:ext uri="{BB962C8B-B14F-4D97-AF65-F5344CB8AC3E}">
        <p14:creationId xmlns:p14="http://schemas.microsoft.com/office/powerpoint/2010/main" val="28987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9" grpId="0" animBg="1"/>
      <p:bldP spid="30" grpId="0" animBg="1"/>
      <p:bldP spid="32" grpId="0" animBg="1"/>
      <p:bldP spid="33" grpId="0" animBg="1"/>
      <p:bldP spid="35" grpId="0"/>
      <p:bldP spid="36" grpId="0" animBg="1"/>
      <p:bldP spid="37" grpId="0" animBg="1"/>
      <p:bldP spid="39" grpId="0" animBg="1"/>
      <p:bldP spid="40" grpId="0" animBg="1"/>
      <p:bldP spid="42" grpId="0" animBg="1"/>
      <p:bldP spid="43" grpId="0" animBg="1"/>
      <p:bldP spid="48" grpId="0"/>
      <p:bldP spid="63" grpId="0" animBg="1"/>
      <p:bldP spid="65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1" grpId="0" animBg="1"/>
      <p:bldP spid="83" grpId="0" animBg="1"/>
      <p:bldP spid="84" grpId="0" animBg="1"/>
      <p:bldP spid="86" grpId="0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8" grpId="0"/>
      <p:bldP spid="101" grpId="0" animBg="1"/>
      <p:bldP spid="102" grpId="0" animBg="1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Sub-Rhyming Schemes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50314" y="1468948"/>
            <a:ext cx="5598176" cy="507831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dirty="0"/>
              <a:t>Now looking back over the </a:t>
            </a:r>
            <a:r>
              <a:rPr lang="en-US" b="1" u="sng" dirty="0"/>
              <a:t>years</a:t>
            </a:r>
            <a:r>
              <a:rPr lang="en-US" dirty="0"/>
              <a:t>,</a:t>
            </a:r>
          </a:p>
          <a:p>
            <a:r>
              <a:rPr lang="en-US" dirty="0"/>
              <a:t>And whatever else </a:t>
            </a:r>
            <a:r>
              <a:rPr lang="en-US" b="1" u="sng" dirty="0"/>
              <a:t>appears</a:t>
            </a:r>
          </a:p>
          <a:p>
            <a:r>
              <a:rPr lang="en-US" dirty="0"/>
              <a:t>I remember I </a:t>
            </a:r>
            <a:r>
              <a:rPr lang="en-US" b="1" u="sng" dirty="0"/>
              <a:t>cried</a:t>
            </a:r>
            <a:r>
              <a:rPr lang="en-US" dirty="0"/>
              <a:t> when my father </a:t>
            </a:r>
            <a:r>
              <a:rPr lang="en-US" b="1" u="sng" dirty="0"/>
              <a:t>died</a:t>
            </a:r>
          </a:p>
          <a:p>
            <a:r>
              <a:rPr lang="en-US" dirty="0"/>
              <a:t>Never wishing to hide the </a:t>
            </a:r>
            <a:r>
              <a:rPr lang="en-US" b="1" u="sng" dirty="0"/>
              <a:t>tears</a:t>
            </a:r>
          </a:p>
          <a:p>
            <a:endParaRPr lang="en-US" dirty="0"/>
          </a:p>
          <a:p>
            <a:r>
              <a:rPr lang="en-US" dirty="0"/>
              <a:t>And at sixty five years </a:t>
            </a:r>
            <a:r>
              <a:rPr lang="en-US" b="1" u="sng" dirty="0"/>
              <a:t>old</a:t>
            </a:r>
            <a:r>
              <a:rPr lang="en-US" dirty="0"/>
              <a:t>,</a:t>
            </a:r>
          </a:p>
          <a:p>
            <a:r>
              <a:rPr lang="en-US" dirty="0"/>
              <a:t>My mother, God rest her </a:t>
            </a:r>
            <a:r>
              <a:rPr lang="en-US" b="1" u="sng" dirty="0"/>
              <a:t>soul</a:t>
            </a:r>
            <a:r>
              <a:rPr lang="en-US" dirty="0"/>
              <a:t>,</a:t>
            </a:r>
          </a:p>
          <a:p>
            <a:r>
              <a:rPr lang="en-US" dirty="0"/>
              <a:t>Couldn't under</a:t>
            </a:r>
            <a:r>
              <a:rPr lang="en-US" b="1" u="sng" dirty="0"/>
              <a:t>stand</a:t>
            </a:r>
            <a:r>
              <a:rPr lang="en-US" dirty="0"/>
              <a:t>, why the only </a:t>
            </a:r>
            <a:r>
              <a:rPr lang="en-US" b="1" u="sng" dirty="0"/>
              <a:t>man</a:t>
            </a:r>
          </a:p>
          <a:p>
            <a:r>
              <a:rPr lang="en-US" dirty="0"/>
              <a:t>She had ever loved had been taken </a:t>
            </a:r>
          </a:p>
          <a:p>
            <a:endParaRPr lang="en-US" dirty="0"/>
          </a:p>
          <a:p>
            <a:r>
              <a:rPr lang="en-US" dirty="0"/>
              <a:t>Leaving her to </a:t>
            </a:r>
            <a:r>
              <a:rPr lang="en-US" b="1" u="sng" dirty="0"/>
              <a:t>start</a:t>
            </a:r>
            <a:r>
              <a:rPr lang="en-US" dirty="0"/>
              <a:t> with a </a:t>
            </a:r>
            <a:r>
              <a:rPr lang="en-US" b="1" u="sng" dirty="0"/>
              <a:t>heart </a:t>
            </a:r>
          </a:p>
          <a:p>
            <a:r>
              <a:rPr lang="en-US" dirty="0"/>
              <a:t>So badly </a:t>
            </a:r>
            <a:r>
              <a:rPr lang="en-US" b="1" u="sng" dirty="0"/>
              <a:t>broken</a:t>
            </a:r>
          </a:p>
          <a:p>
            <a:r>
              <a:rPr lang="en-US" dirty="0"/>
              <a:t>Despite encouragement from me</a:t>
            </a:r>
          </a:p>
          <a:p>
            <a:r>
              <a:rPr lang="en-US" dirty="0"/>
              <a:t>No words were ever </a:t>
            </a:r>
            <a:r>
              <a:rPr lang="en-US" b="1" u="sng" dirty="0"/>
              <a:t>spoken</a:t>
            </a:r>
          </a:p>
          <a:p>
            <a:endParaRPr lang="en-US" dirty="0"/>
          </a:p>
          <a:p>
            <a:r>
              <a:rPr lang="en-US" dirty="0"/>
              <a:t>And when she passed </a:t>
            </a:r>
            <a:r>
              <a:rPr lang="en-US" b="1" u="sng" dirty="0"/>
              <a:t>away</a:t>
            </a:r>
          </a:p>
          <a:p>
            <a:r>
              <a:rPr lang="en-US" dirty="0"/>
              <a:t>I cried and cried all </a:t>
            </a:r>
            <a:r>
              <a:rPr lang="en-US" b="1" u="sng" dirty="0"/>
              <a:t>day </a:t>
            </a:r>
          </a:p>
          <a:p>
            <a:r>
              <a:rPr lang="en-US" dirty="0"/>
              <a:t>Alone again, naturally</a:t>
            </a:r>
          </a:p>
        </p:txBody>
      </p:sp>
    </p:spTree>
    <p:extLst>
      <p:ext uri="{BB962C8B-B14F-4D97-AF65-F5344CB8AC3E}">
        <p14:creationId xmlns:p14="http://schemas.microsoft.com/office/powerpoint/2010/main" val="2591530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24013</TotalTime>
  <Words>253</Words>
  <Application>Microsoft Macintosh PowerPoint</Application>
  <PresentationFormat>On-screen Show (4:3)</PresentationFormat>
  <Paragraphs>105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Sub-Rhyming Schemes</vt:lpstr>
    </vt:vector>
  </TitlesOfParts>
  <Company>Brigham Young University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Bodily</dc:creator>
  <cp:lastModifiedBy>Paul Bodily</cp:lastModifiedBy>
  <cp:revision>23</cp:revision>
  <dcterms:created xsi:type="dcterms:W3CDTF">2015-09-09T22:34:09Z</dcterms:created>
  <dcterms:modified xsi:type="dcterms:W3CDTF">2018-02-22T17:47:33Z</dcterms:modified>
</cp:coreProperties>
</file>