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7" r:id="rId10"/>
    <p:sldId id="266" r:id="rId11"/>
    <p:sldId id="271" r:id="rId12"/>
    <p:sldId id="270" r:id="rId13"/>
    <p:sldId id="268" r:id="rId14"/>
    <p:sldId id="273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2" autoAdjust="0"/>
  </p:normalViewPr>
  <p:slideViewPr>
    <p:cSldViewPr snapToGrid="0">
      <p:cViewPr varScale="1">
        <p:scale>
          <a:sx n="71" d="100"/>
          <a:sy n="71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729E7-5816-418A-B014-5F7ACD9C6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39B621-13C5-458C-9F71-A433080A8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237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C8A57D25-82A5-4B8F-8EDD-F7F474D8110F}"/>
              </a:ext>
            </a:extLst>
          </p:cNvPr>
          <p:cNvSpPr/>
          <p:nvPr userDrawn="1"/>
        </p:nvSpPr>
        <p:spPr>
          <a:xfrm rot="20521505">
            <a:off x="10962640" y="131878"/>
            <a:ext cx="1005840" cy="955675"/>
          </a:xfrm>
          <a:prstGeom prst="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Блок-схема: данные 7">
            <a:extLst>
              <a:ext uri="{FF2B5EF4-FFF2-40B4-BE49-F238E27FC236}">
                <a16:creationId xmlns:a16="http://schemas.microsoft.com/office/drawing/2014/main" id="{C97CC9D0-88D0-491A-8486-3B9F532B6575}"/>
              </a:ext>
            </a:extLst>
          </p:cNvPr>
          <p:cNvSpPr/>
          <p:nvPr userDrawn="1"/>
        </p:nvSpPr>
        <p:spPr>
          <a:xfrm>
            <a:off x="10839725" y="5578475"/>
            <a:ext cx="599440" cy="457200"/>
          </a:xfrm>
          <a:prstGeom prst="flowChartInputOutpu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Шестиугольник 8">
            <a:extLst>
              <a:ext uri="{FF2B5EF4-FFF2-40B4-BE49-F238E27FC236}">
                <a16:creationId xmlns:a16="http://schemas.microsoft.com/office/drawing/2014/main" id="{9DF74541-1BA5-4A09-A1F5-DBA4BC4A068A}"/>
              </a:ext>
            </a:extLst>
          </p:cNvPr>
          <p:cNvSpPr/>
          <p:nvPr userDrawn="1"/>
        </p:nvSpPr>
        <p:spPr>
          <a:xfrm rot="19898518">
            <a:off x="3705094" y="186724"/>
            <a:ext cx="864595" cy="776923"/>
          </a:xfrm>
          <a:prstGeom prst="hexagon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Трапеция 9">
            <a:extLst>
              <a:ext uri="{FF2B5EF4-FFF2-40B4-BE49-F238E27FC236}">
                <a16:creationId xmlns:a16="http://schemas.microsoft.com/office/drawing/2014/main" id="{3977B0C0-7906-4CDC-9AFF-962395EF2BFF}"/>
              </a:ext>
            </a:extLst>
          </p:cNvPr>
          <p:cNvSpPr/>
          <p:nvPr userDrawn="1"/>
        </p:nvSpPr>
        <p:spPr>
          <a:xfrm rot="1679354">
            <a:off x="10908623" y="2168618"/>
            <a:ext cx="1061084" cy="62921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ый треугольник 10">
            <a:extLst>
              <a:ext uri="{FF2B5EF4-FFF2-40B4-BE49-F238E27FC236}">
                <a16:creationId xmlns:a16="http://schemas.microsoft.com/office/drawing/2014/main" id="{81B6D2E4-74AF-48A1-96E8-D2E310D81A32}"/>
              </a:ext>
            </a:extLst>
          </p:cNvPr>
          <p:cNvSpPr/>
          <p:nvPr userDrawn="1"/>
        </p:nvSpPr>
        <p:spPr>
          <a:xfrm rot="15748044">
            <a:off x="11066217" y="3624881"/>
            <a:ext cx="599440" cy="1016000"/>
          </a:xfrm>
          <a:prstGeom prst="rt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араллелограмм 11">
            <a:extLst>
              <a:ext uri="{FF2B5EF4-FFF2-40B4-BE49-F238E27FC236}">
                <a16:creationId xmlns:a16="http://schemas.microsoft.com/office/drawing/2014/main" id="{A1C994E6-412A-4AE6-91DB-84B0054C12F4}"/>
              </a:ext>
            </a:extLst>
          </p:cNvPr>
          <p:cNvSpPr/>
          <p:nvPr userDrawn="1"/>
        </p:nvSpPr>
        <p:spPr>
          <a:xfrm rot="18356060">
            <a:off x="11445311" y="5000807"/>
            <a:ext cx="327625" cy="502872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ручной ввод 12">
            <a:extLst>
              <a:ext uri="{FF2B5EF4-FFF2-40B4-BE49-F238E27FC236}">
                <a16:creationId xmlns:a16="http://schemas.microsoft.com/office/drawing/2014/main" id="{FECC2283-79AF-4068-AD32-7EC4F92B5BE6}"/>
              </a:ext>
            </a:extLst>
          </p:cNvPr>
          <p:cNvSpPr/>
          <p:nvPr userDrawn="1"/>
        </p:nvSpPr>
        <p:spPr>
          <a:xfrm rot="20011005">
            <a:off x="243091" y="289322"/>
            <a:ext cx="905235" cy="934720"/>
          </a:xfrm>
          <a:prstGeom prst="flowChartManualInpu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ятиугольник 13">
            <a:extLst>
              <a:ext uri="{FF2B5EF4-FFF2-40B4-BE49-F238E27FC236}">
                <a16:creationId xmlns:a16="http://schemas.microsoft.com/office/drawing/2014/main" id="{97A29874-CF9B-4CD8-9C17-03BD008551C2}"/>
              </a:ext>
            </a:extLst>
          </p:cNvPr>
          <p:cNvSpPr/>
          <p:nvPr userDrawn="1"/>
        </p:nvSpPr>
        <p:spPr>
          <a:xfrm rot="20334450">
            <a:off x="2136027" y="345556"/>
            <a:ext cx="562482" cy="528320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рапеция 14">
            <a:extLst>
              <a:ext uri="{FF2B5EF4-FFF2-40B4-BE49-F238E27FC236}">
                <a16:creationId xmlns:a16="http://schemas.microsoft.com/office/drawing/2014/main" id="{D1C4AE96-5AC3-4F8E-8FFF-FA2BF3D5E1AF}"/>
              </a:ext>
            </a:extLst>
          </p:cNvPr>
          <p:cNvSpPr/>
          <p:nvPr userDrawn="1"/>
        </p:nvSpPr>
        <p:spPr>
          <a:xfrm rot="1495286">
            <a:off x="371112" y="1689781"/>
            <a:ext cx="762000" cy="1655762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ый треугольник 15">
            <a:extLst>
              <a:ext uri="{FF2B5EF4-FFF2-40B4-BE49-F238E27FC236}">
                <a16:creationId xmlns:a16="http://schemas.microsoft.com/office/drawing/2014/main" id="{E76297B5-069F-4DD7-BDB7-5F86DD049EDC}"/>
              </a:ext>
            </a:extLst>
          </p:cNvPr>
          <p:cNvSpPr/>
          <p:nvPr userDrawn="1"/>
        </p:nvSpPr>
        <p:spPr>
          <a:xfrm rot="14747464">
            <a:off x="341628" y="3745324"/>
            <a:ext cx="759369" cy="1240311"/>
          </a:xfrm>
          <a:prstGeom prst="rt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усеченные противолежащие углы 16">
            <a:extLst>
              <a:ext uri="{FF2B5EF4-FFF2-40B4-BE49-F238E27FC236}">
                <a16:creationId xmlns:a16="http://schemas.microsoft.com/office/drawing/2014/main" id="{8410C272-9553-49B2-90DE-82E30B289547}"/>
              </a:ext>
            </a:extLst>
          </p:cNvPr>
          <p:cNvSpPr/>
          <p:nvPr userDrawn="1"/>
        </p:nvSpPr>
        <p:spPr>
          <a:xfrm rot="1418942">
            <a:off x="4741950" y="5844227"/>
            <a:ext cx="1740130" cy="580391"/>
          </a:xfrm>
          <a:prstGeom prst="snip2Diag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иагональная полоса 17">
            <a:extLst>
              <a:ext uri="{FF2B5EF4-FFF2-40B4-BE49-F238E27FC236}">
                <a16:creationId xmlns:a16="http://schemas.microsoft.com/office/drawing/2014/main" id="{B8088BDA-1C98-490D-A311-53A84EA021EF}"/>
              </a:ext>
            </a:extLst>
          </p:cNvPr>
          <p:cNvSpPr/>
          <p:nvPr userDrawn="1"/>
        </p:nvSpPr>
        <p:spPr>
          <a:xfrm rot="15108722">
            <a:off x="441626" y="5333612"/>
            <a:ext cx="1795184" cy="874780"/>
          </a:xfrm>
          <a:prstGeom prst="diagStrip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BF068378-F707-4B9E-9EA8-BD3B9352088C}"/>
              </a:ext>
            </a:extLst>
          </p:cNvPr>
          <p:cNvSpPr/>
          <p:nvPr userDrawn="1"/>
        </p:nvSpPr>
        <p:spPr>
          <a:xfrm rot="1468952">
            <a:off x="8790346" y="5564361"/>
            <a:ext cx="765454" cy="942624"/>
          </a:xfrm>
          <a:prstGeom prst="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омб 19">
            <a:extLst>
              <a:ext uri="{FF2B5EF4-FFF2-40B4-BE49-F238E27FC236}">
                <a16:creationId xmlns:a16="http://schemas.microsoft.com/office/drawing/2014/main" id="{7F1B0117-C572-4BA9-AA02-DE586F1362E4}"/>
              </a:ext>
            </a:extLst>
          </p:cNvPr>
          <p:cNvSpPr/>
          <p:nvPr userDrawn="1"/>
        </p:nvSpPr>
        <p:spPr>
          <a:xfrm rot="1653076">
            <a:off x="3749040" y="6099970"/>
            <a:ext cx="640080" cy="621505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Трапеция 20">
            <a:extLst>
              <a:ext uri="{FF2B5EF4-FFF2-40B4-BE49-F238E27FC236}">
                <a16:creationId xmlns:a16="http://schemas.microsoft.com/office/drawing/2014/main" id="{E7744823-8022-44C4-9AE3-2335F3998971}"/>
              </a:ext>
            </a:extLst>
          </p:cNvPr>
          <p:cNvSpPr/>
          <p:nvPr userDrawn="1"/>
        </p:nvSpPr>
        <p:spPr>
          <a:xfrm rot="14149538">
            <a:off x="6956641" y="5904010"/>
            <a:ext cx="1061084" cy="62921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ятиугольник 25">
            <a:extLst>
              <a:ext uri="{FF2B5EF4-FFF2-40B4-BE49-F238E27FC236}">
                <a16:creationId xmlns:a16="http://schemas.microsoft.com/office/drawing/2014/main" id="{06860429-04CE-473F-BCA2-65F2D2095407}"/>
              </a:ext>
            </a:extLst>
          </p:cNvPr>
          <p:cNvSpPr/>
          <p:nvPr userDrawn="1"/>
        </p:nvSpPr>
        <p:spPr>
          <a:xfrm rot="20334450">
            <a:off x="9796501" y="6163515"/>
            <a:ext cx="562482" cy="528320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: усеченные противолежащие углы 27">
            <a:extLst>
              <a:ext uri="{FF2B5EF4-FFF2-40B4-BE49-F238E27FC236}">
                <a16:creationId xmlns:a16="http://schemas.microsoft.com/office/drawing/2014/main" id="{ADA98A30-BA20-4EAF-AC38-235A2ACA9C80}"/>
              </a:ext>
            </a:extLst>
          </p:cNvPr>
          <p:cNvSpPr/>
          <p:nvPr userDrawn="1"/>
        </p:nvSpPr>
        <p:spPr>
          <a:xfrm rot="20840529">
            <a:off x="7489088" y="320129"/>
            <a:ext cx="1740130" cy="580391"/>
          </a:xfrm>
          <a:prstGeom prst="snip2Diag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Ромб 29">
            <a:extLst>
              <a:ext uri="{FF2B5EF4-FFF2-40B4-BE49-F238E27FC236}">
                <a16:creationId xmlns:a16="http://schemas.microsoft.com/office/drawing/2014/main" id="{5C9555E3-4094-4A8C-809F-B950CB588193}"/>
              </a:ext>
            </a:extLst>
          </p:cNvPr>
          <p:cNvSpPr/>
          <p:nvPr userDrawn="1"/>
        </p:nvSpPr>
        <p:spPr>
          <a:xfrm rot="1653076">
            <a:off x="9981929" y="202412"/>
            <a:ext cx="640080" cy="621505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Трапеция 30">
            <a:extLst>
              <a:ext uri="{FF2B5EF4-FFF2-40B4-BE49-F238E27FC236}">
                <a16:creationId xmlns:a16="http://schemas.microsoft.com/office/drawing/2014/main" id="{6D9A5D1F-417B-4790-B7B7-A9EF7C50A5F6}"/>
              </a:ext>
            </a:extLst>
          </p:cNvPr>
          <p:cNvSpPr/>
          <p:nvPr userDrawn="1"/>
        </p:nvSpPr>
        <p:spPr>
          <a:xfrm rot="14149538">
            <a:off x="5830633" y="345142"/>
            <a:ext cx="1061084" cy="62921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Равнобедренный треугольник 31">
            <a:extLst>
              <a:ext uri="{FF2B5EF4-FFF2-40B4-BE49-F238E27FC236}">
                <a16:creationId xmlns:a16="http://schemas.microsoft.com/office/drawing/2014/main" id="{895A62D5-4D64-45ED-9C0E-BEDAE2F9950E}"/>
              </a:ext>
            </a:extLst>
          </p:cNvPr>
          <p:cNvSpPr/>
          <p:nvPr userDrawn="1"/>
        </p:nvSpPr>
        <p:spPr>
          <a:xfrm rot="19693014">
            <a:off x="2448543" y="5404643"/>
            <a:ext cx="924560" cy="1229675"/>
          </a:xfrm>
          <a:prstGeom prst="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39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200E0-1225-4466-B0D8-78114D34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6F03DA-D554-4983-B397-72A086C5E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8CE527-84D4-48AE-9030-C3B508B7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39DC-5AA3-46FA-95AF-D672BF1365C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E5E219-BCA4-49BC-9734-0702EC4C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1710C2-8F41-4F02-96F7-8EDA5290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4E13-53EE-4306-A9D5-364E9EFC8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01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D707C6B-28D5-45AF-AB23-AD1260113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7FA320-058C-4BD5-B72F-650EE1939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0472BB-2809-45A3-8023-BFD56A6C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39DC-5AA3-46FA-95AF-D672BF1365C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16C5FA-B4CF-459B-A304-2FAB8F9D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C200CF-0428-434E-9E6E-778FEF9D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4E13-53EE-4306-A9D5-364E9EFC8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907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08266EAA-5A14-4A4A-A2F6-8C53D4442F36}"/>
              </a:ext>
            </a:extLst>
          </p:cNvPr>
          <p:cNvSpPr/>
          <p:nvPr userDrawn="1"/>
        </p:nvSpPr>
        <p:spPr>
          <a:xfrm rot="20521505">
            <a:off x="7650665" y="1461653"/>
            <a:ext cx="1005840" cy="955675"/>
          </a:xfrm>
          <a:prstGeom prst="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Блок-схема: данные 19">
            <a:extLst>
              <a:ext uri="{FF2B5EF4-FFF2-40B4-BE49-F238E27FC236}">
                <a16:creationId xmlns:a16="http://schemas.microsoft.com/office/drawing/2014/main" id="{89B7E0A3-9F97-4248-85F7-FC25B7C07A22}"/>
              </a:ext>
            </a:extLst>
          </p:cNvPr>
          <p:cNvSpPr/>
          <p:nvPr userDrawn="1"/>
        </p:nvSpPr>
        <p:spPr>
          <a:xfrm>
            <a:off x="10041053" y="4782434"/>
            <a:ext cx="599440" cy="457200"/>
          </a:xfrm>
          <a:prstGeom prst="flowChartInputOutpu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Шестиугольник 20">
            <a:extLst>
              <a:ext uri="{FF2B5EF4-FFF2-40B4-BE49-F238E27FC236}">
                <a16:creationId xmlns:a16="http://schemas.microsoft.com/office/drawing/2014/main" id="{77F52BA3-E2F6-4150-A7DC-24B79306CB80}"/>
              </a:ext>
            </a:extLst>
          </p:cNvPr>
          <p:cNvSpPr/>
          <p:nvPr userDrawn="1"/>
        </p:nvSpPr>
        <p:spPr>
          <a:xfrm rot="19898518">
            <a:off x="2112221" y="8734"/>
            <a:ext cx="864595" cy="776923"/>
          </a:xfrm>
          <a:prstGeom prst="hexagon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Трапеция 21">
            <a:extLst>
              <a:ext uri="{FF2B5EF4-FFF2-40B4-BE49-F238E27FC236}">
                <a16:creationId xmlns:a16="http://schemas.microsoft.com/office/drawing/2014/main" id="{B81ADCF9-6063-4B1B-966D-0D2080CE4972}"/>
              </a:ext>
            </a:extLst>
          </p:cNvPr>
          <p:cNvSpPr/>
          <p:nvPr userDrawn="1"/>
        </p:nvSpPr>
        <p:spPr>
          <a:xfrm rot="1679354">
            <a:off x="10820516" y="238456"/>
            <a:ext cx="1061084" cy="62921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ый треугольник 22">
            <a:extLst>
              <a:ext uri="{FF2B5EF4-FFF2-40B4-BE49-F238E27FC236}">
                <a16:creationId xmlns:a16="http://schemas.microsoft.com/office/drawing/2014/main" id="{2EDC2F7F-D521-4D11-A2D5-321BBC0EBA15}"/>
              </a:ext>
            </a:extLst>
          </p:cNvPr>
          <p:cNvSpPr/>
          <p:nvPr userDrawn="1"/>
        </p:nvSpPr>
        <p:spPr>
          <a:xfrm rot="15748044">
            <a:off x="3649744" y="5848486"/>
            <a:ext cx="599440" cy="1016000"/>
          </a:xfrm>
          <a:prstGeom prst="rt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араллелограмм 23">
            <a:extLst>
              <a:ext uri="{FF2B5EF4-FFF2-40B4-BE49-F238E27FC236}">
                <a16:creationId xmlns:a16="http://schemas.microsoft.com/office/drawing/2014/main" id="{D7F95EE6-D756-43F6-9CD4-D68E8AA344B2}"/>
              </a:ext>
            </a:extLst>
          </p:cNvPr>
          <p:cNvSpPr/>
          <p:nvPr userDrawn="1"/>
        </p:nvSpPr>
        <p:spPr>
          <a:xfrm rot="18356060">
            <a:off x="11506870" y="5246514"/>
            <a:ext cx="327625" cy="502872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: усеченные противолежащие углы 24">
            <a:extLst>
              <a:ext uri="{FF2B5EF4-FFF2-40B4-BE49-F238E27FC236}">
                <a16:creationId xmlns:a16="http://schemas.microsoft.com/office/drawing/2014/main" id="{C9A040A3-14E6-470C-B580-D1635D6DDC33}"/>
              </a:ext>
            </a:extLst>
          </p:cNvPr>
          <p:cNvSpPr/>
          <p:nvPr userDrawn="1"/>
        </p:nvSpPr>
        <p:spPr>
          <a:xfrm rot="1418942">
            <a:off x="10048731" y="3829783"/>
            <a:ext cx="1740130" cy="580391"/>
          </a:xfrm>
          <a:prstGeom prst="snip2Diag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EF77CE40-D897-47B6-93B7-E2CF6E30F130}"/>
              </a:ext>
            </a:extLst>
          </p:cNvPr>
          <p:cNvSpPr/>
          <p:nvPr userDrawn="1"/>
        </p:nvSpPr>
        <p:spPr>
          <a:xfrm rot="1468952">
            <a:off x="8770516" y="4939138"/>
            <a:ext cx="765454" cy="942624"/>
          </a:xfrm>
          <a:prstGeom prst="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Ромб 26">
            <a:extLst>
              <a:ext uri="{FF2B5EF4-FFF2-40B4-BE49-F238E27FC236}">
                <a16:creationId xmlns:a16="http://schemas.microsoft.com/office/drawing/2014/main" id="{A197D6A3-3C87-4CE9-A66B-91A78B34D80E}"/>
              </a:ext>
            </a:extLst>
          </p:cNvPr>
          <p:cNvSpPr/>
          <p:nvPr userDrawn="1"/>
        </p:nvSpPr>
        <p:spPr>
          <a:xfrm rot="1653076">
            <a:off x="2156167" y="5921980"/>
            <a:ext cx="640080" cy="621505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Трапеция 27">
            <a:extLst>
              <a:ext uri="{FF2B5EF4-FFF2-40B4-BE49-F238E27FC236}">
                <a16:creationId xmlns:a16="http://schemas.microsoft.com/office/drawing/2014/main" id="{C5191AB6-09A5-43BC-98CD-A41AE5F4F8B2}"/>
              </a:ext>
            </a:extLst>
          </p:cNvPr>
          <p:cNvSpPr/>
          <p:nvPr userDrawn="1"/>
        </p:nvSpPr>
        <p:spPr>
          <a:xfrm rot="14149538">
            <a:off x="6522658" y="700019"/>
            <a:ext cx="1061084" cy="62921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ятиугольник 28">
            <a:extLst>
              <a:ext uri="{FF2B5EF4-FFF2-40B4-BE49-F238E27FC236}">
                <a16:creationId xmlns:a16="http://schemas.microsoft.com/office/drawing/2014/main" id="{B81DD66F-0835-40E7-9256-245BF418B468}"/>
              </a:ext>
            </a:extLst>
          </p:cNvPr>
          <p:cNvSpPr/>
          <p:nvPr userDrawn="1"/>
        </p:nvSpPr>
        <p:spPr>
          <a:xfrm rot="20334450">
            <a:off x="8203628" y="5985525"/>
            <a:ext cx="562482" cy="528320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: усеченные противолежащие углы 29">
            <a:extLst>
              <a:ext uri="{FF2B5EF4-FFF2-40B4-BE49-F238E27FC236}">
                <a16:creationId xmlns:a16="http://schemas.microsoft.com/office/drawing/2014/main" id="{24B1D6AC-EF4B-4A41-8F13-FC333441072B}"/>
              </a:ext>
            </a:extLst>
          </p:cNvPr>
          <p:cNvSpPr/>
          <p:nvPr userDrawn="1"/>
        </p:nvSpPr>
        <p:spPr>
          <a:xfrm rot="20840529">
            <a:off x="4986787" y="4915735"/>
            <a:ext cx="1740130" cy="580391"/>
          </a:xfrm>
          <a:prstGeom prst="snip2Diag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омб 30">
            <a:extLst>
              <a:ext uri="{FF2B5EF4-FFF2-40B4-BE49-F238E27FC236}">
                <a16:creationId xmlns:a16="http://schemas.microsoft.com/office/drawing/2014/main" id="{42692A21-6150-4C8C-8FC6-54D59695952D}"/>
              </a:ext>
            </a:extLst>
          </p:cNvPr>
          <p:cNvSpPr/>
          <p:nvPr userDrawn="1"/>
        </p:nvSpPr>
        <p:spPr>
          <a:xfrm rot="1653076">
            <a:off x="8389056" y="24422"/>
            <a:ext cx="640080" cy="621505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Трапеция 31">
            <a:extLst>
              <a:ext uri="{FF2B5EF4-FFF2-40B4-BE49-F238E27FC236}">
                <a16:creationId xmlns:a16="http://schemas.microsoft.com/office/drawing/2014/main" id="{B620A26A-A3C5-4129-9B62-AAA05C390609}"/>
              </a:ext>
            </a:extLst>
          </p:cNvPr>
          <p:cNvSpPr/>
          <p:nvPr userDrawn="1"/>
        </p:nvSpPr>
        <p:spPr>
          <a:xfrm rot="14149538">
            <a:off x="11060743" y="2493979"/>
            <a:ext cx="1061084" cy="62921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0A2DF7D6-F9B1-4B82-A034-5EB7C89CFC9D}"/>
              </a:ext>
            </a:extLst>
          </p:cNvPr>
          <p:cNvSpPr/>
          <p:nvPr userDrawn="1"/>
        </p:nvSpPr>
        <p:spPr>
          <a:xfrm rot="19898518">
            <a:off x="4955585" y="431189"/>
            <a:ext cx="864595" cy="776923"/>
          </a:xfrm>
          <a:prstGeom prst="hexagon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DD7FF-8C2B-4429-A64C-982665831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676" y="987424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Блок-схема: данные 7">
            <a:extLst>
              <a:ext uri="{FF2B5EF4-FFF2-40B4-BE49-F238E27FC236}">
                <a16:creationId xmlns:a16="http://schemas.microsoft.com/office/drawing/2014/main" id="{F9B0A2D1-36A3-4C41-9CDD-4093E0EB7096}"/>
              </a:ext>
            </a:extLst>
          </p:cNvPr>
          <p:cNvSpPr/>
          <p:nvPr userDrawn="1"/>
        </p:nvSpPr>
        <p:spPr>
          <a:xfrm rot="19094617">
            <a:off x="6952795" y="5707577"/>
            <a:ext cx="986472" cy="810528"/>
          </a:xfrm>
          <a:prstGeom prst="flowChartInputOutpu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ый треугольник 8">
            <a:extLst>
              <a:ext uri="{FF2B5EF4-FFF2-40B4-BE49-F238E27FC236}">
                <a16:creationId xmlns:a16="http://schemas.microsoft.com/office/drawing/2014/main" id="{0F154289-60EE-4D83-BFCE-0708A86DF327}"/>
              </a:ext>
            </a:extLst>
          </p:cNvPr>
          <p:cNvSpPr/>
          <p:nvPr userDrawn="1"/>
        </p:nvSpPr>
        <p:spPr>
          <a:xfrm rot="15748044">
            <a:off x="11139445" y="5862150"/>
            <a:ext cx="599440" cy="1016000"/>
          </a:xfrm>
          <a:prstGeom prst="rt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араллелограмм 9">
            <a:extLst>
              <a:ext uri="{FF2B5EF4-FFF2-40B4-BE49-F238E27FC236}">
                <a16:creationId xmlns:a16="http://schemas.microsoft.com/office/drawing/2014/main" id="{C6DB8A61-D95D-4B90-AB17-6DDE0CCA4A9F}"/>
              </a:ext>
            </a:extLst>
          </p:cNvPr>
          <p:cNvSpPr/>
          <p:nvPr userDrawn="1"/>
        </p:nvSpPr>
        <p:spPr>
          <a:xfrm rot="16898496">
            <a:off x="9973921" y="5518659"/>
            <a:ext cx="566453" cy="118836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92E06338-3D02-4E8E-9C95-90BF84C45E1A}"/>
              </a:ext>
            </a:extLst>
          </p:cNvPr>
          <p:cNvSpPr/>
          <p:nvPr userDrawn="1"/>
        </p:nvSpPr>
        <p:spPr>
          <a:xfrm rot="1468952">
            <a:off x="260236" y="5675854"/>
            <a:ext cx="765454" cy="942624"/>
          </a:xfrm>
          <a:prstGeom prst="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Трапеция 11">
            <a:extLst>
              <a:ext uri="{FF2B5EF4-FFF2-40B4-BE49-F238E27FC236}">
                <a16:creationId xmlns:a16="http://schemas.microsoft.com/office/drawing/2014/main" id="{DCB5BAD9-7E63-40A2-AA16-6C9D90F8B3DE}"/>
              </a:ext>
            </a:extLst>
          </p:cNvPr>
          <p:cNvSpPr/>
          <p:nvPr userDrawn="1"/>
        </p:nvSpPr>
        <p:spPr>
          <a:xfrm rot="3777159">
            <a:off x="5311539" y="5668377"/>
            <a:ext cx="479796" cy="1208646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E995EE79-2401-4882-A4AE-2769035B4D25}"/>
              </a:ext>
            </a:extLst>
          </p:cNvPr>
          <p:cNvSpPr/>
          <p:nvPr userDrawn="1"/>
        </p:nvSpPr>
        <p:spPr>
          <a:xfrm rot="12962946">
            <a:off x="9553141" y="1138299"/>
            <a:ext cx="765454" cy="942624"/>
          </a:xfrm>
          <a:prstGeom prst="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рапеция 13">
            <a:extLst>
              <a:ext uri="{FF2B5EF4-FFF2-40B4-BE49-F238E27FC236}">
                <a16:creationId xmlns:a16="http://schemas.microsoft.com/office/drawing/2014/main" id="{EB00E26C-02E4-44E0-B65F-1141D707B123}"/>
              </a:ext>
            </a:extLst>
          </p:cNvPr>
          <p:cNvSpPr/>
          <p:nvPr userDrawn="1"/>
        </p:nvSpPr>
        <p:spPr>
          <a:xfrm>
            <a:off x="163168" y="3424237"/>
            <a:ext cx="479796" cy="1208646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ятиугольник 15">
            <a:extLst>
              <a:ext uri="{FF2B5EF4-FFF2-40B4-BE49-F238E27FC236}">
                <a16:creationId xmlns:a16="http://schemas.microsoft.com/office/drawing/2014/main" id="{B7317EC9-87B5-49AA-B20F-D0870EB3FA9D}"/>
              </a:ext>
            </a:extLst>
          </p:cNvPr>
          <p:cNvSpPr/>
          <p:nvPr userDrawn="1"/>
        </p:nvSpPr>
        <p:spPr>
          <a:xfrm rot="20334450">
            <a:off x="150157" y="207818"/>
            <a:ext cx="562482" cy="528320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усеченные противолежащие углы 16">
            <a:extLst>
              <a:ext uri="{FF2B5EF4-FFF2-40B4-BE49-F238E27FC236}">
                <a16:creationId xmlns:a16="http://schemas.microsoft.com/office/drawing/2014/main" id="{D9D6620B-4C5C-46B6-A4D5-139445223307}"/>
              </a:ext>
            </a:extLst>
          </p:cNvPr>
          <p:cNvSpPr/>
          <p:nvPr userDrawn="1"/>
        </p:nvSpPr>
        <p:spPr>
          <a:xfrm rot="18121954">
            <a:off x="47004" y="2205181"/>
            <a:ext cx="1191916" cy="197747"/>
          </a:xfrm>
          <a:prstGeom prst="snip2Diag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ятиугольник 17">
            <a:extLst>
              <a:ext uri="{FF2B5EF4-FFF2-40B4-BE49-F238E27FC236}">
                <a16:creationId xmlns:a16="http://schemas.microsoft.com/office/drawing/2014/main" id="{922C3143-5670-4545-BB3A-4E7E8F41C3BA}"/>
              </a:ext>
            </a:extLst>
          </p:cNvPr>
          <p:cNvSpPr/>
          <p:nvPr userDrawn="1"/>
        </p:nvSpPr>
        <p:spPr>
          <a:xfrm rot="20334450">
            <a:off x="8251982" y="2873995"/>
            <a:ext cx="1161284" cy="1150483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49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08266EAA-5A14-4A4A-A2F6-8C53D4442F36}"/>
              </a:ext>
            </a:extLst>
          </p:cNvPr>
          <p:cNvSpPr/>
          <p:nvPr userDrawn="1"/>
        </p:nvSpPr>
        <p:spPr>
          <a:xfrm rot="20521505">
            <a:off x="7650665" y="1461653"/>
            <a:ext cx="1005840" cy="955675"/>
          </a:xfrm>
          <a:prstGeom prst="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Блок-схема: данные 19">
            <a:extLst>
              <a:ext uri="{FF2B5EF4-FFF2-40B4-BE49-F238E27FC236}">
                <a16:creationId xmlns:a16="http://schemas.microsoft.com/office/drawing/2014/main" id="{89B7E0A3-9F97-4248-85F7-FC25B7C07A22}"/>
              </a:ext>
            </a:extLst>
          </p:cNvPr>
          <p:cNvSpPr/>
          <p:nvPr userDrawn="1"/>
        </p:nvSpPr>
        <p:spPr>
          <a:xfrm>
            <a:off x="10041053" y="4782434"/>
            <a:ext cx="599440" cy="457200"/>
          </a:xfrm>
          <a:prstGeom prst="flowChartInputOutpu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Шестиугольник 20">
            <a:extLst>
              <a:ext uri="{FF2B5EF4-FFF2-40B4-BE49-F238E27FC236}">
                <a16:creationId xmlns:a16="http://schemas.microsoft.com/office/drawing/2014/main" id="{77F52BA3-E2F6-4150-A7DC-24B79306CB80}"/>
              </a:ext>
            </a:extLst>
          </p:cNvPr>
          <p:cNvSpPr/>
          <p:nvPr userDrawn="1"/>
        </p:nvSpPr>
        <p:spPr>
          <a:xfrm rot="19898518">
            <a:off x="2112221" y="8734"/>
            <a:ext cx="864595" cy="776923"/>
          </a:xfrm>
          <a:prstGeom prst="hexagon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Трапеция 21">
            <a:extLst>
              <a:ext uri="{FF2B5EF4-FFF2-40B4-BE49-F238E27FC236}">
                <a16:creationId xmlns:a16="http://schemas.microsoft.com/office/drawing/2014/main" id="{B81ADCF9-6063-4B1B-966D-0D2080CE4972}"/>
              </a:ext>
            </a:extLst>
          </p:cNvPr>
          <p:cNvSpPr/>
          <p:nvPr userDrawn="1"/>
        </p:nvSpPr>
        <p:spPr>
          <a:xfrm rot="1679354">
            <a:off x="10820516" y="238456"/>
            <a:ext cx="1061084" cy="62921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ый треугольник 22">
            <a:extLst>
              <a:ext uri="{FF2B5EF4-FFF2-40B4-BE49-F238E27FC236}">
                <a16:creationId xmlns:a16="http://schemas.microsoft.com/office/drawing/2014/main" id="{2EDC2F7F-D521-4D11-A2D5-321BBC0EBA15}"/>
              </a:ext>
            </a:extLst>
          </p:cNvPr>
          <p:cNvSpPr/>
          <p:nvPr userDrawn="1"/>
        </p:nvSpPr>
        <p:spPr>
          <a:xfrm rot="15748044">
            <a:off x="3649744" y="5848486"/>
            <a:ext cx="599440" cy="1016000"/>
          </a:xfrm>
          <a:prstGeom prst="rt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араллелограмм 23">
            <a:extLst>
              <a:ext uri="{FF2B5EF4-FFF2-40B4-BE49-F238E27FC236}">
                <a16:creationId xmlns:a16="http://schemas.microsoft.com/office/drawing/2014/main" id="{D7F95EE6-D756-43F6-9CD4-D68E8AA344B2}"/>
              </a:ext>
            </a:extLst>
          </p:cNvPr>
          <p:cNvSpPr/>
          <p:nvPr userDrawn="1"/>
        </p:nvSpPr>
        <p:spPr>
          <a:xfrm rot="18356060">
            <a:off x="11506870" y="5246514"/>
            <a:ext cx="327625" cy="502872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: усеченные противолежащие углы 24">
            <a:extLst>
              <a:ext uri="{FF2B5EF4-FFF2-40B4-BE49-F238E27FC236}">
                <a16:creationId xmlns:a16="http://schemas.microsoft.com/office/drawing/2014/main" id="{C9A040A3-14E6-470C-B580-D1635D6DDC33}"/>
              </a:ext>
            </a:extLst>
          </p:cNvPr>
          <p:cNvSpPr/>
          <p:nvPr userDrawn="1"/>
        </p:nvSpPr>
        <p:spPr>
          <a:xfrm rot="1418942">
            <a:off x="10048731" y="3829783"/>
            <a:ext cx="1740130" cy="580391"/>
          </a:xfrm>
          <a:prstGeom prst="snip2Diag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EF77CE40-D897-47B6-93B7-E2CF6E30F130}"/>
              </a:ext>
            </a:extLst>
          </p:cNvPr>
          <p:cNvSpPr/>
          <p:nvPr userDrawn="1"/>
        </p:nvSpPr>
        <p:spPr>
          <a:xfrm rot="1468952">
            <a:off x="8770516" y="4939138"/>
            <a:ext cx="765454" cy="942624"/>
          </a:xfrm>
          <a:prstGeom prst="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Ромб 26">
            <a:extLst>
              <a:ext uri="{FF2B5EF4-FFF2-40B4-BE49-F238E27FC236}">
                <a16:creationId xmlns:a16="http://schemas.microsoft.com/office/drawing/2014/main" id="{A197D6A3-3C87-4CE9-A66B-91A78B34D80E}"/>
              </a:ext>
            </a:extLst>
          </p:cNvPr>
          <p:cNvSpPr/>
          <p:nvPr userDrawn="1"/>
        </p:nvSpPr>
        <p:spPr>
          <a:xfrm rot="1653076">
            <a:off x="2156167" y="5921980"/>
            <a:ext cx="640080" cy="621505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Трапеция 27">
            <a:extLst>
              <a:ext uri="{FF2B5EF4-FFF2-40B4-BE49-F238E27FC236}">
                <a16:creationId xmlns:a16="http://schemas.microsoft.com/office/drawing/2014/main" id="{C5191AB6-09A5-43BC-98CD-A41AE5F4F8B2}"/>
              </a:ext>
            </a:extLst>
          </p:cNvPr>
          <p:cNvSpPr/>
          <p:nvPr userDrawn="1"/>
        </p:nvSpPr>
        <p:spPr>
          <a:xfrm rot="14149538">
            <a:off x="6522658" y="700019"/>
            <a:ext cx="1061084" cy="62921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ятиугольник 28">
            <a:extLst>
              <a:ext uri="{FF2B5EF4-FFF2-40B4-BE49-F238E27FC236}">
                <a16:creationId xmlns:a16="http://schemas.microsoft.com/office/drawing/2014/main" id="{B81DD66F-0835-40E7-9256-245BF418B468}"/>
              </a:ext>
            </a:extLst>
          </p:cNvPr>
          <p:cNvSpPr/>
          <p:nvPr userDrawn="1"/>
        </p:nvSpPr>
        <p:spPr>
          <a:xfrm rot="20334450">
            <a:off x="8203628" y="5985525"/>
            <a:ext cx="562482" cy="528320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: усеченные противолежащие углы 29">
            <a:extLst>
              <a:ext uri="{FF2B5EF4-FFF2-40B4-BE49-F238E27FC236}">
                <a16:creationId xmlns:a16="http://schemas.microsoft.com/office/drawing/2014/main" id="{24B1D6AC-EF4B-4A41-8F13-FC333441072B}"/>
              </a:ext>
            </a:extLst>
          </p:cNvPr>
          <p:cNvSpPr/>
          <p:nvPr userDrawn="1"/>
        </p:nvSpPr>
        <p:spPr>
          <a:xfrm rot="20840529">
            <a:off x="4986787" y="4915735"/>
            <a:ext cx="1740130" cy="580391"/>
          </a:xfrm>
          <a:prstGeom prst="snip2Diag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омб 30">
            <a:extLst>
              <a:ext uri="{FF2B5EF4-FFF2-40B4-BE49-F238E27FC236}">
                <a16:creationId xmlns:a16="http://schemas.microsoft.com/office/drawing/2014/main" id="{42692A21-6150-4C8C-8FC6-54D59695952D}"/>
              </a:ext>
            </a:extLst>
          </p:cNvPr>
          <p:cNvSpPr/>
          <p:nvPr userDrawn="1"/>
        </p:nvSpPr>
        <p:spPr>
          <a:xfrm rot="1653076">
            <a:off x="8389056" y="24422"/>
            <a:ext cx="640080" cy="621505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Трапеция 31">
            <a:extLst>
              <a:ext uri="{FF2B5EF4-FFF2-40B4-BE49-F238E27FC236}">
                <a16:creationId xmlns:a16="http://schemas.microsoft.com/office/drawing/2014/main" id="{B620A26A-A3C5-4129-9B62-AAA05C390609}"/>
              </a:ext>
            </a:extLst>
          </p:cNvPr>
          <p:cNvSpPr/>
          <p:nvPr userDrawn="1"/>
        </p:nvSpPr>
        <p:spPr>
          <a:xfrm rot="14149538">
            <a:off x="11060743" y="2493979"/>
            <a:ext cx="1061084" cy="62921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0A2DF7D6-F9B1-4B82-A034-5EB7C89CFC9D}"/>
              </a:ext>
            </a:extLst>
          </p:cNvPr>
          <p:cNvSpPr/>
          <p:nvPr userDrawn="1"/>
        </p:nvSpPr>
        <p:spPr>
          <a:xfrm rot="19898518">
            <a:off x="4955585" y="431189"/>
            <a:ext cx="864595" cy="776923"/>
          </a:xfrm>
          <a:prstGeom prst="hexagon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DD7FF-8C2B-4429-A64C-982665831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676" y="987424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Блок-схема: данные 7">
            <a:extLst>
              <a:ext uri="{FF2B5EF4-FFF2-40B4-BE49-F238E27FC236}">
                <a16:creationId xmlns:a16="http://schemas.microsoft.com/office/drawing/2014/main" id="{F9B0A2D1-36A3-4C41-9CDD-4093E0EB7096}"/>
              </a:ext>
            </a:extLst>
          </p:cNvPr>
          <p:cNvSpPr/>
          <p:nvPr userDrawn="1"/>
        </p:nvSpPr>
        <p:spPr>
          <a:xfrm rot="19094617">
            <a:off x="6952795" y="5707577"/>
            <a:ext cx="986472" cy="810528"/>
          </a:xfrm>
          <a:prstGeom prst="flowChartInputOutpu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ый треугольник 8">
            <a:extLst>
              <a:ext uri="{FF2B5EF4-FFF2-40B4-BE49-F238E27FC236}">
                <a16:creationId xmlns:a16="http://schemas.microsoft.com/office/drawing/2014/main" id="{0F154289-60EE-4D83-BFCE-0708A86DF327}"/>
              </a:ext>
            </a:extLst>
          </p:cNvPr>
          <p:cNvSpPr/>
          <p:nvPr userDrawn="1"/>
        </p:nvSpPr>
        <p:spPr>
          <a:xfrm rot="15748044">
            <a:off x="11139445" y="5862150"/>
            <a:ext cx="599440" cy="1016000"/>
          </a:xfrm>
          <a:prstGeom prst="rt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араллелограмм 9">
            <a:extLst>
              <a:ext uri="{FF2B5EF4-FFF2-40B4-BE49-F238E27FC236}">
                <a16:creationId xmlns:a16="http://schemas.microsoft.com/office/drawing/2014/main" id="{C6DB8A61-D95D-4B90-AB17-6DDE0CCA4A9F}"/>
              </a:ext>
            </a:extLst>
          </p:cNvPr>
          <p:cNvSpPr/>
          <p:nvPr userDrawn="1"/>
        </p:nvSpPr>
        <p:spPr>
          <a:xfrm rot="16898496">
            <a:off x="9973921" y="5518659"/>
            <a:ext cx="566453" cy="118836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92E06338-3D02-4E8E-9C95-90BF84C45E1A}"/>
              </a:ext>
            </a:extLst>
          </p:cNvPr>
          <p:cNvSpPr/>
          <p:nvPr userDrawn="1"/>
        </p:nvSpPr>
        <p:spPr>
          <a:xfrm rot="1468952">
            <a:off x="260236" y="5675854"/>
            <a:ext cx="765454" cy="942624"/>
          </a:xfrm>
          <a:prstGeom prst="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Трапеция 11">
            <a:extLst>
              <a:ext uri="{FF2B5EF4-FFF2-40B4-BE49-F238E27FC236}">
                <a16:creationId xmlns:a16="http://schemas.microsoft.com/office/drawing/2014/main" id="{DCB5BAD9-7E63-40A2-AA16-6C9D90F8B3DE}"/>
              </a:ext>
            </a:extLst>
          </p:cNvPr>
          <p:cNvSpPr/>
          <p:nvPr userDrawn="1"/>
        </p:nvSpPr>
        <p:spPr>
          <a:xfrm rot="3777159">
            <a:off x="5311539" y="5668377"/>
            <a:ext cx="479796" cy="1208646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E995EE79-2401-4882-A4AE-2769035B4D25}"/>
              </a:ext>
            </a:extLst>
          </p:cNvPr>
          <p:cNvSpPr/>
          <p:nvPr userDrawn="1"/>
        </p:nvSpPr>
        <p:spPr>
          <a:xfrm rot="12962946">
            <a:off x="9553141" y="1138299"/>
            <a:ext cx="765454" cy="942624"/>
          </a:xfrm>
          <a:prstGeom prst="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рапеция 13">
            <a:extLst>
              <a:ext uri="{FF2B5EF4-FFF2-40B4-BE49-F238E27FC236}">
                <a16:creationId xmlns:a16="http://schemas.microsoft.com/office/drawing/2014/main" id="{EB00E26C-02E4-44E0-B65F-1141D707B123}"/>
              </a:ext>
            </a:extLst>
          </p:cNvPr>
          <p:cNvSpPr/>
          <p:nvPr userDrawn="1"/>
        </p:nvSpPr>
        <p:spPr>
          <a:xfrm>
            <a:off x="163168" y="3424237"/>
            <a:ext cx="479796" cy="1208646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ятиугольник 15">
            <a:extLst>
              <a:ext uri="{FF2B5EF4-FFF2-40B4-BE49-F238E27FC236}">
                <a16:creationId xmlns:a16="http://schemas.microsoft.com/office/drawing/2014/main" id="{B7317EC9-87B5-49AA-B20F-D0870EB3FA9D}"/>
              </a:ext>
            </a:extLst>
          </p:cNvPr>
          <p:cNvSpPr/>
          <p:nvPr userDrawn="1"/>
        </p:nvSpPr>
        <p:spPr>
          <a:xfrm rot="20334450">
            <a:off x="150157" y="207818"/>
            <a:ext cx="562482" cy="528320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усеченные противолежащие углы 16">
            <a:extLst>
              <a:ext uri="{FF2B5EF4-FFF2-40B4-BE49-F238E27FC236}">
                <a16:creationId xmlns:a16="http://schemas.microsoft.com/office/drawing/2014/main" id="{D9D6620B-4C5C-46B6-A4D5-139445223307}"/>
              </a:ext>
            </a:extLst>
          </p:cNvPr>
          <p:cNvSpPr/>
          <p:nvPr userDrawn="1"/>
        </p:nvSpPr>
        <p:spPr>
          <a:xfrm rot="18121954">
            <a:off x="47004" y="2205181"/>
            <a:ext cx="1191916" cy="197747"/>
          </a:xfrm>
          <a:prstGeom prst="snip2Diag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ятиугольник 17">
            <a:extLst>
              <a:ext uri="{FF2B5EF4-FFF2-40B4-BE49-F238E27FC236}">
                <a16:creationId xmlns:a16="http://schemas.microsoft.com/office/drawing/2014/main" id="{922C3143-5670-4545-BB3A-4E7E8F41C3BA}"/>
              </a:ext>
            </a:extLst>
          </p:cNvPr>
          <p:cNvSpPr/>
          <p:nvPr userDrawn="1"/>
        </p:nvSpPr>
        <p:spPr>
          <a:xfrm rot="20334450">
            <a:off x="8251982" y="2873995"/>
            <a:ext cx="1161284" cy="1150483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38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08266EAA-5A14-4A4A-A2F6-8C53D4442F36}"/>
              </a:ext>
            </a:extLst>
          </p:cNvPr>
          <p:cNvSpPr/>
          <p:nvPr userDrawn="1"/>
        </p:nvSpPr>
        <p:spPr>
          <a:xfrm rot="20521505">
            <a:off x="7650665" y="1461653"/>
            <a:ext cx="1005840" cy="955675"/>
          </a:xfrm>
          <a:prstGeom prst="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Блок-схема: данные 19">
            <a:extLst>
              <a:ext uri="{FF2B5EF4-FFF2-40B4-BE49-F238E27FC236}">
                <a16:creationId xmlns:a16="http://schemas.microsoft.com/office/drawing/2014/main" id="{89B7E0A3-9F97-4248-85F7-FC25B7C07A22}"/>
              </a:ext>
            </a:extLst>
          </p:cNvPr>
          <p:cNvSpPr/>
          <p:nvPr userDrawn="1"/>
        </p:nvSpPr>
        <p:spPr>
          <a:xfrm>
            <a:off x="10041053" y="4782434"/>
            <a:ext cx="599440" cy="457200"/>
          </a:xfrm>
          <a:prstGeom prst="flowChartInputOutpu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Шестиугольник 20">
            <a:extLst>
              <a:ext uri="{FF2B5EF4-FFF2-40B4-BE49-F238E27FC236}">
                <a16:creationId xmlns:a16="http://schemas.microsoft.com/office/drawing/2014/main" id="{77F52BA3-E2F6-4150-A7DC-24B79306CB80}"/>
              </a:ext>
            </a:extLst>
          </p:cNvPr>
          <p:cNvSpPr/>
          <p:nvPr userDrawn="1"/>
        </p:nvSpPr>
        <p:spPr>
          <a:xfrm rot="19898518">
            <a:off x="2112221" y="8734"/>
            <a:ext cx="864595" cy="776923"/>
          </a:xfrm>
          <a:prstGeom prst="hexagon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Трапеция 21">
            <a:extLst>
              <a:ext uri="{FF2B5EF4-FFF2-40B4-BE49-F238E27FC236}">
                <a16:creationId xmlns:a16="http://schemas.microsoft.com/office/drawing/2014/main" id="{B81ADCF9-6063-4B1B-966D-0D2080CE4972}"/>
              </a:ext>
            </a:extLst>
          </p:cNvPr>
          <p:cNvSpPr/>
          <p:nvPr userDrawn="1"/>
        </p:nvSpPr>
        <p:spPr>
          <a:xfrm rot="1679354">
            <a:off x="10820516" y="238456"/>
            <a:ext cx="1061084" cy="62921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ый треугольник 22">
            <a:extLst>
              <a:ext uri="{FF2B5EF4-FFF2-40B4-BE49-F238E27FC236}">
                <a16:creationId xmlns:a16="http://schemas.microsoft.com/office/drawing/2014/main" id="{2EDC2F7F-D521-4D11-A2D5-321BBC0EBA15}"/>
              </a:ext>
            </a:extLst>
          </p:cNvPr>
          <p:cNvSpPr/>
          <p:nvPr userDrawn="1"/>
        </p:nvSpPr>
        <p:spPr>
          <a:xfrm rot="15748044">
            <a:off x="3649744" y="5848486"/>
            <a:ext cx="599440" cy="1016000"/>
          </a:xfrm>
          <a:prstGeom prst="rt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араллелограмм 23">
            <a:extLst>
              <a:ext uri="{FF2B5EF4-FFF2-40B4-BE49-F238E27FC236}">
                <a16:creationId xmlns:a16="http://schemas.microsoft.com/office/drawing/2014/main" id="{D7F95EE6-D756-43F6-9CD4-D68E8AA344B2}"/>
              </a:ext>
            </a:extLst>
          </p:cNvPr>
          <p:cNvSpPr/>
          <p:nvPr userDrawn="1"/>
        </p:nvSpPr>
        <p:spPr>
          <a:xfrm rot="18356060">
            <a:off x="11506870" y="5246514"/>
            <a:ext cx="327625" cy="502872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: усеченные противолежащие углы 24">
            <a:extLst>
              <a:ext uri="{FF2B5EF4-FFF2-40B4-BE49-F238E27FC236}">
                <a16:creationId xmlns:a16="http://schemas.microsoft.com/office/drawing/2014/main" id="{C9A040A3-14E6-470C-B580-D1635D6DDC33}"/>
              </a:ext>
            </a:extLst>
          </p:cNvPr>
          <p:cNvSpPr/>
          <p:nvPr userDrawn="1"/>
        </p:nvSpPr>
        <p:spPr>
          <a:xfrm rot="1418942">
            <a:off x="10048731" y="3829783"/>
            <a:ext cx="1740130" cy="580391"/>
          </a:xfrm>
          <a:prstGeom prst="snip2Diag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EF77CE40-D897-47B6-93B7-E2CF6E30F130}"/>
              </a:ext>
            </a:extLst>
          </p:cNvPr>
          <p:cNvSpPr/>
          <p:nvPr userDrawn="1"/>
        </p:nvSpPr>
        <p:spPr>
          <a:xfrm rot="1468952">
            <a:off x="8770516" y="4939138"/>
            <a:ext cx="765454" cy="942624"/>
          </a:xfrm>
          <a:prstGeom prst="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Ромб 26">
            <a:extLst>
              <a:ext uri="{FF2B5EF4-FFF2-40B4-BE49-F238E27FC236}">
                <a16:creationId xmlns:a16="http://schemas.microsoft.com/office/drawing/2014/main" id="{A197D6A3-3C87-4CE9-A66B-91A78B34D80E}"/>
              </a:ext>
            </a:extLst>
          </p:cNvPr>
          <p:cNvSpPr/>
          <p:nvPr userDrawn="1"/>
        </p:nvSpPr>
        <p:spPr>
          <a:xfrm rot="1653076">
            <a:off x="2156167" y="5921980"/>
            <a:ext cx="640080" cy="621505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Трапеция 27">
            <a:extLst>
              <a:ext uri="{FF2B5EF4-FFF2-40B4-BE49-F238E27FC236}">
                <a16:creationId xmlns:a16="http://schemas.microsoft.com/office/drawing/2014/main" id="{C5191AB6-09A5-43BC-98CD-A41AE5F4F8B2}"/>
              </a:ext>
            </a:extLst>
          </p:cNvPr>
          <p:cNvSpPr/>
          <p:nvPr userDrawn="1"/>
        </p:nvSpPr>
        <p:spPr>
          <a:xfrm rot="14149538">
            <a:off x="6522658" y="700019"/>
            <a:ext cx="1061084" cy="62921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ятиугольник 28">
            <a:extLst>
              <a:ext uri="{FF2B5EF4-FFF2-40B4-BE49-F238E27FC236}">
                <a16:creationId xmlns:a16="http://schemas.microsoft.com/office/drawing/2014/main" id="{B81DD66F-0835-40E7-9256-245BF418B468}"/>
              </a:ext>
            </a:extLst>
          </p:cNvPr>
          <p:cNvSpPr/>
          <p:nvPr userDrawn="1"/>
        </p:nvSpPr>
        <p:spPr>
          <a:xfrm rot="20334450">
            <a:off x="8203628" y="5985525"/>
            <a:ext cx="562482" cy="528320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: усеченные противолежащие углы 29">
            <a:extLst>
              <a:ext uri="{FF2B5EF4-FFF2-40B4-BE49-F238E27FC236}">
                <a16:creationId xmlns:a16="http://schemas.microsoft.com/office/drawing/2014/main" id="{24B1D6AC-EF4B-4A41-8F13-FC333441072B}"/>
              </a:ext>
            </a:extLst>
          </p:cNvPr>
          <p:cNvSpPr/>
          <p:nvPr userDrawn="1"/>
        </p:nvSpPr>
        <p:spPr>
          <a:xfrm rot="20840529">
            <a:off x="4986787" y="4915735"/>
            <a:ext cx="1740130" cy="580391"/>
          </a:xfrm>
          <a:prstGeom prst="snip2Diag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омб 30">
            <a:extLst>
              <a:ext uri="{FF2B5EF4-FFF2-40B4-BE49-F238E27FC236}">
                <a16:creationId xmlns:a16="http://schemas.microsoft.com/office/drawing/2014/main" id="{42692A21-6150-4C8C-8FC6-54D59695952D}"/>
              </a:ext>
            </a:extLst>
          </p:cNvPr>
          <p:cNvSpPr/>
          <p:nvPr userDrawn="1"/>
        </p:nvSpPr>
        <p:spPr>
          <a:xfrm rot="1653076">
            <a:off x="8389056" y="24422"/>
            <a:ext cx="640080" cy="621505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Трапеция 31">
            <a:extLst>
              <a:ext uri="{FF2B5EF4-FFF2-40B4-BE49-F238E27FC236}">
                <a16:creationId xmlns:a16="http://schemas.microsoft.com/office/drawing/2014/main" id="{B620A26A-A3C5-4129-9B62-AAA05C390609}"/>
              </a:ext>
            </a:extLst>
          </p:cNvPr>
          <p:cNvSpPr/>
          <p:nvPr userDrawn="1"/>
        </p:nvSpPr>
        <p:spPr>
          <a:xfrm rot="14149538">
            <a:off x="11060743" y="2493979"/>
            <a:ext cx="1061084" cy="62921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0A2DF7D6-F9B1-4B82-A034-5EB7C89CFC9D}"/>
              </a:ext>
            </a:extLst>
          </p:cNvPr>
          <p:cNvSpPr/>
          <p:nvPr userDrawn="1"/>
        </p:nvSpPr>
        <p:spPr>
          <a:xfrm rot="19898518">
            <a:off x="4955585" y="431189"/>
            <a:ext cx="864595" cy="776923"/>
          </a:xfrm>
          <a:prstGeom prst="hexagon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DD7FF-8C2B-4429-A64C-982665831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676" y="2557016"/>
            <a:ext cx="6172200" cy="3304033"/>
          </a:xfrm>
        </p:spPr>
        <p:txBody>
          <a:bodyPr>
            <a:normAutofit/>
          </a:bodyPr>
          <a:lstStyle>
            <a:lvl1pPr>
              <a:defRPr sz="2800">
                <a:latin typeface="Yandex Sans Text Regular" pitchFamily="2" charset="-52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ru-RU" dirty="0"/>
          </a:p>
        </p:txBody>
      </p:sp>
      <p:sp>
        <p:nvSpPr>
          <p:cNvPr id="8" name="Блок-схема: данные 7">
            <a:extLst>
              <a:ext uri="{FF2B5EF4-FFF2-40B4-BE49-F238E27FC236}">
                <a16:creationId xmlns:a16="http://schemas.microsoft.com/office/drawing/2014/main" id="{F9B0A2D1-36A3-4C41-9CDD-4093E0EB7096}"/>
              </a:ext>
            </a:extLst>
          </p:cNvPr>
          <p:cNvSpPr/>
          <p:nvPr userDrawn="1"/>
        </p:nvSpPr>
        <p:spPr>
          <a:xfrm rot="19094617">
            <a:off x="6952795" y="5707577"/>
            <a:ext cx="986472" cy="810528"/>
          </a:xfrm>
          <a:prstGeom prst="flowChartInputOutpu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ый треугольник 8">
            <a:extLst>
              <a:ext uri="{FF2B5EF4-FFF2-40B4-BE49-F238E27FC236}">
                <a16:creationId xmlns:a16="http://schemas.microsoft.com/office/drawing/2014/main" id="{0F154289-60EE-4D83-BFCE-0708A86DF327}"/>
              </a:ext>
            </a:extLst>
          </p:cNvPr>
          <p:cNvSpPr/>
          <p:nvPr userDrawn="1"/>
        </p:nvSpPr>
        <p:spPr>
          <a:xfrm rot="15748044">
            <a:off x="11139445" y="5862150"/>
            <a:ext cx="599440" cy="1016000"/>
          </a:xfrm>
          <a:prstGeom prst="rt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араллелограмм 9">
            <a:extLst>
              <a:ext uri="{FF2B5EF4-FFF2-40B4-BE49-F238E27FC236}">
                <a16:creationId xmlns:a16="http://schemas.microsoft.com/office/drawing/2014/main" id="{C6DB8A61-D95D-4B90-AB17-6DDE0CCA4A9F}"/>
              </a:ext>
            </a:extLst>
          </p:cNvPr>
          <p:cNvSpPr/>
          <p:nvPr userDrawn="1"/>
        </p:nvSpPr>
        <p:spPr>
          <a:xfrm rot="16898496">
            <a:off x="9973921" y="5518659"/>
            <a:ext cx="566453" cy="118836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92E06338-3D02-4E8E-9C95-90BF84C45E1A}"/>
              </a:ext>
            </a:extLst>
          </p:cNvPr>
          <p:cNvSpPr/>
          <p:nvPr userDrawn="1"/>
        </p:nvSpPr>
        <p:spPr>
          <a:xfrm rot="1468952">
            <a:off x="260236" y="5675854"/>
            <a:ext cx="765454" cy="942624"/>
          </a:xfrm>
          <a:prstGeom prst="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Трапеция 11">
            <a:extLst>
              <a:ext uri="{FF2B5EF4-FFF2-40B4-BE49-F238E27FC236}">
                <a16:creationId xmlns:a16="http://schemas.microsoft.com/office/drawing/2014/main" id="{DCB5BAD9-7E63-40A2-AA16-6C9D90F8B3DE}"/>
              </a:ext>
            </a:extLst>
          </p:cNvPr>
          <p:cNvSpPr/>
          <p:nvPr userDrawn="1"/>
        </p:nvSpPr>
        <p:spPr>
          <a:xfrm rot="3777159">
            <a:off x="5311539" y="5668377"/>
            <a:ext cx="479796" cy="1208646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E995EE79-2401-4882-A4AE-2769035B4D25}"/>
              </a:ext>
            </a:extLst>
          </p:cNvPr>
          <p:cNvSpPr/>
          <p:nvPr userDrawn="1"/>
        </p:nvSpPr>
        <p:spPr>
          <a:xfrm rot="12962946">
            <a:off x="9553141" y="1138299"/>
            <a:ext cx="765454" cy="942624"/>
          </a:xfrm>
          <a:prstGeom prst="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рапеция 13">
            <a:extLst>
              <a:ext uri="{FF2B5EF4-FFF2-40B4-BE49-F238E27FC236}">
                <a16:creationId xmlns:a16="http://schemas.microsoft.com/office/drawing/2014/main" id="{EB00E26C-02E4-44E0-B65F-1141D707B123}"/>
              </a:ext>
            </a:extLst>
          </p:cNvPr>
          <p:cNvSpPr/>
          <p:nvPr userDrawn="1"/>
        </p:nvSpPr>
        <p:spPr>
          <a:xfrm>
            <a:off x="163168" y="3424237"/>
            <a:ext cx="479796" cy="1208646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ятиугольник 15">
            <a:extLst>
              <a:ext uri="{FF2B5EF4-FFF2-40B4-BE49-F238E27FC236}">
                <a16:creationId xmlns:a16="http://schemas.microsoft.com/office/drawing/2014/main" id="{B7317EC9-87B5-49AA-B20F-D0870EB3FA9D}"/>
              </a:ext>
            </a:extLst>
          </p:cNvPr>
          <p:cNvSpPr/>
          <p:nvPr userDrawn="1"/>
        </p:nvSpPr>
        <p:spPr>
          <a:xfrm rot="20334450">
            <a:off x="150157" y="207818"/>
            <a:ext cx="562482" cy="528320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усеченные противолежащие углы 16">
            <a:extLst>
              <a:ext uri="{FF2B5EF4-FFF2-40B4-BE49-F238E27FC236}">
                <a16:creationId xmlns:a16="http://schemas.microsoft.com/office/drawing/2014/main" id="{D9D6620B-4C5C-46B6-A4D5-139445223307}"/>
              </a:ext>
            </a:extLst>
          </p:cNvPr>
          <p:cNvSpPr/>
          <p:nvPr userDrawn="1"/>
        </p:nvSpPr>
        <p:spPr>
          <a:xfrm rot="18121954">
            <a:off x="47004" y="2205181"/>
            <a:ext cx="1191916" cy="197747"/>
          </a:xfrm>
          <a:prstGeom prst="snip2Diag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ятиугольник 17">
            <a:extLst>
              <a:ext uri="{FF2B5EF4-FFF2-40B4-BE49-F238E27FC236}">
                <a16:creationId xmlns:a16="http://schemas.microsoft.com/office/drawing/2014/main" id="{922C3143-5670-4545-BB3A-4E7E8F41C3BA}"/>
              </a:ext>
            </a:extLst>
          </p:cNvPr>
          <p:cNvSpPr/>
          <p:nvPr userDrawn="1"/>
        </p:nvSpPr>
        <p:spPr>
          <a:xfrm rot="20334450">
            <a:off x="8251982" y="2873995"/>
            <a:ext cx="1161284" cy="1150483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875EEB35-1A82-4698-907F-3C0C579E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082" y="1016758"/>
            <a:ext cx="6172200" cy="1325563"/>
          </a:xfrm>
        </p:spPr>
        <p:txBody>
          <a:bodyPr/>
          <a:lstStyle>
            <a:lvl1pPr>
              <a:defRPr>
                <a:latin typeface="Yandex Sans Text Bold" pitchFamily="2" charset="-52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569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1AD91-AD39-4F91-971E-1D110E74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633D9-76E7-419B-AD33-EDB9DD3F5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C2B5E0-F2A0-4AF7-9AE5-78C9F33C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39DC-5AA3-46FA-95AF-D672BF1365C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8A8E1A-92AB-4934-B56C-85A9F3A5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16C0F2-04C1-4E49-9B95-B04536D4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4E13-53EE-4306-A9D5-364E9EFC8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26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35E4B-3989-447A-9C08-66B8B5D3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5E54A6-290C-42ED-9741-B6E1A9763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80610A-47CD-4A08-993C-DF263850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39DC-5AA3-46FA-95AF-D672BF1365C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54754-7C39-4699-9396-E614DEF4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59A617-58EA-4B5A-8DD0-A611BB88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4E13-53EE-4306-A9D5-364E9EFC8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4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BC6E0-24BA-49A7-85A0-0A2BCBFE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16B397-6FA0-4091-8C9B-F9B83AA5E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0C3879-A88E-4283-A731-642F46EDB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D29A50-0194-4537-875F-13DC431C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39DC-5AA3-46FA-95AF-D672BF1365C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56558B-E1E2-4409-AB46-2F93CAD2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BECDC2-F5A9-45FD-8EE2-0A2B529C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4E13-53EE-4306-A9D5-364E9EFC8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17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CF72-2EB1-40E7-8216-5ACFADF69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475C1-80C4-4E53-AC38-0671F432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59B800-F3CF-4C2D-9306-20207992B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FF1778-456F-4C59-89A2-7AF1C111E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EF8B481-00DD-4DDD-9358-BF62251C5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96F1C9-7818-4AA0-920A-101815D5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39DC-5AA3-46FA-95AF-D672BF1365C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25427B5-1C3F-4ADD-8258-3835CB68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62FF36-F560-477D-AA42-F535B81B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4E13-53EE-4306-A9D5-364E9EFC8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17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E1D5B-607F-4892-8A85-0A34C8F9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1D692F-5860-48D8-AF54-CCC1D06A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39DC-5AA3-46FA-95AF-D672BF1365C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029275-1EF0-46FB-B4EB-4976EFCF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91A2AEC-66DD-4ED1-B4C7-BF793953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4E13-53EE-4306-A9D5-364E9EFC8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16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9C5EDF3-5C4F-47D5-85B3-FA8ADD66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39DC-5AA3-46FA-95AF-D672BF1365C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D7CE87-FF45-451A-B347-AF99CCC0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3C2F00-DB65-46A6-8AAA-0C87EF85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4E13-53EE-4306-A9D5-364E9EFC8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84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93F0C-BA4B-4F66-AE24-54DC452C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AF5EF4-EF98-4CCE-B5C5-3103D511F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9EFE72-0E93-4435-ADCB-1CC885443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C4F1D0-687A-46C0-A005-ECDCA13B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39DC-5AA3-46FA-95AF-D672BF1365C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9B3A8D-08B0-4D9A-A9B3-7F9E4C68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E6D6E6-FDBF-4F47-A831-C3D0036B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4E13-53EE-4306-A9D5-364E9EFC8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68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091E5-7906-49AE-986E-08D159E9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E5529F-D091-4A26-888B-87A556DE2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4E4337-71AF-4950-82CC-1BAB0BFC9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A39DC-5AA3-46FA-95AF-D672BF1365C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89FBB3-5D65-41F8-986A-894352C97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048917-AE4F-4AD5-B946-028D37411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F4E13-53EE-4306-A9D5-364E9EFC8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00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6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EE30-C5EB-4A7F-A831-25866482F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7501"/>
            <a:ext cx="9144000" cy="1053109"/>
          </a:xfrm>
        </p:spPr>
        <p:txBody>
          <a:bodyPr>
            <a:normAutofit/>
          </a:bodyPr>
          <a:lstStyle/>
          <a:p>
            <a:r>
              <a:rPr lang="ru-RU" b="1" dirty="0" err="1" smtClean="0">
                <a:solidFill>
                  <a:srgbClr val="FFCC00"/>
                </a:solidFill>
                <a:latin typeface="Yandex Sans Text Bold" pitchFamily="2" charset="-52"/>
              </a:rPr>
              <a:t>Яндекс.</a:t>
            </a:r>
            <a:r>
              <a:rPr lang="ru-RU" b="1" dirty="0" err="1" smtClean="0">
                <a:latin typeface="Yandex Sans Text Bold" pitchFamily="2" charset="-52"/>
              </a:rPr>
              <a:t>Помощник</a:t>
            </a:r>
            <a:endParaRPr lang="ru-RU" b="1" dirty="0">
              <a:latin typeface="Yandex Sans Text Bold" pitchFamily="2" charset="-5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484FD1-3ACE-4972-86C2-D3D2C7FCF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276061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96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50C360D-8AFC-4FFF-A1AD-CF2A1DDBA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802" y="2376517"/>
            <a:ext cx="6172200" cy="33040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/</a:t>
            </a:r>
            <a:r>
              <a:rPr lang="en-US" dirty="0" err="1">
                <a:solidFill>
                  <a:srgbClr val="FFCC00"/>
                </a:solidFill>
              </a:rPr>
              <a:t>getall</a:t>
            </a:r>
            <a:endParaRPr lang="en-US" dirty="0">
              <a:solidFill>
                <a:srgbClr val="FFCC00"/>
              </a:solidFill>
            </a:endParaRPr>
          </a:p>
          <a:p>
            <a:r>
              <a:rPr lang="en-US" dirty="0"/>
              <a:t>/</a:t>
            </a:r>
            <a:r>
              <a:rPr lang="en-US" dirty="0">
                <a:solidFill>
                  <a:srgbClr val="FFCC00"/>
                </a:solidFill>
              </a:rPr>
              <a:t>unban</a:t>
            </a:r>
          </a:p>
          <a:p>
            <a:r>
              <a:rPr lang="en-US" dirty="0"/>
              <a:t>/</a:t>
            </a:r>
            <a:r>
              <a:rPr lang="en-US" dirty="0">
                <a:solidFill>
                  <a:srgbClr val="FFCC00"/>
                </a:solidFill>
              </a:rPr>
              <a:t>ban</a:t>
            </a:r>
            <a:r>
              <a:rPr lang="en-US" dirty="0"/>
              <a:t> </a:t>
            </a:r>
          </a:p>
          <a:p>
            <a:r>
              <a:rPr lang="en-US" dirty="0"/>
              <a:t>/</a:t>
            </a:r>
            <a:r>
              <a:rPr lang="en-US" dirty="0">
                <a:solidFill>
                  <a:srgbClr val="FFCC00"/>
                </a:solidFill>
              </a:rPr>
              <a:t>setup</a:t>
            </a:r>
            <a:r>
              <a:rPr lang="en-US" dirty="0"/>
              <a:t> </a:t>
            </a:r>
          </a:p>
          <a:p>
            <a:r>
              <a:rPr lang="en-US" dirty="0"/>
              <a:t>/</a:t>
            </a:r>
            <a:r>
              <a:rPr lang="en-US" dirty="0">
                <a:solidFill>
                  <a:srgbClr val="FFCC00"/>
                </a:solidFill>
              </a:rPr>
              <a:t>announce</a:t>
            </a:r>
          </a:p>
          <a:p>
            <a:r>
              <a:rPr lang="en-US" dirty="0"/>
              <a:t>/</a:t>
            </a:r>
            <a:r>
              <a:rPr lang="en-US" dirty="0">
                <a:solidFill>
                  <a:srgbClr val="FFCC00"/>
                </a:solidFill>
              </a:rPr>
              <a:t>shutdown</a:t>
            </a:r>
            <a:r>
              <a:rPr lang="en-US" dirty="0"/>
              <a:t> </a:t>
            </a:r>
          </a:p>
          <a:p>
            <a:r>
              <a:rPr lang="en-US" dirty="0"/>
              <a:t>/</a:t>
            </a:r>
            <a:r>
              <a:rPr lang="en-US" dirty="0" err="1">
                <a:solidFill>
                  <a:srgbClr val="FFCC00"/>
                </a:solidFill>
              </a:rPr>
              <a:t>change_access_level</a:t>
            </a:r>
            <a:endParaRPr lang="ru-RU" dirty="0">
              <a:solidFill>
                <a:srgbClr val="FFCC00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57EC9AB-5A19-4FF2-B312-52C66D17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802" y="309625"/>
            <a:ext cx="6172200" cy="1325563"/>
          </a:xfrm>
        </p:spPr>
        <p:txBody>
          <a:bodyPr/>
          <a:lstStyle/>
          <a:p>
            <a:r>
              <a:rPr lang="ru-RU" b="1" dirty="0"/>
              <a:t>Команды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DABC9F-DB16-47EA-AE03-880EC86FB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161" y="309625"/>
            <a:ext cx="3202662" cy="5370925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7349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657734" y="752598"/>
            <a:ext cx="5172826" cy="49979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CC00"/>
                </a:solidFill>
                <a:latin typeface="Yandex Sans Text Regular" pitchFamily="2" charset="-52"/>
              </a:rPr>
              <a:t>Data</a:t>
            </a:r>
            <a:r>
              <a:rPr lang="en-US" dirty="0">
                <a:latin typeface="Yandex Sans Text Regular" pitchFamily="2" charset="-52"/>
              </a:rPr>
              <a:t> – </a:t>
            </a:r>
            <a:r>
              <a:rPr lang="ru-RU" dirty="0">
                <a:latin typeface="Yandex Sans Text Regular" pitchFamily="2" charset="-52"/>
              </a:rPr>
              <a:t>инициализация бота</a:t>
            </a:r>
            <a:endParaRPr lang="en-US" dirty="0">
              <a:latin typeface="Yandex Sans Text Regular" pitchFamily="2" charset="-52"/>
            </a:endParaRPr>
          </a:p>
          <a:p>
            <a:r>
              <a:rPr lang="en-US" dirty="0">
                <a:solidFill>
                  <a:srgbClr val="FFCC00"/>
                </a:solidFill>
                <a:latin typeface="Yandex Sans Text Regular" pitchFamily="2" charset="-52"/>
              </a:rPr>
              <a:t>Profile</a:t>
            </a:r>
            <a:r>
              <a:rPr lang="ru-RU" dirty="0">
                <a:latin typeface="Yandex Sans Text Regular" pitchFamily="2" charset="-52"/>
              </a:rPr>
              <a:t> – класс для доступа к информации пользователя</a:t>
            </a:r>
            <a:endParaRPr lang="en-US" dirty="0">
              <a:latin typeface="Yandex Sans Text Regular" pitchFamily="2" charset="-52"/>
            </a:endParaRPr>
          </a:p>
          <a:p>
            <a:r>
              <a:rPr lang="en-US" dirty="0" err="1">
                <a:solidFill>
                  <a:srgbClr val="FFCC00"/>
                </a:solidFill>
                <a:latin typeface="Yandex Sans Text Regular" pitchFamily="2" charset="-52"/>
              </a:rPr>
              <a:t>SetUp</a:t>
            </a:r>
            <a:r>
              <a:rPr lang="ru-RU" dirty="0">
                <a:latin typeface="Yandex Sans Text Regular" pitchFamily="2" charset="-52"/>
              </a:rPr>
              <a:t> – добавление нового пользователя</a:t>
            </a:r>
            <a:endParaRPr lang="en-US" dirty="0">
              <a:latin typeface="Yandex Sans Text Regular" pitchFamily="2" charset="-52"/>
            </a:endParaRPr>
          </a:p>
          <a:p>
            <a:r>
              <a:rPr lang="en-US" dirty="0">
                <a:solidFill>
                  <a:srgbClr val="FFCC00"/>
                </a:solidFill>
                <a:latin typeface="Yandex Sans Text Regular" pitchFamily="2" charset="-52"/>
              </a:rPr>
              <a:t>Keyboard</a:t>
            </a:r>
            <a:r>
              <a:rPr lang="ru-RU" dirty="0">
                <a:latin typeface="Yandex Sans Text Regular" pitchFamily="2" charset="-52"/>
              </a:rPr>
              <a:t> – класс для создания </a:t>
            </a:r>
            <a:r>
              <a:rPr lang="ru-RU" dirty="0" err="1">
                <a:latin typeface="Yandex Sans Text Regular" pitchFamily="2" charset="-52"/>
              </a:rPr>
              <a:t>кастомной</a:t>
            </a:r>
            <a:r>
              <a:rPr lang="ru-RU" dirty="0">
                <a:latin typeface="Yandex Sans Text Regular" pitchFamily="2" charset="-52"/>
              </a:rPr>
              <a:t> клавиатуры в боте</a:t>
            </a:r>
            <a:endParaRPr lang="en-US" dirty="0">
              <a:latin typeface="Yandex Sans Text Regular" pitchFamily="2" charset="-52"/>
            </a:endParaRPr>
          </a:p>
          <a:p>
            <a:r>
              <a:rPr lang="en-US" dirty="0" err="1">
                <a:solidFill>
                  <a:srgbClr val="FFCC00"/>
                </a:solidFill>
                <a:latin typeface="Yandex Sans Text Regular" pitchFamily="2" charset="-52"/>
              </a:rPr>
              <a:t>DbScripts</a:t>
            </a:r>
            <a:r>
              <a:rPr lang="ru-RU" dirty="0">
                <a:latin typeface="Yandex Sans Text Regular" pitchFamily="2" charset="-52"/>
              </a:rPr>
              <a:t> – скрипты для доступа к БД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F2C1BC-2C87-4FBB-952F-90B4D9D3B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56" y="1840165"/>
            <a:ext cx="5164138" cy="3383400"/>
          </a:xfrm>
          <a:prstGeom prst="rect">
            <a:avLst/>
          </a:prstGeom>
          <a:effectLst>
            <a:outerShdw blurRad="50800" dist="292100" sx="73000" sy="73000" algn="ctr" rotWithShape="0">
              <a:srgbClr val="000000">
                <a:alpha val="43137"/>
              </a:srgbClr>
            </a:outerShdw>
            <a:softEdge rad="38100"/>
          </a:effectLst>
        </p:spPr>
      </p:pic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690B1895-2BB2-4958-BA2E-E75B0E0B0896}"/>
              </a:ext>
            </a:extLst>
          </p:cNvPr>
          <p:cNvSpPr txBox="1">
            <a:spLocks/>
          </p:cNvSpPr>
          <p:nvPr/>
        </p:nvSpPr>
        <p:spPr>
          <a:xfrm>
            <a:off x="657242" y="752598"/>
            <a:ext cx="6160118" cy="10875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Yandex Sans Text Bold"/>
              </a:rPr>
              <a:t>Классы</a:t>
            </a:r>
          </a:p>
        </p:txBody>
      </p:sp>
    </p:spTree>
    <p:extLst>
      <p:ext uri="{BB962C8B-B14F-4D97-AF65-F5344CB8AC3E}">
        <p14:creationId xmlns:p14="http://schemas.microsoft.com/office/powerpoint/2010/main" val="140570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2E4F881-448F-481F-B0D1-668ECFF8E691}"/>
              </a:ext>
            </a:extLst>
          </p:cNvPr>
          <p:cNvSpPr txBox="1">
            <a:spLocks/>
          </p:cNvSpPr>
          <p:nvPr/>
        </p:nvSpPr>
        <p:spPr>
          <a:xfrm>
            <a:off x="1226202" y="1099184"/>
            <a:ext cx="6251558" cy="9644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Yandex Sans Text Bold"/>
              </a:rPr>
              <a:t>Packages</a:t>
            </a:r>
            <a:endParaRPr lang="ru-RU" sz="5400" b="1" dirty="0">
              <a:latin typeface="Yandex Sans Text Bold"/>
            </a:endParaRPr>
          </a:p>
        </p:txBody>
      </p:sp>
      <p:sp>
        <p:nvSpPr>
          <p:cNvPr id="5" name="Прямоугольник 4"/>
          <p:cNvSpPr/>
          <p:nvPr/>
        </p:nvSpPr>
        <p:spPr>
          <a:xfrm rot="20607300">
            <a:off x="4973316" y="4740813"/>
            <a:ext cx="1905422" cy="112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бъект 1">
            <a:extLst>
              <a:ext uri="{FF2B5EF4-FFF2-40B4-BE49-F238E27FC236}">
                <a16:creationId xmlns:a16="http://schemas.microsoft.com/office/drawing/2014/main" id="{65517DA4-EF4A-4150-B925-E45B3CCECDAF}"/>
              </a:ext>
            </a:extLst>
          </p:cNvPr>
          <p:cNvSpPr txBox="1">
            <a:spLocks/>
          </p:cNvSpPr>
          <p:nvPr/>
        </p:nvSpPr>
        <p:spPr>
          <a:xfrm>
            <a:off x="1226202" y="1951865"/>
            <a:ext cx="5043604" cy="39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CC00"/>
                </a:solidFill>
                <a:latin typeface="Yandex Sans Text Regular" pitchFamily="2" charset="-52"/>
                <a:cs typeface="Times New Roman" panose="02020603050405020304" pitchFamily="18" charset="0"/>
              </a:rPr>
              <a:t>pip</a:t>
            </a:r>
            <a:r>
              <a:rPr lang="en-US" dirty="0">
                <a:latin typeface="Yandex Sans Text Regular" pitchFamily="2" charset="-52"/>
                <a:cs typeface="Times New Roman" panose="02020603050405020304" pitchFamily="18" charset="0"/>
              </a:rPr>
              <a:t>==21.1.2</a:t>
            </a:r>
          </a:p>
          <a:p>
            <a:r>
              <a:rPr lang="en-US" dirty="0">
                <a:solidFill>
                  <a:srgbClr val="FFCC00"/>
                </a:solidFill>
                <a:latin typeface="Yandex Sans Text Regular" pitchFamily="2" charset="-52"/>
                <a:cs typeface="Times New Roman" panose="02020603050405020304" pitchFamily="18" charset="0"/>
              </a:rPr>
              <a:t>PIL</a:t>
            </a:r>
            <a:r>
              <a:rPr lang="en-US" dirty="0">
                <a:latin typeface="Yandex Sans Text Regular" pitchFamily="2" charset="-52"/>
                <a:cs typeface="Times New Roman" panose="02020603050405020304" pitchFamily="18" charset="0"/>
              </a:rPr>
              <a:t>==9.1.0</a:t>
            </a:r>
          </a:p>
          <a:p>
            <a:r>
              <a:rPr lang="en-US" dirty="0" err="1">
                <a:solidFill>
                  <a:srgbClr val="FFCC00"/>
                </a:solidFill>
                <a:latin typeface="Yandex Sans Text Regular" pitchFamily="2" charset="-52"/>
                <a:cs typeface="Times New Roman" panose="02020603050405020304" pitchFamily="18" charset="0"/>
              </a:rPr>
              <a:t>datetime</a:t>
            </a:r>
            <a:r>
              <a:rPr lang="en-US" dirty="0">
                <a:latin typeface="Yandex Sans Text Regular" pitchFamily="2" charset="-52"/>
                <a:cs typeface="Times New Roman" panose="02020603050405020304" pitchFamily="18" charset="0"/>
              </a:rPr>
              <a:t>==4.4</a:t>
            </a:r>
          </a:p>
          <a:p>
            <a:r>
              <a:rPr lang="en-US" dirty="0" err="1">
                <a:solidFill>
                  <a:srgbClr val="FFCC00"/>
                </a:solidFill>
                <a:latin typeface="Yandex Sans Text Regular" pitchFamily="2" charset="-52"/>
                <a:cs typeface="Times New Roman" panose="02020603050405020304" pitchFamily="18" charset="0"/>
              </a:rPr>
              <a:t>pyTelegramBotAPI</a:t>
            </a:r>
            <a:r>
              <a:rPr lang="en-US" dirty="0">
                <a:latin typeface="Yandex Sans Text Regular" pitchFamily="2" charset="-52"/>
                <a:cs typeface="Times New Roman" panose="02020603050405020304" pitchFamily="18" charset="0"/>
              </a:rPr>
              <a:t>==4.5.0</a:t>
            </a:r>
          </a:p>
          <a:p>
            <a:r>
              <a:rPr lang="en-US" dirty="0">
                <a:solidFill>
                  <a:srgbClr val="FFCC00"/>
                </a:solidFill>
                <a:latin typeface="Yandex Sans Text Regular" pitchFamily="2" charset="-52"/>
                <a:cs typeface="Times New Roman" panose="02020603050405020304" pitchFamily="18" charset="0"/>
              </a:rPr>
              <a:t>requests</a:t>
            </a:r>
            <a:r>
              <a:rPr lang="en-US" dirty="0">
                <a:latin typeface="Yandex Sans Text Regular" pitchFamily="2" charset="-52"/>
                <a:cs typeface="Times New Roman" panose="02020603050405020304" pitchFamily="18" charset="0"/>
              </a:rPr>
              <a:t>==2.27.1</a:t>
            </a:r>
          </a:p>
          <a:p>
            <a:r>
              <a:rPr lang="en-US" dirty="0" err="1">
                <a:solidFill>
                  <a:srgbClr val="FFCC00"/>
                </a:solidFill>
                <a:latin typeface="Yandex Sans Text Regular" pitchFamily="2" charset="-52"/>
                <a:cs typeface="Times New Roman" panose="02020603050405020304" pitchFamily="18" charset="0"/>
              </a:rPr>
              <a:t>SQLAlchemy</a:t>
            </a:r>
            <a:r>
              <a:rPr lang="en-US" dirty="0">
                <a:latin typeface="Yandex Sans Text Regular" pitchFamily="2" charset="-52"/>
                <a:cs typeface="Times New Roman" panose="02020603050405020304" pitchFamily="18" charset="0"/>
              </a:rPr>
              <a:t>==1.4.35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09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95BC977-8408-49B5-8D06-F45F0D7E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8784" y="1524758"/>
            <a:ext cx="3541936" cy="3304033"/>
          </a:xfrm>
        </p:spPr>
        <p:txBody>
          <a:bodyPr/>
          <a:lstStyle/>
          <a:p>
            <a:r>
              <a:rPr lang="ru-RU" dirty="0"/>
              <a:t>Проект размещен на </a:t>
            </a:r>
            <a:r>
              <a:rPr lang="ru-RU" dirty="0">
                <a:solidFill>
                  <a:srgbClr val="FFCC00"/>
                </a:solidFill>
              </a:rPr>
              <a:t>собственном</a:t>
            </a:r>
            <a:r>
              <a:rPr lang="ru-RU" dirty="0"/>
              <a:t> сервере 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7B4F9D0-30A5-4E30-9EB5-88E5E369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584" y="92198"/>
            <a:ext cx="6172200" cy="1325563"/>
          </a:xfrm>
        </p:spPr>
        <p:txBody>
          <a:bodyPr/>
          <a:lstStyle/>
          <a:p>
            <a:r>
              <a:rPr lang="ru-RU" b="1" dirty="0"/>
              <a:t>Хостинг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173304-DA0E-4F7A-B036-A76719FC5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84" y="1524758"/>
            <a:ext cx="6117496" cy="420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0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Усовершенствование функционала</a:t>
            </a:r>
            <a:endParaRPr lang="ru-RU" sz="2000" dirty="0" smtClean="0"/>
          </a:p>
          <a:p>
            <a:pPr marL="457200" lvl="1" indent="0">
              <a:buNone/>
            </a:pPr>
            <a:r>
              <a:rPr lang="ru-RU" sz="2000" dirty="0" smtClean="0"/>
              <a:t>- Редактирование фото</a:t>
            </a:r>
          </a:p>
          <a:p>
            <a:pPr marL="457200" lvl="1" indent="0">
              <a:buNone/>
            </a:pPr>
            <a:r>
              <a:rPr lang="ru-RU" sz="2000" dirty="0" smtClean="0"/>
              <a:t>- Регистрация </a:t>
            </a:r>
            <a:r>
              <a:rPr lang="ru-RU" sz="2000" dirty="0"/>
              <a:t>п</a:t>
            </a:r>
            <a:r>
              <a:rPr lang="ru-RU" sz="2000" dirty="0" smtClean="0"/>
              <a:t>о почте</a:t>
            </a:r>
          </a:p>
          <a:p>
            <a:r>
              <a:rPr lang="ru-RU" sz="2400" dirty="0" smtClean="0"/>
              <a:t>Монетизация</a:t>
            </a:r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851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Yandex Sans Display Bold" pitchFamily="2" charset="-52"/>
              </a:rPr>
              <a:t>Спасибо за </a:t>
            </a:r>
            <a:r>
              <a:rPr lang="ru-RU" b="1" dirty="0">
                <a:solidFill>
                  <a:srgbClr val="FFCC00"/>
                </a:solidFill>
                <a:latin typeface="Yandex Sans Display Bold" pitchFamily="2" charset="-52"/>
              </a:rPr>
              <a:t>внимание!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885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1ECB83B-F27D-4380-B833-6275B6EA4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42" y="2038856"/>
            <a:ext cx="6172200" cy="3304033"/>
          </a:xfrm>
        </p:spPr>
        <p:txBody>
          <a:bodyPr>
            <a:normAutofit/>
          </a:bodyPr>
          <a:lstStyle/>
          <a:p>
            <a:r>
              <a:rPr lang="ru-RU" sz="2800" dirty="0"/>
              <a:t>Курс валюты в </a:t>
            </a:r>
            <a:r>
              <a:rPr lang="ru-RU" sz="2800" dirty="0">
                <a:solidFill>
                  <a:srgbClr val="FFCC00"/>
                </a:solidFill>
              </a:rPr>
              <a:t>любое</a:t>
            </a:r>
            <a:r>
              <a:rPr lang="ru-RU" sz="2800" dirty="0"/>
              <a:t> время</a:t>
            </a:r>
          </a:p>
          <a:p>
            <a:r>
              <a:rPr lang="ru-RU" sz="2800" dirty="0"/>
              <a:t>Ежедневные фотографии от </a:t>
            </a:r>
            <a:r>
              <a:rPr lang="en-US" sz="2800" dirty="0">
                <a:solidFill>
                  <a:srgbClr val="FFCC00"/>
                </a:solidFill>
              </a:rPr>
              <a:t>NASA</a:t>
            </a:r>
            <a:endParaRPr lang="ru-RU" sz="2800" dirty="0">
              <a:solidFill>
                <a:srgbClr val="FFCC00"/>
              </a:solidFill>
            </a:endParaRPr>
          </a:p>
          <a:p>
            <a:r>
              <a:rPr lang="ru-RU" sz="2800" dirty="0"/>
              <a:t>Фотографии в стиле </a:t>
            </a:r>
            <a:r>
              <a:rPr lang="en-US" sz="2800" dirty="0">
                <a:solidFill>
                  <a:srgbClr val="FFCC00"/>
                </a:solidFill>
              </a:rPr>
              <a:t>Glitch</a:t>
            </a:r>
            <a:r>
              <a:rPr lang="en-US" sz="2800" dirty="0"/>
              <a:t> </a:t>
            </a:r>
            <a:r>
              <a:rPr lang="ru-RU" sz="2800" dirty="0"/>
              <a:t>без водяных знаков</a:t>
            </a:r>
          </a:p>
          <a:p>
            <a:r>
              <a:rPr lang="ru-RU" sz="2800" dirty="0">
                <a:solidFill>
                  <a:srgbClr val="FFCC00"/>
                </a:solidFill>
              </a:rPr>
              <a:t>Точная</a:t>
            </a:r>
            <a:r>
              <a:rPr lang="ru-RU" sz="2800" dirty="0"/>
              <a:t> погода в любой момент времени</a:t>
            </a:r>
            <a:endParaRPr lang="en-US" sz="28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7F09629-DFC3-484B-912D-094F267F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42" y="468118"/>
            <a:ext cx="6172200" cy="1325563"/>
          </a:xfrm>
        </p:spPr>
        <p:txBody>
          <a:bodyPr/>
          <a:lstStyle/>
          <a:p>
            <a:r>
              <a:rPr lang="ru-RU" b="1" dirty="0"/>
              <a:t>Что такое </a:t>
            </a:r>
            <a:r>
              <a:rPr lang="ru-RU" b="1" dirty="0" err="1">
                <a:solidFill>
                  <a:srgbClr val="FFCC00"/>
                </a:solidFill>
              </a:rPr>
              <a:t>Яндекс.</a:t>
            </a:r>
            <a:r>
              <a:rPr lang="ru-RU" b="1" dirty="0" err="1"/>
              <a:t>Помощник</a:t>
            </a:r>
            <a:r>
              <a:rPr lang="ru-RU" b="1" dirty="0"/>
              <a:t>?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2B3B00-5699-4EC5-8542-0CC700544F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" t="13319" r="4729" b="5401"/>
          <a:stretch/>
        </p:blipFill>
        <p:spPr>
          <a:xfrm>
            <a:off x="6986959" y="2038856"/>
            <a:ext cx="3754083" cy="33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8B1B8C6-DAF3-4B81-BF43-5AE345DCE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7280" y="1833622"/>
            <a:ext cx="4653280" cy="3304033"/>
          </a:xfrm>
        </p:spPr>
        <p:txBody>
          <a:bodyPr>
            <a:normAutofit/>
          </a:bodyPr>
          <a:lstStyle/>
          <a:p>
            <a:r>
              <a:rPr lang="ru-RU" sz="2800" dirty="0"/>
              <a:t>Курс валюты отправляется с помощью</a:t>
            </a:r>
            <a:r>
              <a:rPr lang="en-US" sz="2800" dirty="0"/>
              <a:t> </a:t>
            </a:r>
            <a:r>
              <a:rPr lang="en-US" sz="2800" strike="noStrike" dirty="0">
                <a:effectLst/>
              </a:rPr>
              <a:t>REST-API </a:t>
            </a:r>
            <a:r>
              <a:rPr lang="ru-RU" sz="2800" strike="noStrike" dirty="0">
                <a:effectLst/>
              </a:rPr>
              <a:t>сервис</a:t>
            </a:r>
            <a:r>
              <a:rPr lang="ru-RU" sz="2800" dirty="0"/>
              <a:t>а </a:t>
            </a:r>
            <a:r>
              <a:rPr lang="ru-RU" sz="2800" dirty="0">
                <a:solidFill>
                  <a:srgbClr val="FFCC00"/>
                </a:solidFill>
              </a:rPr>
              <a:t>Центрального</a:t>
            </a:r>
            <a:r>
              <a:rPr lang="ru-RU" sz="2800" dirty="0"/>
              <a:t> Банка России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3030B2D-C15C-4744-96DF-1BAE191C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16" y="356358"/>
            <a:ext cx="6172200" cy="1325563"/>
          </a:xfrm>
        </p:spPr>
        <p:txBody>
          <a:bodyPr/>
          <a:lstStyle/>
          <a:p>
            <a:r>
              <a:rPr lang="ru-RU" b="1" dirty="0"/>
              <a:t>Курс </a:t>
            </a:r>
            <a:r>
              <a:rPr lang="ru-RU" b="1" dirty="0">
                <a:solidFill>
                  <a:srgbClr val="FFCC00"/>
                </a:solidFill>
              </a:rPr>
              <a:t>валюты</a:t>
            </a:r>
          </a:p>
        </p:txBody>
      </p:sp>
      <p:pic>
        <p:nvPicPr>
          <p:cNvPr id="1026" name="Picture 2" descr="API курсов валют ЦБ РФ в XML и JSON, виджет курсов валют для сайта">
            <a:extLst>
              <a:ext uri="{FF2B5EF4-FFF2-40B4-BE49-F238E27FC236}">
                <a16:creationId xmlns:a16="http://schemas.microsoft.com/office/drawing/2014/main" id="{E09E97AE-BA1B-4D3A-A235-9416E86E8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16" y="1833623"/>
            <a:ext cx="4956050" cy="330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8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B3F518D-A744-4A97-983A-248BFCADA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676" y="2008376"/>
            <a:ext cx="6172200" cy="3304033"/>
          </a:xfrm>
        </p:spPr>
        <p:txBody>
          <a:bodyPr/>
          <a:lstStyle/>
          <a:p>
            <a:r>
              <a:rPr lang="ru-RU" dirty="0"/>
              <a:t>Для отображения погоды используется </a:t>
            </a:r>
            <a:r>
              <a:rPr lang="en-US" dirty="0"/>
              <a:t>API </a:t>
            </a:r>
            <a:r>
              <a:rPr lang="en-US" dirty="0" err="1">
                <a:solidFill>
                  <a:srgbClr val="FFCC00"/>
                </a:solidFill>
              </a:rPr>
              <a:t>OpenWeather</a:t>
            </a:r>
            <a:endParaRPr lang="ru-RU" dirty="0">
              <a:solidFill>
                <a:srgbClr val="FFCC00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A474DE6-2052-4136-930B-138F48FC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676" y="528330"/>
            <a:ext cx="6172200" cy="1325563"/>
          </a:xfrm>
        </p:spPr>
        <p:txBody>
          <a:bodyPr/>
          <a:lstStyle/>
          <a:p>
            <a:r>
              <a:rPr lang="ru-RU" b="1" dirty="0"/>
              <a:t>Погода</a:t>
            </a:r>
          </a:p>
        </p:txBody>
      </p:sp>
      <p:pic>
        <p:nvPicPr>
          <p:cNvPr id="2050" name="Picture 2" descr="OpenWeatherMap — Википедия">
            <a:extLst>
              <a:ext uri="{FF2B5EF4-FFF2-40B4-BE49-F238E27FC236}">
                <a16:creationId xmlns:a16="http://schemas.microsoft.com/office/drawing/2014/main" id="{9D884A11-F23E-45E3-BB70-0179D35EB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116" y="3024972"/>
            <a:ext cx="5123180" cy="29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9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44D6833-EB17-415C-9193-1D0DE2B31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2282663"/>
            <a:ext cx="4800600" cy="3304033"/>
          </a:xfrm>
        </p:spPr>
        <p:txBody>
          <a:bodyPr>
            <a:normAutofit/>
          </a:bodyPr>
          <a:lstStyle/>
          <a:p>
            <a:r>
              <a:rPr lang="ru-RU" dirty="0"/>
              <a:t>Фотография дня от </a:t>
            </a:r>
            <a:r>
              <a:rPr lang="en-US" dirty="0">
                <a:solidFill>
                  <a:srgbClr val="FFCC00"/>
                </a:solidFill>
              </a:rPr>
              <a:t>NASA</a:t>
            </a:r>
            <a:r>
              <a:rPr lang="ru-RU" dirty="0"/>
              <a:t> –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Each day a different image or photograph of our fascinating universe is featured, along with a brief explanation written by a professional astronomer.</a:t>
            </a:r>
            <a:r>
              <a:rPr lang="ru-RU" dirty="0"/>
              <a:t> 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F3DD390-B2C1-4CB8-B350-EF94170F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700" y="570232"/>
            <a:ext cx="9714540" cy="1360168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FFCC00"/>
                </a:solidFill>
                <a:effectLst/>
                <a:latin typeface="Yandex Sans Display Bold" pitchFamily="2" charset="-52"/>
              </a:rPr>
              <a:t>Astronomy</a:t>
            </a:r>
            <a:r>
              <a:rPr lang="en-US" b="1" i="0" dirty="0">
                <a:solidFill>
                  <a:srgbClr val="000000"/>
                </a:solidFill>
                <a:effectLst/>
                <a:latin typeface="Yandex Sans Display Bold" pitchFamily="2" charset="-52"/>
              </a:rPr>
              <a:t> Picture of the Day</a:t>
            </a:r>
          </a:p>
        </p:txBody>
      </p:sp>
      <p:pic>
        <p:nvPicPr>
          <p:cNvPr id="3074" name="Picture 2" descr="The featured image shows the planet Jupiter as&#10;seen by NASA's passing robotic spaceship Juno. A large&#10;dark spot seen on Jupiter is the shadow of Jupiter's&#10;moon Io.&#10;Please see the explanation for more detailed information.">
            <a:extLst>
              <a:ext uri="{FF2B5EF4-FFF2-40B4-BE49-F238E27FC236}">
                <a16:creationId xmlns:a16="http://schemas.microsoft.com/office/drawing/2014/main" id="{B854C185-9134-410F-A38D-6D1F1197B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00" y="2493301"/>
            <a:ext cx="5332421" cy="300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57F35B4F-A14C-4A80-9E1C-957062C65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636" y="2231896"/>
            <a:ext cx="4494964" cy="3304033"/>
          </a:xfrm>
        </p:spPr>
        <p:txBody>
          <a:bodyPr/>
          <a:lstStyle/>
          <a:p>
            <a:r>
              <a:rPr lang="ru-RU" dirty="0"/>
              <a:t>С помощью команды «Украсить фото» можно получить фотографию, отредактированную в стиле </a:t>
            </a:r>
            <a:r>
              <a:rPr lang="en-US" dirty="0">
                <a:solidFill>
                  <a:srgbClr val="FFCC00"/>
                </a:solidFill>
              </a:rPr>
              <a:t>Glitch</a:t>
            </a:r>
            <a:endParaRPr lang="ru-RU" dirty="0">
              <a:solidFill>
                <a:srgbClr val="FFCC00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6A9A1DD-9783-4527-B52D-70934A70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636" y="630678"/>
            <a:ext cx="61722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Glitch </a:t>
            </a:r>
            <a:r>
              <a:rPr lang="en-US" sz="5400" b="1" dirty="0">
                <a:solidFill>
                  <a:srgbClr val="FFCC00"/>
                </a:solidFill>
              </a:rPr>
              <a:t>it</a:t>
            </a:r>
            <a:r>
              <a:rPr lang="en-US" sz="5400" b="1" dirty="0"/>
              <a:t>!</a:t>
            </a:r>
            <a:endParaRPr lang="ru-RU" sz="54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323763-7721-46D7-84AC-D2862082E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364" y="2231896"/>
            <a:ext cx="5467876" cy="3075680"/>
          </a:xfrm>
          <a:prstGeom prst="rect">
            <a:avLst/>
          </a:prstGeom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14500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53A3B253-0BB3-46F2-AD68-7F79D167C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120" y="1683369"/>
            <a:ext cx="3727884" cy="3304033"/>
          </a:xfrm>
        </p:spPr>
        <p:txBody>
          <a:bodyPr/>
          <a:lstStyle/>
          <a:p>
            <a:r>
              <a:rPr lang="ru-RU" dirty="0"/>
              <a:t>Профиль каждого пользователя содержит </a:t>
            </a:r>
          </a:p>
          <a:p>
            <a:pPr lvl="1"/>
            <a:r>
              <a:rPr lang="ru-RU" dirty="0">
                <a:solidFill>
                  <a:srgbClr val="FFCC00"/>
                </a:solidFill>
              </a:rPr>
              <a:t>Уровень доступа</a:t>
            </a:r>
          </a:p>
          <a:p>
            <a:pPr lvl="1"/>
            <a:r>
              <a:rPr lang="ru-RU" dirty="0">
                <a:solidFill>
                  <a:srgbClr val="FFCC00"/>
                </a:solidFill>
              </a:rPr>
              <a:t>Дату регистрации</a:t>
            </a:r>
          </a:p>
          <a:p>
            <a:pPr lvl="1"/>
            <a:r>
              <a:rPr lang="ru-RU" dirty="0">
                <a:solidFill>
                  <a:srgbClr val="FFCC00"/>
                </a:solidFill>
              </a:rPr>
              <a:t>Количество сообщений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44A2D56-6B2D-40C2-B303-6D8199A2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1280918"/>
            <a:ext cx="6172200" cy="1325563"/>
          </a:xfrm>
        </p:spPr>
        <p:txBody>
          <a:bodyPr/>
          <a:lstStyle/>
          <a:p>
            <a:r>
              <a:rPr lang="ru-RU" b="1" dirty="0"/>
              <a:t>Профиль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0F38AF-A94D-4ABF-B89C-7C82CE70B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64" y="2776974"/>
            <a:ext cx="6065520" cy="221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9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0FF6D7B-9845-4ED4-A9BF-E90EEB4BB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58" y="1793017"/>
            <a:ext cx="4520582" cy="4445223"/>
          </a:xfrm>
        </p:spPr>
        <p:txBody>
          <a:bodyPr>
            <a:normAutofit/>
          </a:bodyPr>
          <a:lstStyle/>
          <a:p>
            <a:r>
              <a:rPr lang="ru-RU" dirty="0"/>
              <a:t>Бот использует БД </a:t>
            </a:r>
            <a:r>
              <a:rPr lang="en-US" dirty="0">
                <a:solidFill>
                  <a:srgbClr val="FFCC00"/>
                </a:solidFill>
              </a:rPr>
              <a:t>SQLite</a:t>
            </a:r>
            <a:r>
              <a:rPr lang="en-US" dirty="0"/>
              <a:t> </a:t>
            </a:r>
            <a:r>
              <a:rPr lang="ru-RU" dirty="0"/>
              <a:t>для хранения данных пользователей</a:t>
            </a:r>
          </a:p>
          <a:p>
            <a:r>
              <a:rPr lang="ru-RU" dirty="0"/>
              <a:t>База данных хранится на сервере, к которому </a:t>
            </a:r>
            <a:r>
              <a:rPr lang="ru-RU" dirty="0">
                <a:solidFill>
                  <a:srgbClr val="FFCC00"/>
                </a:solidFill>
              </a:rPr>
              <a:t>нельзя</a:t>
            </a:r>
            <a:r>
              <a:rPr lang="ru-RU" dirty="0"/>
              <a:t> получить доступ извне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83D1AA0-BF02-41D0-977D-26118370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58" y="461324"/>
            <a:ext cx="6172200" cy="1325563"/>
          </a:xfrm>
        </p:spPr>
        <p:txBody>
          <a:bodyPr/>
          <a:lstStyle/>
          <a:p>
            <a:r>
              <a:rPr lang="ru-RU" b="1" dirty="0"/>
              <a:t>База</a:t>
            </a:r>
            <a:r>
              <a:rPr lang="ru-RU" dirty="0"/>
              <a:t> </a:t>
            </a:r>
            <a:r>
              <a:rPr lang="ru-RU" b="1" dirty="0">
                <a:solidFill>
                  <a:srgbClr val="FFCC00"/>
                </a:solidFill>
              </a:rPr>
              <a:t>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A42337-AD93-4C67-8522-44392F6B9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733" y="461324"/>
            <a:ext cx="2803725" cy="2678559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D8D41B3-D84F-4E89-B820-CF581DF19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778" y="3411414"/>
            <a:ext cx="4805680" cy="21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70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E552D75-69DB-4A63-B18A-8B13DA54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82" y="894837"/>
            <a:ext cx="6172200" cy="1325563"/>
          </a:xfrm>
        </p:spPr>
        <p:txBody>
          <a:bodyPr/>
          <a:lstStyle/>
          <a:p>
            <a:r>
              <a:rPr lang="en-US" b="1" dirty="0"/>
              <a:t>Object-Relational Mapping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E52DEE-3F48-4594-8FC0-AC149859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292" y="1834320"/>
            <a:ext cx="7441060" cy="35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.potx" id="{C61BC2DD-6059-4AAA-B73E-F4202844670B}" vid="{6E0DAD73-D123-45EE-B79A-0E365BC3C5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</TotalTime>
  <Words>224</Words>
  <Application>Microsoft Office PowerPoint</Application>
  <PresentationFormat>Широкоэкранный</PresentationFormat>
  <Paragraphs>52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Yandex Sans Display Bold</vt:lpstr>
      <vt:lpstr>Yandex Sans Text Bold</vt:lpstr>
      <vt:lpstr>Yandex Sans Text Regular</vt:lpstr>
      <vt:lpstr>Тема Office</vt:lpstr>
      <vt:lpstr>Яндекс.Помощник</vt:lpstr>
      <vt:lpstr>Что такое Яндекс.Помощник?</vt:lpstr>
      <vt:lpstr>Курс валюты</vt:lpstr>
      <vt:lpstr>Погода</vt:lpstr>
      <vt:lpstr>Astronomy Picture of the Day</vt:lpstr>
      <vt:lpstr>Glitch it!</vt:lpstr>
      <vt:lpstr>Профиль</vt:lpstr>
      <vt:lpstr>База данных</vt:lpstr>
      <vt:lpstr>Object-Relational Mapping</vt:lpstr>
      <vt:lpstr>Команды</vt:lpstr>
      <vt:lpstr>Презентация PowerPoint</vt:lpstr>
      <vt:lpstr>Презентация PowerPoint</vt:lpstr>
      <vt:lpstr>Хостинг</vt:lpstr>
      <vt:lpstr>Развитие проекта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Даниил Долгов</dc:creator>
  <cp:lastModifiedBy>yandex</cp:lastModifiedBy>
  <cp:revision>24</cp:revision>
  <dcterms:created xsi:type="dcterms:W3CDTF">2022-04-27T11:51:31Z</dcterms:created>
  <dcterms:modified xsi:type="dcterms:W3CDTF">2022-04-28T10:40:25Z</dcterms:modified>
</cp:coreProperties>
</file>