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95" r:id="rId4"/>
    <p:sldId id="296" r:id="rId5"/>
    <p:sldId id="29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78" r:id="rId33"/>
    <p:sldId id="323" r:id="rId34"/>
    <p:sldId id="324" r:id="rId35"/>
    <p:sldId id="325" r:id="rId36"/>
    <p:sldId id="32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296"/>
          </p14:sldIdLst>
        </p14:section>
        <p14:section name="Пример" id="{19FC092E-606A-496C-9871-B773310D4226}">
          <p14:sldIdLst>
            <p14:sldId id="29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</p14:sldIdLst>
        </p14:section>
        <p14:section name="Процесс" id="{16A12B2F-0FD7-48C1-9546-9653D7D9F7C1}">
          <p14:sldIdLst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7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4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чем с ними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8" y="1610846"/>
            <a:ext cx="958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506"/>
            <a:ext cx="520065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19" y="2427473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133"/>
            <a:ext cx="449580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260071"/>
            <a:ext cx="6296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2216962"/>
            <a:ext cx="7119097" cy="4641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540"/>
            <a:ext cx="561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9" y="2427473"/>
            <a:ext cx="7297621" cy="4247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020"/>
            <a:ext cx="5029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49" y="2404320"/>
            <a:ext cx="6335914" cy="4242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91"/>
            <a:ext cx="5448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Трудно что то сказать? Статистика поможет!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75"/>
            <a:ext cx="4819650" cy="35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066"/>
            <a:ext cx="943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Курение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701"/>
            <a:ext cx="53244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537"/>
            <a:ext cx="4695825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888233"/>
            <a:ext cx="1924050" cy="219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324002"/>
            <a:ext cx="5000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мы изучим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err="1"/>
              <a:t>датафреймов</a:t>
            </a:r>
            <a:r>
              <a:rPr lang="ru-RU" sz="3600" dirty="0"/>
              <a:t> для статистических вычислений</a:t>
            </a:r>
          </a:p>
          <a:p>
            <a:r>
              <a:rPr lang="ru-RU" sz="3600" dirty="0"/>
              <a:t>Преобразование данных для удобной работы с ними</a:t>
            </a:r>
          </a:p>
          <a:p>
            <a:r>
              <a:rPr lang="ru-RU" sz="3600" dirty="0"/>
              <a:t>Линейные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 представить? Используйте графику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5" y="1916057"/>
            <a:ext cx="1628775" cy="238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5" y="2523547"/>
            <a:ext cx="6156776" cy="4006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6" y="1397001"/>
            <a:ext cx="6291822" cy="4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отклонений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 заметить, что самая возрастная роженица и ребёнок с самым лёгким весом вносят серьёзные искажения в анализ.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171"/>
            <a:ext cx="5591175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0019"/>
            <a:ext cx="5286375" cy="1047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999484"/>
            <a:ext cx="5019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Более сложные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к возрасту склонность к курению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293"/>
            <a:ext cx="6867525" cy="352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8553"/>
            <a:ext cx="6200775" cy="2867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33" y="2889255"/>
            <a:ext cx="551871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Добавим вообще всё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всё в одном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782"/>
            <a:ext cx="47339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2402"/>
            <a:ext cx="8391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линейное увеличение веса, не так важно ,как пороговое значение 2500 грамм? Попробуем применить обобщённую линейную модель.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496"/>
            <a:ext cx="565785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10" y="2314575"/>
            <a:ext cx="7410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</a:t>
            </a:r>
            <a:r>
              <a:rPr lang="ru-RU" dirty="0" err="1"/>
              <a:t>гауссиана</a:t>
            </a:r>
            <a:r>
              <a:rPr lang="ru-RU" dirty="0"/>
              <a:t> (стандартная линейна регрессия). Заменим её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08"/>
            <a:ext cx="80295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8" y="2230283"/>
            <a:ext cx="7324725" cy="453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036"/>
          <a:stretch/>
        </p:blipFill>
        <p:spPr>
          <a:xfrm>
            <a:off x="448235" y="2523547"/>
            <a:ext cx="480550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данных и попробуем предсказать 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988"/>
            <a:ext cx="6229350" cy="885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7401"/>
            <a:ext cx="3695700" cy="485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991092"/>
            <a:ext cx="3771900" cy="295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734301"/>
            <a:ext cx="6383693" cy="3899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098272"/>
            <a:ext cx="4857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318"/>
            <a:ext cx="489585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29109"/>
            <a:ext cx="45720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69" y="2291034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Накопление данных (</a:t>
            </a:r>
            <a:r>
              <a:rPr lang="en-US" dirty="0"/>
              <a:t>Data Collection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Собирайте оригинальные </a:t>
            </a:r>
            <a:r>
              <a:rPr lang="en-US" dirty="0"/>
              <a:t>“</a:t>
            </a:r>
            <a:r>
              <a:rPr lang="ru-RU" dirty="0"/>
              <a:t>сырые</a:t>
            </a:r>
            <a:r>
              <a:rPr lang="en-US" dirty="0"/>
              <a:t>”</a:t>
            </a:r>
            <a:r>
              <a:rPr lang="ru-RU" dirty="0"/>
              <a:t> данные</a:t>
            </a:r>
          </a:p>
          <a:p>
            <a:r>
              <a:rPr lang="ru-RU" dirty="0"/>
              <a:t>Обрабатывайте данные перед анализом</a:t>
            </a:r>
          </a:p>
          <a:p>
            <a:pPr lvl="1"/>
            <a:r>
              <a:rPr lang="ru-RU" dirty="0"/>
              <a:t>Удостоверьтесь, что знаете про означает каждый параметр (переменная) в наборе данных</a:t>
            </a:r>
          </a:p>
          <a:p>
            <a:pPr lvl="1"/>
            <a:r>
              <a:rPr lang="ru-RU" dirty="0"/>
              <a:t>Преобразуйте данные в корректный тип</a:t>
            </a:r>
          </a:p>
          <a:p>
            <a:pPr lvl="1"/>
            <a:r>
              <a:rPr lang="ru-RU" dirty="0"/>
              <a:t>Обработайте отсутствующие значения</a:t>
            </a:r>
          </a:p>
          <a:p>
            <a:pPr lvl="1"/>
            <a:r>
              <a:rPr lang="ru-RU" dirty="0"/>
              <a:t>Решите, что делать с дубликатами</a:t>
            </a:r>
          </a:p>
          <a:p>
            <a:pPr lvl="1"/>
            <a:r>
              <a:rPr lang="ru-RU" dirty="0"/>
              <a:t>Проверьте допустимые интервалы значений!</a:t>
            </a:r>
          </a:p>
          <a:p>
            <a:r>
              <a:rPr lang="ru-RU" dirty="0"/>
              <a:t>Если данные одной переменной получены из разных источников(систем) уточните алгоритм формирования этого значения в этих системах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15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(</a:t>
            </a:r>
            <a:r>
              <a:rPr lang="en-US" dirty="0"/>
              <a:t>HADI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Гипотеза – идея, догадка, допущение</a:t>
            </a:r>
          </a:p>
          <a:p>
            <a:r>
              <a:rPr lang="ru-RU" dirty="0"/>
              <a:t>Действие</a:t>
            </a:r>
            <a:endParaRPr lang="en-US" dirty="0"/>
          </a:p>
          <a:p>
            <a:r>
              <a:rPr lang="ru-RU" dirty="0"/>
              <a:t>Данные – сбор данных </a:t>
            </a:r>
          </a:p>
          <a:p>
            <a:r>
              <a:rPr lang="ru-RU" dirty="0"/>
              <a:t>Выводы – интерпретация результата</a:t>
            </a:r>
          </a:p>
          <a:p>
            <a:pPr lvl="1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822E-331E-4B03-943C-2DE9EF22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43" y="3105527"/>
            <a:ext cx="4038257" cy="3752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99DFA-0149-4680-BF61-442FDE2D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0" y="1410171"/>
            <a:ext cx="800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1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Статистическая относительность – значение параметра самого по себе может не нести такую ценность, как его связь с другими параметрами</a:t>
            </a:r>
          </a:p>
          <a:p>
            <a:r>
              <a:rPr lang="ru-RU" dirty="0"/>
              <a:t>Параметры извлекаемые из контекста – различные точки сбора данных могут привносить смещение в анализ</a:t>
            </a:r>
          </a:p>
          <a:p>
            <a:r>
              <a:rPr lang="ru-RU" dirty="0"/>
              <a:t>Статистическая значимость –</a:t>
            </a:r>
            <a:r>
              <a:rPr lang="en-US" dirty="0"/>
              <a:t> </a:t>
            </a:r>
            <a:r>
              <a:rPr lang="ru-RU" dirty="0"/>
              <a:t>при сравнении результатов от разных наборов данных оцените эти наборы</a:t>
            </a:r>
          </a:p>
          <a:p>
            <a:r>
              <a:rPr lang="ru-RU" dirty="0"/>
              <a:t>Корреляция полезный инструмент</a:t>
            </a:r>
          </a:p>
          <a:p>
            <a:r>
              <a:rPr lang="ru-RU" dirty="0"/>
              <a:t>Используйте различные методы получения усреднённого значения выборки</a:t>
            </a:r>
          </a:p>
          <a:p>
            <a:pPr lvl="1"/>
            <a:r>
              <a:rPr lang="ru-RU" dirty="0"/>
              <a:t>Мода</a:t>
            </a:r>
          </a:p>
          <a:p>
            <a:pPr lvl="1"/>
            <a:r>
              <a:rPr lang="ru-RU" dirty="0"/>
              <a:t>Среднее</a:t>
            </a:r>
          </a:p>
          <a:p>
            <a:pPr lvl="1"/>
            <a:r>
              <a:rPr lang="ru-RU" dirty="0"/>
              <a:t>Медиана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0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7BB6-08E6-4281-BADE-CF3DA3DD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24A6-BAD0-4E7C-8842-0AD1A03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Некорректная интерпретация данных</a:t>
            </a:r>
          </a:p>
          <a:p>
            <a:r>
              <a:rPr lang="ru-RU" dirty="0"/>
              <a:t>Нужно узнать область применения результатов анализа, в первую очередь от этого зависит масштаб полученных данных</a:t>
            </a:r>
          </a:p>
          <a:p>
            <a:r>
              <a:rPr lang="ru-RU" dirty="0"/>
              <a:t>Сравнение данных за разный период времени</a:t>
            </a:r>
          </a:p>
          <a:p>
            <a:r>
              <a:rPr lang="ru-RU" dirty="0"/>
              <a:t>Прогнозы продаж без учёта сезонности</a:t>
            </a:r>
          </a:p>
          <a:p>
            <a:r>
              <a:rPr lang="ru-RU" b="1" dirty="0"/>
              <a:t>Некорректный анализ из-за выбросов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0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1144"/>
          <a:stretch/>
        </p:blipFill>
        <p:spPr>
          <a:xfrm>
            <a:off x="5241271" y="1335741"/>
            <a:ext cx="6457671" cy="583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524"/>
            <a:ext cx="164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Узнав структуру и смысл данных, добавьте удобства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3" y="1737385"/>
            <a:ext cx="735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Помогите </a:t>
            </a:r>
            <a:r>
              <a:rPr lang="en-US" sz="5400" dirty="0"/>
              <a:t>R</a:t>
            </a:r>
            <a:r>
              <a:rPr lang="en-US" dirty="0"/>
              <a:t>. </a:t>
            </a:r>
            <a:r>
              <a:rPr lang="ru-RU" dirty="0"/>
              <a:t>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1863818"/>
            <a:ext cx="7696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606</Words>
  <Application>Microsoft Office PowerPoint</Application>
  <PresentationFormat>Широкоэкранный</PresentationFormat>
  <Paragraphs>116</Paragraphs>
  <Slides>36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Введение в анализ данных</vt:lpstr>
      <vt:lpstr>Что мы изучим</vt:lpstr>
      <vt:lpstr>Перед нами данные, что же дальше?</vt:lpstr>
      <vt:lpstr>Перед нами данные, что же дальше?</vt:lpstr>
      <vt:lpstr>Пример: вес новорождённых.</vt:lpstr>
      <vt:lpstr>Пример: вес новорождённых.</vt:lpstr>
      <vt:lpstr>Узнайте, как устроен массив данных.</vt:lpstr>
      <vt:lpstr>Узнав структуру и смысл данных, добавьте удобства.</vt:lpstr>
      <vt:lpstr>Помогите R. Обработайте данные</vt:lpstr>
      <vt:lpstr>Данные читаемы?</vt:lpstr>
      <vt:lpstr>Исследуем?</vt:lpstr>
      <vt:lpstr>Исследуем!</vt:lpstr>
      <vt:lpstr>Исследуем!!</vt:lpstr>
      <vt:lpstr>Исследуем!!!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Определение отклонений</vt:lpstr>
      <vt:lpstr>Более сложные модели</vt:lpstr>
      <vt:lpstr>Добавим вообще всё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Обобщённые линейные модели</vt:lpstr>
      <vt:lpstr>Обобщённые линейные модели</vt:lpstr>
      <vt:lpstr>Ну и для чего мы всё это делали?</vt:lpstr>
      <vt:lpstr>Ну и для чего мы всё это делали?</vt:lpstr>
      <vt:lpstr>Домашнее задание</vt:lpstr>
      <vt:lpstr>Накопление данных (Data Collection)</vt:lpstr>
      <vt:lpstr>Анализ данных (HADI)</vt:lpstr>
      <vt:lpstr>Анализ данных</vt:lpstr>
      <vt:lpstr>Ошибки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108</cp:revision>
  <dcterms:created xsi:type="dcterms:W3CDTF">2016-09-15T06:03:05Z</dcterms:created>
  <dcterms:modified xsi:type="dcterms:W3CDTF">2017-11-27T07:41:41Z</dcterms:modified>
</cp:coreProperties>
</file>