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95" r:id="rId4"/>
    <p:sldId id="327" r:id="rId5"/>
    <p:sldId id="328" r:id="rId6"/>
    <p:sldId id="296" r:id="rId7"/>
    <p:sldId id="294" r:id="rId8"/>
    <p:sldId id="298" r:id="rId9"/>
    <p:sldId id="299" r:id="rId10"/>
    <p:sldId id="301" r:id="rId11"/>
    <p:sldId id="302" r:id="rId12"/>
    <p:sldId id="329" r:id="rId13"/>
    <p:sldId id="330" r:id="rId14"/>
    <p:sldId id="303" r:id="rId15"/>
    <p:sldId id="306" r:id="rId16"/>
    <p:sldId id="307" r:id="rId17"/>
    <p:sldId id="332" r:id="rId18"/>
    <p:sldId id="309" r:id="rId19"/>
    <p:sldId id="331" r:id="rId20"/>
    <p:sldId id="278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FBCB9-57CB-4DE4-A328-A67EE581C06B}">
          <p14:sldIdLst>
            <p14:sldId id="256"/>
            <p14:sldId id="262"/>
            <p14:sldId id="295"/>
            <p14:sldId id="327"/>
            <p14:sldId id="328"/>
            <p14:sldId id="296"/>
          </p14:sldIdLst>
        </p14:section>
        <p14:section name="Пример" id="{19FC092E-606A-496C-9871-B773310D4226}">
          <p14:sldIdLst>
            <p14:sldId id="294"/>
            <p14:sldId id="298"/>
            <p14:sldId id="299"/>
            <p14:sldId id="301"/>
            <p14:sldId id="302"/>
            <p14:sldId id="329"/>
            <p14:sldId id="330"/>
            <p14:sldId id="303"/>
            <p14:sldId id="306"/>
            <p14:sldId id="307"/>
            <p14:sldId id="332"/>
            <p14:sldId id="309"/>
            <p14:sldId id="331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50" autoAdjust="0"/>
  </p:normalViewPr>
  <p:slideViewPr>
    <p:cSldViewPr snapToGrid="0">
      <p:cViewPr varScale="1">
        <p:scale>
          <a:sx n="106" d="100"/>
          <a:sy n="106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https://www.youtube.com/watch?v=0Vj2V2qRU10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593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http://docs.statwing.com/examples-and-definitions/t-test/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09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Количество и СКО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087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67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4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Дисперсионный анализ (</a:t>
            </a:r>
            <a:r>
              <a:rPr lang="en-US" dirty="0"/>
              <a:t>ANOVA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Данные читаемы?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D57213-4F0E-4324-AF79-6003B2E05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21" y="1349296"/>
            <a:ext cx="10398654" cy="33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02975C-418D-4263-BD3D-49F9125AC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5246"/>
            <a:ext cx="5724525" cy="7810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C6E8B1-069A-4309-AE88-2E5508E3D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891" y="1071562"/>
            <a:ext cx="52959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5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748"/>
          </a:xfrm>
        </p:spPr>
        <p:txBody>
          <a:bodyPr>
            <a:normAutofit/>
          </a:bodyPr>
          <a:lstStyle/>
          <a:p>
            <a:r>
              <a:rPr lang="ru-RU" dirty="0"/>
              <a:t>Исследуем?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F446999E-29EC-4B16-A1B8-26CBA0D19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90" y="823865"/>
            <a:ext cx="5053909" cy="5353098"/>
          </a:xfrm>
        </p:spPr>
        <p:txBody>
          <a:bodyPr/>
          <a:lstStyle/>
          <a:p>
            <a:r>
              <a:rPr lang="ru-RU" dirty="0"/>
              <a:t>Размер выборки больше, чем десятикратное количество групп</a:t>
            </a:r>
          </a:p>
          <a:p>
            <a:r>
              <a:rPr lang="ru-RU" dirty="0"/>
              <a:t>Нет выбросов</a:t>
            </a:r>
          </a:p>
          <a:p>
            <a:r>
              <a:rPr lang="ru-RU" dirty="0"/>
              <a:t>Данные дискретные или последовательные</a:t>
            </a:r>
          </a:p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F136E1-755C-40B5-A0EF-ED1926E12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66" y="1200149"/>
            <a:ext cx="5457825" cy="22288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0B1C9D-FBF7-427D-9533-A37138C4A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154750"/>
            <a:ext cx="56578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7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748"/>
          </a:xfrm>
        </p:spPr>
        <p:txBody>
          <a:bodyPr>
            <a:normAutofit/>
          </a:bodyPr>
          <a:lstStyle/>
          <a:p>
            <a:r>
              <a:rPr lang="ru-RU" dirty="0"/>
              <a:t>Напоминание. Типы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30B361C-627E-4981-A37E-0827C436F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7774" y="1167897"/>
            <a:ext cx="10376026" cy="5009066"/>
          </a:xfrm>
        </p:spPr>
        <p:txBody>
          <a:bodyPr/>
          <a:lstStyle/>
          <a:p>
            <a:r>
              <a:rPr lang="ru-RU" dirty="0"/>
              <a:t>Интервальные – изменяются плавно и непрерывно (градусы, расстояние. Дроби)</a:t>
            </a:r>
          </a:p>
          <a:p>
            <a:pPr lvl="1"/>
            <a:r>
              <a:rPr lang="ru-RU" dirty="0"/>
              <a:t>Углы, температура?</a:t>
            </a:r>
          </a:p>
          <a:p>
            <a:pPr lvl="1"/>
            <a:r>
              <a:rPr lang="ru-RU" dirty="0"/>
              <a:t>Дискретные – натуральные числа (посетители, покупатели и т.д.)</a:t>
            </a:r>
          </a:p>
          <a:p>
            <a:r>
              <a:rPr lang="ru-RU" dirty="0"/>
              <a:t>Шкальные данные – большой, средний</a:t>
            </a:r>
            <a:r>
              <a:rPr lang="en-US" dirty="0"/>
              <a:t>; </a:t>
            </a:r>
            <a:r>
              <a:rPr lang="ru-RU" dirty="0"/>
              <a:t>широкий, узкий</a:t>
            </a:r>
            <a:r>
              <a:rPr lang="en-US" dirty="0"/>
              <a:t>. R</a:t>
            </a:r>
            <a:r>
              <a:rPr lang="ru-RU" dirty="0"/>
              <a:t> </a:t>
            </a:r>
            <a:r>
              <a:rPr lang="en-US" dirty="0"/>
              <a:t>ordered factor</a:t>
            </a:r>
            <a:endParaRPr lang="ru-RU" dirty="0"/>
          </a:p>
          <a:p>
            <a:r>
              <a:rPr lang="ru-RU" dirty="0"/>
              <a:t>Номинальные(Категориальные) – пол, цвета, и т.д.</a:t>
            </a:r>
            <a:r>
              <a:rPr lang="en-US" dirty="0"/>
              <a:t> R</a:t>
            </a:r>
            <a:r>
              <a:rPr lang="ru-RU" dirty="0"/>
              <a:t> </a:t>
            </a:r>
            <a:r>
              <a:rPr lang="en-US" dirty="0"/>
              <a:t>factor</a:t>
            </a:r>
            <a:endParaRPr lang="ru-RU" dirty="0"/>
          </a:p>
          <a:p>
            <a:pPr lvl="1"/>
            <a:r>
              <a:rPr lang="ru-RU" dirty="0"/>
              <a:t>Бинарные – да\нет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44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2E8F58-67F0-48BB-BBE6-E44F567F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0155"/>
            <a:ext cx="6257925" cy="5238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34E332-8225-4CBE-905B-1EADE88C8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1666875"/>
            <a:ext cx="65341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3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Статистическая проверка. Есть ли различия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Попробуем подогнать модель под нашу идею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6D5261-E56F-4E5D-9450-7EB94D61A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722"/>
            <a:ext cx="7581900" cy="8858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7B188B-FDAE-4A8B-A23B-DA8467006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802" y="3190021"/>
            <a:ext cx="6789860" cy="141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8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Межгрупповые различия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951F7D6-8C46-40FB-A2AE-B15B51C94864}"/>
              </a:ext>
            </a:extLst>
          </p:cNvPr>
          <p:cNvSpPr/>
          <p:nvPr/>
        </p:nvSpPr>
        <p:spPr>
          <a:xfrm>
            <a:off x="838200" y="1122351"/>
            <a:ext cx="8193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31F20"/>
                </a:solidFill>
                <a:latin typeface="PetersburgC"/>
              </a:rPr>
              <a:t>Результат F-теста лечения свидетельствует, что 3 испробованных диеты неодинаково эффективны, однако отсюда нельзя понять, </a:t>
            </a:r>
            <a:r>
              <a:rPr lang="ru-RU" b="1" i="1" dirty="0">
                <a:solidFill>
                  <a:srgbClr val="231F20"/>
                </a:solidFill>
                <a:latin typeface="PetersburgC-Italic"/>
              </a:rPr>
              <a:t>какие именно </a:t>
            </a:r>
            <a:r>
              <a:rPr lang="ru-RU" dirty="0">
                <a:solidFill>
                  <a:srgbClr val="231F20"/>
                </a:solidFill>
                <a:latin typeface="PetersburgC"/>
              </a:rPr>
              <a:t>диеты различаются между собой.</a:t>
            </a:r>
          </a:p>
          <a:p>
            <a:r>
              <a:rPr lang="ru-RU" dirty="0">
                <a:solidFill>
                  <a:srgbClr val="231F20"/>
                </a:solidFill>
                <a:latin typeface="PetersburgC"/>
              </a:rPr>
              <a:t>Для ответа на этот вопрос можно использовать множественные сравнения.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2115E2-4A73-4E29-B9BE-080F9179B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68" y="2319121"/>
            <a:ext cx="5612441" cy="358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8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Межгрупповые различия</a:t>
            </a:r>
            <a:r>
              <a:rPr lang="en-US" dirty="0"/>
              <a:t>. </a:t>
            </a:r>
            <a:r>
              <a:rPr lang="ru-RU" dirty="0"/>
              <a:t>Визуализация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380EFD-5555-4093-9893-217B0303E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200"/>
            <a:ext cx="4552950" cy="9239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B05744-7FE5-4106-9081-F892A7B8E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872" y="1347700"/>
            <a:ext cx="5827054" cy="492239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8ADEF27-8299-46CF-AAFD-93B4B13685D0}"/>
              </a:ext>
            </a:extLst>
          </p:cNvPr>
          <p:cNvSpPr/>
          <p:nvPr/>
        </p:nvSpPr>
        <p:spPr>
          <a:xfrm>
            <a:off x="6491335" y="1131683"/>
            <a:ext cx="2534970" cy="7514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283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1327" y="235123"/>
            <a:ext cx="9144000" cy="932774"/>
          </a:xfrm>
        </p:spPr>
        <p:txBody>
          <a:bodyPr>
            <a:normAutofit/>
          </a:bodyPr>
          <a:lstStyle/>
          <a:p>
            <a:r>
              <a:rPr lang="en-US" dirty="0"/>
              <a:t>ANOVA. </a:t>
            </a:r>
            <a:r>
              <a:rPr lang="ru-RU" dirty="0"/>
              <a:t>Кое что ещё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AB1906-3EA4-4239-A999-44ABD4B80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491" y="1330859"/>
            <a:ext cx="9907509" cy="392694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6"/>
                </a:solidFill>
              </a:rPr>
              <a:t>Однофакторный дисперсионный анализ </a:t>
            </a:r>
            <a:r>
              <a:rPr lang="en-US" dirty="0"/>
              <a:t>(one-way between-groups ANOVA)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Однофакторный дисперсионный анализ для зависимых наблюдений (</a:t>
            </a:r>
            <a:r>
              <a:rPr lang="en-US" dirty="0"/>
              <a:t>one-way</a:t>
            </a:r>
            <a:r>
              <a:rPr lang="ru-RU" dirty="0"/>
              <a:t> </a:t>
            </a:r>
            <a:r>
              <a:rPr lang="en-US" dirty="0"/>
              <a:t>within-groups ANOVA</a:t>
            </a:r>
            <a:r>
              <a:rPr lang="ru-RU" dirty="0"/>
              <a:t>). Он же дисперсионный анализ для повторных измерений (</a:t>
            </a:r>
            <a:r>
              <a:rPr lang="en-US" dirty="0"/>
              <a:t>repeated measures ANOVA)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Ковариационный анализ </a:t>
            </a:r>
            <a:r>
              <a:rPr lang="en-US" dirty="0"/>
              <a:t>(analysis of</a:t>
            </a:r>
            <a:r>
              <a:rPr lang="ru-RU" dirty="0"/>
              <a:t> </a:t>
            </a:r>
            <a:r>
              <a:rPr lang="en-US" dirty="0"/>
              <a:t>covariance, ANCOVA)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Многомерный дисперсионный анализ (</a:t>
            </a:r>
            <a:r>
              <a:rPr lang="en-US" dirty="0"/>
              <a:t>multivariate analysis of variance, MANOVA</a:t>
            </a:r>
            <a:r>
              <a:rPr lang="ru-RU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64269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1327" y="235123"/>
            <a:ext cx="9144000" cy="932774"/>
          </a:xfrm>
        </p:spPr>
        <p:txBody>
          <a:bodyPr>
            <a:normAutofit/>
          </a:bodyPr>
          <a:lstStyle/>
          <a:p>
            <a:r>
              <a:rPr lang="en-US" dirty="0"/>
              <a:t>ANOVA. </a:t>
            </a:r>
            <a:r>
              <a:rPr lang="ru-RU" dirty="0"/>
              <a:t>Кое что ещё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AC931C-65AF-4D51-95C8-FD286BDFA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958" y="1711104"/>
            <a:ext cx="6385711" cy="381439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D87833-747C-4835-99CD-9AE565F94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1" y="1711104"/>
            <a:ext cx="5234629" cy="38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это? Зачем?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1517"/>
            <a:ext cx="10515600" cy="4658580"/>
          </a:xfrm>
        </p:spPr>
        <p:txBody>
          <a:bodyPr>
            <a:normAutofit/>
          </a:bodyPr>
          <a:lstStyle/>
          <a:p>
            <a:r>
              <a:rPr lang="ru-RU" sz="3600" dirty="0"/>
              <a:t>До этого момента мы сравнивали только две выборки (</a:t>
            </a:r>
            <a:r>
              <a:rPr lang="en-US" sz="3600" dirty="0"/>
              <a:t>t-test</a:t>
            </a:r>
            <a:r>
              <a:rPr lang="ru-RU" sz="3600" dirty="0"/>
              <a:t>)</a:t>
            </a:r>
          </a:p>
          <a:p>
            <a:pPr lvl="1"/>
            <a:r>
              <a:rPr lang="ru-RU" sz="3200" dirty="0"/>
              <a:t>Тест Стьюдента для независимых выборок</a:t>
            </a:r>
          </a:p>
          <a:p>
            <a:pPr lvl="1"/>
            <a:r>
              <a:rPr lang="ru-RU" sz="3200" dirty="0"/>
              <a:t>Тест Стьюдента для зависимых выборок (</a:t>
            </a:r>
            <a:r>
              <a:rPr lang="en-US" sz="3200" dirty="0"/>
              <a:t>paired</a:t>
            </a:r>
            <a:r>
              <a:rPr lang="ru-RU" sz="3200" dirty="0"/>
              <a:t>)</a:t>
            </a:r>
            <a:endParaRPr lang="en-US" sz="3200" dirty="0"/>
          </a:p>
          <a:p>
            <a:r>
              <a:rPr lang="ru-RU" sz="3600" dirty="0"/>
              <a:t>Что делать если нужно сравнить больше двух выборок</a:t>
            </a:r>
          </a:p>
          <a:p>
            <a:r>
              <a:rPr lang="ru-RU" sz="3600" dirty="0"/>
              <a:t>Что если внутри выборок тоже есть группы</a:t>
            </a:r>
          </a:p>
          <a:p>
            <a:r>
              <a:rPr lang="en-US" sz="3600" dirty="0"/>
              <a:t>ANOVA!</a:t>
            </a:r>
            <a:endParaRPr lang="ru-RU" sz="3600" dirty="0"/>
          </a:p>
          <a:p>
            <a:pPr lvl="1"/>
            <a:endParaRPr lang="ru-RU" sz="3200" dirty="0"/>
          </a:p>
          <a:p>
            <a:pPr lvl="1"/>
            <a:endParaRPr lang="ru-RU" sz="3200" dirty="0"/>
          </a:p>
          <a:p>
            <a:pPr lvl="1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5.1</a:t>
            </a:r>
            <a:r>
              <a:rPr lang="en-US" i="1" dirty="0"/>
              <a:t>_</a:t>
            </a:r>
            <a:r>
              <a:rPr lang="en-US" i="1" dirty="0" err="1"/>
              <a:t>lab.R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91556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ANOVA - </a:t>
            </a:r>
            <a:r>
              <a:rPr lang="en-US" dirty="0" err="1"/>
              <a:t>ANalysis</a:t>
            </a:r>
            <a:r>
              <a:rPr lang="en-US" dirty="0"/>
              <a:t> Of </a:t>
            </a:r>
            <a:r>
              <a:rPr lang="en-US" dirty="0" err="1"/>
              <a:t>VAriance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ru-RU" sz="3600" dirty="0"/>
              <a:t>ANOVA - </a:t>
            </a:r>
            <a:r>
              <a:rPr lang="ru-RU" sz="3600" dirty="0" err="1"/>
              <a:t>ANalysis</a:t>
            </a:r>
            <a:r>
              <a:rPr lang="ru-RU" sz="3600" dirty="0"/>
              <a:t> </a:t>
            </a:r>
            <a:r>
              <a:rPr lang="ru-RU" sz="3600" dirty="0" err="1"/>
              <a:t>Of</a:t>
            </a:r>
            <a:r>
              <a:rPr lang="ru-RU" sz="3600" dirty="0"/>
              <a:t> </a:t>
            </a:r>
            <a:r>
              <a:rPr lang="ru-RU" sz="3600" dirty="0" err="1"/>
              <a:t>VAriance</a:t>
            </a:r>
            <a:endParaRPr lang="ru-RU" sz="3600" dirty="0"/>
          </a:p>
          <a:p>
            <a:r>
              <a:rPr lang="ru-RU" sz="3600" dirty="0"/>
              <a:t>Анализ межгрупповой разницы - используется в основном для контролируемых тестов (лекарства, упражнения, рекламные баннеры и </a:t>
            </a:r>
            <a:r>
              <a:rPr lang="ru-RU" sz="3600" dirty="0" err="1"/>
              <a:t>т.д</a:t>
            </a:r>
            <a:r>
              <a:rPr lang="ru-RU" sz="3600" dirty="0"/>
              <a:t>)</a:t>
            </a:r>
          </a:p>
          <a:p>
            <a:r>
              <a:rPr lang="ru-RU" sz="3600" dirty="0"/>
              <a:t>Любые управляемые и категорируемые аналитиком данные.</a:t>
            </a:r>
          </a:p>
          <a:p>
            <a:r>
              <a:rPr lang="ru-RU" sz="3600" dirty="0"/>
              <a:t>Анализ не одной, а нескольких выборок</a:t>
            </a:r>
          </a:p>
          <a:p>
            <a:r>
              <a:rPr lang="ru-RU" sz="3600" dirty="0"/>
              <a:t>Анализ на межгрупповые и на внутригрупповые связи</a:t>
            </a:r>
          </a:p>
        </p:txBody>
      </p:sp>
    </p:spTree>
    <p:extLst>
      <p:ext uri="{BB962C8B-B14F-4D97-AF65-F5344CB8AC3E}">
        <p14:creationId xmlns:p14="http://schemas.microsoft.com/office/powerpoint/2010/main" val="117209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D3941921-2873-4DB8-AEE0-57B7C4F30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1818" y="290041"/>
            <a:ext cx="10468363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5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EE1B8F8-6C47-4A28-8A66-8D4D0EBE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t-test, paired t-test</a:t>
            </a:r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B6616DFF-1D9B-4926-8E61-75F361ADD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0081"/>
            <a:ext cx="2819400" cy="2587090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69E48AD-39FB-41AF-AA7E-7BC5192F1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018" y="1632807"/>
            <a:ext cx="6619137" cy="35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6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 нами данные, что же дальше?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Визуализация – используя различные графики, нужно исследовать распределения и отношения между наблюдениями</a:t>
            </a:r>
          </a:p>
          <a:p>
            <a:r>
              <a:rPr lang="ru-RU" sz="3600" dirty="0"/>
              <a:t>Проверка идей – сравнение различных наблюдений друг с другом</a:t>
            </a:r>
          </a:p>
          <a:p>
            <a:r>
              <a:rPr lang="ru-RU" sz="3600" dirty="0"/>
              <a:t>Приёмка – то что мы обнаружили соответствует тому, что мы хотели обнаружить?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7232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sz="5400" dirty="0"/>
              <a:t>Пример</a:t>
            </a:r>
            <a:r>
              <a:rPr lang="en-US" sz="5400" dirty="0"/>
              <a:t>:</a:t>
            </a:r>
            <a:r>
              <a:rPr lang="ru-RU" sz="5400" dirty="0"/>
              <a:t> Диета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E1CF59-6DC9-4B86-918D-C0BA1DFFD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69" y="1167074"/>
            <a:ext cx="79057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6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Узнайте, как устроен массив данных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AC9736-7B9E-4E23-BE85-9404AB243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984"/>
          <a:stretch/>
        </p:blipFill>
        <p:spPr>
          <a:xfrm>
            <a:off x="2019488" y="1316569"/>
            <a:ext cx="8291773" cy="30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5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2580"/>
            <a:ext cx="10515600" cy="990645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Добавьте удобства</a:t>
            </a:r>
            <a:r>
              <a:rPr lang="en-US" dirty="0"/>
              <a:t>.</a:t>
            </a:r>
            <a:r>
              <a:rPr lang="ru-RU" dirty="0"/>
              <a:t> Обработайте данные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56F548-1D9A-4DCC-9FC2-3DEA809F5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455" y="942975"/>
            <a:ext cx="82010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73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6932</TotalTime>
  <Words>418</Words>
  <Application>Microsoft Office PowerPoint</Application>
  <PresentationFormat>Широкоэкранный</PresentationFormat>
  <Paragraphs>71</Paragraphs>
  <Slides>20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PetersburgC</vt:lpstr>
      <vt:lpstr>PetersburgC-Italic</vt:lpstr>
      <vt:lpstr>Тема Office</vt:lpstr>
      <vt:lpstr>Введение в анализ данных</vt:lpstr>
      <vt:lpstr>Что это? Зачем?</vt:lpstr>
      <vt:lpstr>ANOVA - ANalysis Of VAriance</vt:lpstr>
      <vt:lpstr>Презентация PowerPoint</vt:lpstr>
      <vt:lpstr>t-test, paired t-test</vt:lpstr>
      <vt:lpstr>Перед нами данные, что же дальше?</vt:lpstr>
      <vt:lpstr>Пример: Диета.</vt:lpstr>
      <vt:lpstr>Узнайте, как устроен массив данных.</vt:lpstr>
      <vt:lpstr>Добавьте удобства. Обработайте данные</vt:lpstr>
      <vt:lpstr>Данные читаемы?</vt:lpstr>
      <vt:lpstr>Исследуем?</vt:lpstr>
      <vt:lpstr>Исследуем?</vt:lpstr>
      <vt:lpstr>Напоминание. Типы данных</vt:lpstr>
      <vt:lpstr>Исследуем!</vt:lpstr>
      <vt:lpstr>Статистическая проверка. Есть ли различия</vt:lpstr>
      <vt:lpstr>Межгрупповые различия</vt:lpstr>
      <vt:lpstr>Межгрупповые различия. Визуализация</vt:lpstr>
      <vt:lpstr>ANOVA. Кое что ещё</vt:lpstr>
      <vt:lpstr>ANOVA. Кое что ещё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120</cp:revision>
  <dcterms:created xsi:type="dcterms:W3CDTF">2016-09-15T06:03:05Z</dcterms:created>
  <dcterms:modified xsi:type="dcterms:W3CDTF">2017-12-04T08:45:22Z</dcterms:modified>
</cp:coreProperties>
</file>