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95" r:id="rId4"/>
    <p:sldId id="327" r:id="rId5"/>
    <p:sldId id="328" r:id="rId6"/>
    <p:sldId id="296" r:id="rId7"/>
    <p:sldId id="333" r:id="rId8"/>
    <p:sldId id="294" r:id="rId9"/>
    <p:sldId id="298" r:id="rId10"/>
    <p:sldId id="334" r:id="rId11"/>
    <p:sldId id="302" r:id="rId12"/>
    <p:sldId id="329" r:id="rId13"/>
    <p:sldId id="306" r:id="rId14"/>
    <p:sldId id="335" r:id="rId15"/>
    <p:sldId id="336" r:id="rId16"/>
    <p:sldId id="332" r:id="rId17"/>
    <p:sldId id="309" r:id="rId18"/>
    <p:sldId id="337" r:id="rId19"/>
    <p:sldId id="27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327"/>
            <p14:sldId id="328"/>
            <p14:sldId id="296"/>
            <p14:sldId id="333"/>
          </p14:sldIdLst>
        </p14:section>
        <p14:section name="Пример" id="{19FC092E-606A-496C-9871-B773310D4226}">
          <p14:sldIdLst>
            <p14:sldId id="294"/>
            <p14:sldId id="298"/>
            <p14:sldId id="334"/>
            <p14:sldId id="302"/>
            <p14:sldId id="329"/>
            <p14:sldId id="306"/>
            <p14:sldId id="335"/>
            <p14:sldId id="336"/>
            <p14:sldId id="332"/>
            <p14:sldId id="309"/>
            <p14:sldId id="33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https://www.youtube.com/watch?v=0Vj2V2qRU10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9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https://topepo.github.io/caret/visualizations.html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8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2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CBE990-62C2-43A0-9D2D-99B1CF52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0" y="1174221"/>
            <a:ext cx="7715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1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A7AEC-5768-41BC-8394-260917E1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" y="1164291"/>
            <a:ext cx="6181725" cy="30575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D21B99-725F-41ED-AB6F-D8B574378EFF}"/>
              </a:ext>
            </a:extLst>
          </p:cNvPr>
          <p:cNvSpPr/>
          <p:nvPr/>
        </p:nvSpPr>
        <p:spPr>
          <a:xfrm>
            <a:off x="0" y="4320099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plot(y)</a:t>
            </a:r>
            <a:endParaRPr lang="en-US" dirty="0"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F4308B-3BEE-4C1D-9A08-39DD59A41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3741"/>
            <a:ext cx="3318722" cy="2357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9395AB-B12F-4208-ADD9-DD46B75EF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858" y="406040"/>
            <a:ext cx="6737653" cy="48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FC342B-74F9-4B74-9F2E-6E4CAC00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2" y="2105813"/>
            <a:ext cx="5460347" cy="38343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8BA504-983A-45FB-901F-057FEF1C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53" y="185737"/>
            <a:ext cx="6276975" cy="64865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080B3E-2491-44AB-9F59-8EDD52612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95" y="964938"/>
            <a:ext cx="3867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Будем использовать машинное обучение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326777"/>
            <a:ext cx="1060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Настроим кросс валидацию по 10 блокам (перекрёстная проверка)</a:t>
            </a:r>
            <a:endParaRPr lang="en-US" dirty="0"/>
          </a:p>
          <a:p>
            <a:r>
              <a:rPr lang="ru-RU" dirty="0"/>
              <a:t>2. Построим 5 разных моделей, чтобы определить вид ириса по его габаритам</a:t>
            </a:r>
            <a:r>
              <a:rPr lang="en-US" dirty="0"/>
              <a:t> (LDA, CART, </a:t>
            </a:r>
            <a:r>
              <a:rPr lang="en-US" dirty="0" err="1"/>
              <a:t>kNN</a:t>
            </a:r>
            <a:r>
              <a:rPr lang="en-US" dirty="0"/>
              <a:t>, SVM, RF)</a:t>
            </a:r>
          </a:p>
          <a:p>
            <a:r>
              <a:rPr lang="ru-RU" dirty="0"/>
              <a:t>3. Выберем лучшую модель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Будем использовать машинное обучение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0A88C2-BCFE-41F8-9A95-FDA3D38B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7" y="1169894"/>
            <a:ext cx="9029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Получим оценки каждой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9D655B-CBF9-4577-91AE-9AFEE1A9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83" y="1213037"/>
            <a:ext cx="9372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80185C-6EAA-49B6-B424-278CF069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37" y="1048871"/>
            <a:ext cx="7878776" cy="56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2ABDAF-0568-42C6-A2C2-EB5A8A3F2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95"/>
          <a:stretch/>
        </p:blipFill>
        <p:spPr>
          <a:xfrm>
            <a:off x="161926" y="1167897"/>
            <a:ext cx="4723840" cy="2847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3090EF-2587-40F2-A8B0-3FDB80938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4" y="1257580"/>
            <a:ext cx="6896100" cy="5705475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05F6BA6-73B9-43E4-88EE-3DD84870A6A6}"/>
              </a:ext>
            </a:extLst>
          </p:cNvPr>
          <p:cNvSpPr txBox="1">
            <a:spLocks/>
          </p:cNvSpPr>
          <p:nvPr/>
        </p:nvSpPr>
        <p:spPr>
          <a:xfrm>
            <a:off x="-94366" y="4273138"/>
            <a:ext cx="4890203" cy="1598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FF0000"/>
                </a:solidFill>
              </a:rPr>
              <a:t>Не забывайте выбрать данные для валидации</a:t>
            </a:r>
            <a:r>
              <a:rPr lang="en-US" sz="4000" dirty="0">
                <a:solidFill>
                  <a:srgbClr val="FF0000"/>
                </a:solidFill>
              </a:rPr>
              <a:t>, </a:t>
            </a:r>
            <a:r>
              <a:rPr lang="ru-RU" sz="4000" dirty="0">
                <a:solidFill>
                  <a:srgbClr val="FF0000"/>
                </a:solidFill>
              </a:rPr>
              <a:t>до!!!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7564B11-88AE-418B-807B-B37F49946190}"/>
              </a:ext>
            </a:extLst>
          </p:cNvPr>
          <p:cNvCxnSpPr/>
          <p:nvPr/>
        </p:nvCxnSpPr>
        <p:spPr>
          <a:xfrm flipH="1">
            <a:off x="9144000" y="645459"/>
            <a:ext cx="914400" cy="612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DABDB2-61DD-4A25-93E7-05BED21F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19" y="2033026"/>
            <a:ext cx="7629525" cy="1590675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957BE91-8B72-40BB-8231-6D0394B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0. </a:t>
            </a:r>
            <a:r>
              <a:rPr lang="ru-RU" dirty="0" err="1"/>
              <a:t>Валидационный</a:t>
            </a:r>
            <a:r>
              <a:rPr lang="ru-RU" dirty="0"/>
              <a:t> </a:t>
            </a:r>
            <a:r>
              <a:rPr lang="ru-RU" dirty="0" err="1"/>
              <a:t>датасет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65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5.</a:t>
            </a:r>
            <a:r>
              <a:rPr lang="en-US" i="1" dirty="0"/>
              <a:t>2_lab.R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это? 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517"/>
            <a:ext cx="10515600" cy="4658580"/>
          </a:xfrm>
        </p:spPr>
        <p:txBody>
          <a:bodyPr>
            <a:normAutofit/>
          </a:bodyPr>
          <a:lstStyle/>
          <a:p>
            <a:r>
              <a:rPr lang="ru-RU" sz="3600" dirty="0"/>
              <a:t>Процесс анализа такой-же как и для регрессий</a:t>
            </a:r>
            <a:endParaRPr lang="en-US" sz="3600" dirty="0"/>
          </a:p>
          <a:p>
            <a:pPr lvl="1"/>
            <a:r>
              <a:rPr lang="ru-RU" dirty="0"/>
              <a:t>Загружаем данные</a:t>
            </a:r>
            <a:endParaRPr lang="en-US" dirty="0"/>
          </a:p>
          <a:p>
            <a:pPr lvl="1"/>
            <a:r>
              <a:rPr lang="ru-RU" dirty="0"/>
              <a:t>Изучаем</a:t>
            </a:r>
            <a:endParaRPr lang="en-US" dirty="0"/>
          </a:p>
          <a:p>
            <a:pPr lvl="1"/>
            <a:r>
              <a:rPr lang="ru-RU" dirty="0"/>
              <a:t>Разделяем данные на тренировочный и </a:t>
            </a:r>
            <a:r>
              <a:rPr lang="ru-RU" dirty="0" err="1"/>
              <a:t>валидационный</a:t>
            </a:r>
            <a:r>
              <a:rPr lang="ru-RU" dirty="0"/>
              <a:t> наборы</a:t>
            </a:r>
            <a:endParaRPr lang="en-US" dirty="0"/>
          </a:p>
          <a:p>
            <a:pPr lvl="1"/>
            <a:r>
              <a:rPr lang="ru-RU" dirty="0"/>
              <a:t>Тренируем модель</a:t>
            </a:r>
          </a:p>
          <a:p>
            <a:pPr lvl="1"/>
            <a:r>
              <a:rPr lang="ru-RU" dirty="0"/>
              <a:t>Проверяем точность</a:t>
            </a:r>
            <a:endParaRPr lang="en-US" dirty="0"/>
          </a:p>
          <a:p>
            <a:pPr lvl="1"/>
            <a:endParaRPr lang="ru-RU" sz="3200" dirty="0"/>
          </a:p>
          <a:p>
            <a:endParaRPr lang="ru-RU" sz="36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8C7AE9-4688-47E2-A0D8-896AA4A1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1" y="1277750"/>
            <a:ext cx="776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5116A9-E12C-4C62-B01E-E3CEFE46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Выберем встроенные данные из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dirty="0"/>
              <a:t>IRIS</a:t>
            </a:r>
          </a:p>
          <a:p>
            <a:r>
              <a:rPr lang="ru-RU" dirty="0"/>
              <a:t>Можем взять и из сети </a:t>
            </a:r>
            <a:r>
              <a:rPr lang="en-US" dirty="0">
                <a:hlinkClick r:id="rId3"/>
              </a:rPr>
              <a:t>https://archive.ics.uci.edu/ml/datase</a:t>
            </a:r>
            <a:r>
              <a:rPr lang="en-US" dirty="0">
                <a:hlinkClick r:id="rId3"/>
              </a:rPr>
              <a:t>t</a:t>
            </a:r>
            <a:r>
              <a:rPr lang="en-US" dirty="0">
                <a:hlinkClick r:id="rId3"/>
              </a:rPr>
              <a:t>s/Iris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B876E38A-FB26-4667-90A3-0D540F7E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Загружаем данные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3EC040-AA05-442D-880E-3F84F46E5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555" y="52388"/>
            <a:ext cx="5295900" cy="1638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775ECC-D537-4247-87E0-559F8046B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805" y="3370729"/>
            <a:ext cx="8267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EE1B8F8-6C47-4A28-8A66-8D4D0EB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Созадём</a:t>
            </a:r>
            <a:r>
              <a:rPr lang="ru-RU" dirty="0"/>
              <a:t> </a:t>
            </a:r>
            <a:r>
              <a:rPr lang="ru-RU" dirty="0" err="1"/>
              <a:t>валидационный</a:t>
            </a:r>
            <a:r>
              <a:rPr lang="ru-RU" dirty="0"/>
              <a:t> </a:t>
            </a:r>
            <a:r>
              <a:rPr lang="ru-RU" dirty="0" err="1"/>
              <a:t>датасет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B0D0A1-AE0A-4A1E-88D3-9B5474CE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463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Изучаем (из прошлых лекций)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Изучаем (добавим для классификации)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Измерения набора данных</a:t>
            </a:r>
            <a:endParaRPr lang="en-US" sz="3600" dirty="0"/>
          </a:p>
          <a:p>
            <a:r>
              <a:rPr lang="ru-RU" sz="3600" dirty="0"/>
              <a:t>Типы атрибутов</a:t>
            </a:r>
            <a:endParaRPr lang="en-US" sz="3600" dirty="0"/>
          </a:p>
          <a:p>
            <a:r>
              <a:rPr lang="ru-RU" sz="3600" dirty="0"/>
              <a:t>Уровни классификаторов</a:t>
            </a:r>
            <a:endParaRPr lang="en-US" sz="3600" dirty="0"/>
          </a:p>
          <a:p>
            <a:r>
              <a:rPr lang="ru-RU" sz="3600" dirty="0"/>
              <a:t>Обзор количеств данных для каждого класса</a:t>
            </a:r>
            <a:endParaRPr lang="en-US" sz="3600" dirty="0"/>
          </a:p>
          <a:p>
            <a:r>
              <a:rPr lang="ru-RU" sz="3600" dirty="0"/>
              <a:t>Статистики по всему массиву данных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8262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Классический пример </a:t>
            </a:r>
            <a:r>
              <a:rPr lang="en-US" sz="5400" dirty="0"/>
              <a:t>IRIS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14725C-C3B5-4D31-A5F9-6A76705C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15" y="1524271"/>
            <a:ext cx="4867275" cy="1924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3E9FB6-6F23-4CA9-B2B4-675ECD343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31" y="1413605"/>
            <a:ext cx="1762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0E4E0-2845-48DA-8F03-4D8123C7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00" y="1220881"/>
            <a:ext cx="71913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</TotalTime>
  <Words>262</Words>
  <Application>Microsoft Office PowerPoint</Application>
  <PresentationFormat>Широкоэкранный</PresentationFormat>
  <Paragraphs>56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Введение в анализ данных</vt:lpstr>
      <vt:lpstr>Что это? Зачем?</vt:lpstr>
      <vt:lpstr>CARET</vt:lpstr>
      <vt:lpstr>Загружаем данные</vt:lpstr>
      <vt:lpstr>Созадём валидационный датасет</vt:lpstr>
      <vt:lpstr>Изучаем (из прошлых лекций)</vt:lpstr>
      <vt:lpstr>Изучаем (добавим для классификации)</vt:lpstr>
      <vt:lpstr>Классический пример IRIS.</vt:lpstr>
      <vt:lpstr>Узнайте, как устроен массив данных.</vt:lpstr>
      <vt:lpstr>Узнайте, как устроен массив данных.</vt:lpstr>
      <vt:lpstr>Исследуем?</vt:lpstr>
      <vt:lpstr>Исследуем?</vt:lpstr>
      <vt:lpstr>Будем использовать машинное обучение</vt:lpstr>
      <vt:lpstr>Будем использовать машинное обучение</vt:lpstr>
      <vt:lpstr>Получим оценки каждой модели</vt:lpstr>
      <vt:lpstr>Визуализация</vt:lpstr>
      <vt:lpstr>Презентация PowerPoint</vt:lpstr>
      <vt:lpstr>0. Валидационный датасет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134</cp:revision>
  <dcterms:created xsi:type="dcterms:W3CDTF">2016-09-15T06:03:05Z</dcterms:created>
  <dcterms:modified xsi:type="dcterms:W3CDTF">2018-11-21T16:31:36Z</dcterms:modified>
</cp:coreProperties>
</file>