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7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4149-8004-4793-A801-B214FBA4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17348-CE61-4E10-BC30-E58B3B8D3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B2C3-C83B-490F-B59F-775A5ABA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165C-D998-4A7B-8818-1B9CB525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FD22-8094-4A5E-B12A-6A7F7D77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8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508A-A05D-4377-B231-47B3FBB8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662FF-8C0C-4D5E-9403-97D16E004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54C2-78E0-460C-9BCB-9A7597B3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3C34-C965-46FB-BBA3-5B08919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B8BC2-B6E8-4ECF-87B4-8795FA75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10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1E7DC-1A58-4438-B40E-536CA7CD0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A3322-8E07-4997-A3B1-9A33B18E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7817-7239-41E9-9DC0-1E4F1221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2C5AF-DD41-4D7C-82D0-CED81DD8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6AE86-1FE5-4B45-9995-C8994F7E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58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E9ED-7DC9-43D0-AF39-BEC81266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BE3F-C18C-4672-A127-BC948385D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E2F9-BCA6-4194-9F89-8D3D7F5C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8A437-E64F-4603-BAEB-1F959B4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6E5B-A560-4B96-82CC-714C421B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1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8EAE-6C77-4268-9E46-7B3223C3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76BFF-102A-4D89-8A97-46113242B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4699-743A-4084-AE22-A605291C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BF3A-4B46-42B1-B5FE-A887AA6C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AFFA-7B9E-489D-B463-D7C5DAE0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2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E11-B4EE-4732-9D3D-DF80B51E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3686-FD13-465F-A484-621EBE37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1E6A3-CA88-44CC-AEBC-43D267C1D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279A3-BDB4-4C37-88B9-545C89AF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1B219-0976-47C2-9852-00DE9022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E7F9-FA0A-40F9-84E2-81DC2879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725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BC2E-1CC5-4E63-90B2-800F98E5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C519-6A90-4E5E-A825-77E29309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779FD-F490-4A14-A740-7BC381BE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1BC94-46E1-4D4E-8779-A037678D0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4389-0F74-4E3E-9283-E9BB6DBE9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092E1-37D9-4B81-87CC-D5C96ADB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31AF1-4E33-4517-AFAF-4F00DCFF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0C066-C8B7-4C13-9703-18772713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40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C4C4-2071-46FE-A979-02A0C95A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39655-D8CA-4E9F-A230-A319A048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793A3-BABD-4839-B3D0-A53B51F5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B2A7E-AE5C-4AB4-A17D-3D25CAC2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77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F9A4B-F909-4F87-A595-0A949CD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38463-C850-40C8-BAE3-0CE9351B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F8D16-EA0F-4212-A8D5-EFA33789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75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4DF2-8B2D-4637-A8B8-F6ECCC07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E0B0-1289-42E9-8C68-C5FAD053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EE0D9-BDB6-4CF7-ABC7-43366BAA5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F0793-D28E-4AF8-AE7E-44F8DA7C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205EF-3A78-47C7-95A4-2137CE02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CFC19-6D7B-464C-8197-AF8DD693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61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895B-C38D-428A-AAEB-925A728E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63382-63EE-4FEC-9C68-F940C25C2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7F1E8-B0EE-44CA-B232-DD489BC48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F1A5D-EBDF-4D25-B18E-9BAB9B3A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3E32C-5BA6-4315-BF68-B586AF8D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A5317-B986-449C-8B27-59C2D79F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95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D6DE3-1A5E-4231-885F-8EE9A53D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0FB3F-F6E8-4717-9E9E-DA208E62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46B0-79EF-4BB0-B6A3-54EE37A08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0CB6-C394-4595-9B0B-B51B5CA3DAC2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079B-C664-4B49-8704-9B54985F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BAD5-746E-4FC6-BE79-ECDAA4425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12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hyperlink" Target="https://observablehq.com/d/f5ac034388a899dc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observablehq.com/d/6ae4b30f1ba250e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bservablehq.com/d/44c77468266922e4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finviz.com/map.ashx" TargetMode="External"/><Relationship Id="rId3" Type="http://schemas.microsoft.com/office/2007/relationships/hdphoto" Target="../media/hdphoto1.wdp"/><Relationship Id="rId7" Type="http://schemas.openxmlformats.org/officeDocument/2006/relationships/hyperlink" Target="https://newsmap-js.herokuapp.com/" TargetMode="External"/><Relationship Id="rId12" Type="http://schemas.openxmlformats.org/officeDocument/2006/relationships/hyperlink" Target="https://www.cpnas.org/exhibitions/archive/treemaps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s.umd.edu/hcil/treemap-history" TargetMode="External"/><Relationship Id="rId11" Type="http://schemas.openxmlformats.org/officeDocument/2006/relationships/hyperlink" Target="https://qz.com/278645/these-beautiful-works-of-art-were-made-using-algorithms/" TargetMode="External"/><Relationship Id="rId5" Type="http://schemas.openxmlformats.org/officeDocument/2006/relationships/hyperlink" Target="https://observablehq.com/@d3/treemap" TargetMode="External"/><Relationship Id="rId10" Type="http://schemas.openxmlformats.org/officeDocument/2006/relationships/hyperlink" Target="https://pdfs.semanticscholar.org/727a/91e5ec6af61c9eb9007b59cdfdd5e575038a.pdf" TargetMode="External"/><Relationship Id="rId4" Type="http://schemas.openxmlformats.org/officeDocument/2006/relationships/hyperlink" Target="https://observablehq.com/@d3/tidy-tree" TargetMode="External"/><Relationship Id="rId9" Type="http://schemas.openxmlformats.org/officeDocument/2006/relationships/hyperlink" Target="https://homes.cs.washington.edu/~jfogarty/publications/gi2008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bservablehq.com/d/9aec13a61d2ed7e6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68FDB4F3-848F-4652-8F31-46E23AD7C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E8808D-0CE6-47D4-BDFA-1A3D46D2E30E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TREEMAP E GERARCHIE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1F3DB-1056-400E-9E08-276F8B173672}"/>
              </a:ext>
            </a:extLst>
          </p:cNvPr>
          <p:cNvSpPr/>
          <p:nvPr/>
        </p:nvSpPr>
        <p:spPr>
          <a:xfrm>
            <a:off x="-2014" y="1010448"/>
            <a:ext cx="6098011" cy="5847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9989B-E46A-4230-95CE-82B8A23C3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97" y="2354028"/>
            <a:ext cx="4418382" cy="40742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89F08C-ADD3-47FF-BD93-D2120B7A2856}"/>
              </a:ext>
            </a:extLst>
          </p:cNvPr>
          <p:cNvSpPr/>
          <p:nvPr/>
        </p:nvSpPr>
        <p:spPr>
          <a:xfrm>
            <a:off x="6091977" y="1010446"/>
            <a:ext cx="6100024" cy="584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3214E-C194-40ED-8D1A-DC362BA98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9232" y="2354028"/>
            <a:ext cx="4069534" cy="4074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95E68B-9A58-4F16-B821-E5AA56E7B50D}"/>
              </a:ext>
            </a:extLst>
          </p:cNvPr>
          <p:cNvSpPr txBox="1"/>
          <p:nvPr/>
        </p:nvSpPr>
        <p:spPr>
          <a:xfrm>
            <a:off x="2989477" y="1010447"/>
            <a:ext cx="621304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Un metodo basato su aree e colori per mostrare dati gerarchici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Non sono alberi, ma una loro rappresentazione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0E30DE-7485-473E-BC60-D4229CAB7DB6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18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86E55915-9F1D-4D4F-A3AD-6E499BF4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8E375D-9413-4F66-A5A7-36EAF9EAF8FC}"/>
              </a:ext>
            </a:extLst>
          </p:cNvPr>
          <p:cNvSpPr txBox="1"/>
          <p:nvPr/>
        </p:nvSpPr>
        <p:spPr>
          <a:xfrm>
            <a:off x="410332" y="1338570"/>
            <a:ext cx="568566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Contiene un punto del dataset comprensivo di tutti gli inquinanti, ma non della valutazione, poiché essa non è quantitativa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E6CA7-0E0E-4054-A0DE-F00F9E7C1A37}"/>
              </a:ext>
            </a:extLst>
          </p:cNvPr>
          <p:cNvSpPr txBox="1"/>
          <p:nvPr/>
        </p:nvSpPr>
        <p:spPr>
          <a:xfrm>
            <a:off x="410330" y="2631232"/>
            <a:ext cx="568566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Scopo: Confrontare le proporzioni di inquinanti in un punto della gerarchia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56A01-0BFB-492A-9DD7-A955539323EC}"/>
              </a:ext>
            </a:extLst>
          </p:cNvPr>
          <p:cNvSpPr txBox="1"/>
          <p:nvPr/>
        </p:nvSpPr>
        <p:spPr>
          <a:xfrm>
            <a:off x="410331" y="2261900"/>
            <a:ext cx="56856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Scarsa percezione dei trend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44AC6-0827-4833-9E34-52B2C3D35147}"/>
              </a:ext>
            </a:extLst>
          </p:cNvPr>
          <p:cNvSpPr txBox="1"/>
          <p:nvPr/>
        </p:nvSpPr>
        <p:spPr>
          <a:xfrm>
            <a:off x="0" y="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TREEMAP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FDB874-6647-4DB2-8C12-4EEC606469F6}"/>
              </a:ext>
            </a:extLst>
          </p:cNvPr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E0059-26E5-4FCC-A88F-0B226DC8F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42" y="561315"/>
            <a:ext cx="5728716" cy="573537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7C0679-B669-4722-ACA5-95D37323171A}"/>
              </a:ext>
            </a:extLst>
          </p:cNvPr>
          <p:cNvCxnSpPr>
            <a:cxnSpLocks/>
          </p:cNvCxnSpPr>
          <p:nvPr/>
        </p:nvCxnSpPr>
        <p:spPr>
          <a:xfrm>
            <a:off x="847288" y="789052"/>
            <a:ext cx="5248709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ction Button: Get Information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63641C1-3994-42B6-BA14-E810CD3F8FD9}"/>
              </a:ext>
            </a:extLst>
          </p:cNvPr>
          <p:cNvSpPr/>
          <p:nvPr/>
        </p:nvSpPr>
        <p:spPr>
          <a:xfrm>
            <a:off x="11453336" y="6484362"/>
            <a:ext cx="369330" cy="369332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Action Button: Return 14">
            <a:hlinkClick r:id="rId5" highlightClick="1"/>
            <a:extLst>
              <a:ext uri="{FF2B5EF4-FFF2-40B4-BE49-F238E27FC236}">
                <a16:creationId xmlns:a16="http://schemas.microsoft.com/office/drawing/2014/main" id="{AB6FF239-833B-47BB-BCBF-411B6CAD2CCE}"/>
              </a:ext>
            </a:extLst>
          </p:cNvPr>
          <p:cNvSpPr/>
          <p:nvPr/>
        </p:nvSpPr>
        <p:spPr>
          <a:xfrm rot="5400000">
            <a:off x="11822667" y="6488667"/>
            <a:ext cx="369332" cy="369332"/>
          </a:xfrm>
          <a:prstGeom prst="actionButtonRetur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2292F-0B02-49C1-8719-29DF5A775336}"/>
              </a:ext>
            </a:extLst>
          </p:cNvPr>
          <p:cNvSpPr txBox="1"/>
          <p:nvPr/>
        </p:nvSpPr>
        <p:spPr>
          <a:xfrm>
            <a:off x="410327" y="3277563"/>
            <a:ext cx="56856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Problema: eccessiva preponderanza del CO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35150-EB42-4112-8536-C4C34F611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3400" y="273794"/>
            <a:ext cx="6325190" cy="6310411"/>
          </a:xfrm>
          <a:prstGeom prst="rect">
            <a:avLst/>
          </a:prstGeom>
          <a:ln w="762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99370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EB02F5E3-4B7B-4AD7-A8CA-A9EEFBA08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99EB09-7BBC-4A92-9446-141F787123C9}"/>
              </a:ext>
            </a:extLst>
          </p:cNvPr>
          <p:cNvSpPr txBox="1"/>
          <p:nvPr/>
        </p:nvSpPr>
        <p:spPr>
          <a:xfrm>
            <a:off x="2769502" y="1236841"/>
            <a:ext cx="66529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dirty="0"/>
              <a:t>Contiene una porzione del dataset: la gerarchia e un inquinante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164D2-3798-4F27-8C79-EC72DD667C83}"/>
              </a:ext>
            </a:extLst>
          </p:cNvPr>
          <p:cNvSpPr txBox="1"/>
          <p:nvPr/>
        </p:nvSpPr>
        <p:spPr>
          <a:xfrm>
            <a:off x="2769502" y="1982253"/>
            <a:ext cx="66529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dirty="0"/>
              <a:t>Interazione: drill-down in una porzione della gerarchia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C0950-CA54-445B-9AA5-BDE88D1FF4AE}"/>
              </a:ext>
            </a:extLst>
          </p:cNvPr>
          <p:cNvSpPr txBox="1"/>
          <p:nvPr/>
        </p:nvSpPr>
        <p:spPr>
          <a:xfrm>
            <a:off x="2769502" y="1609547"/>
            <a:ext cx="66529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dirty="0"/>
              <a:t>Parte della gerarchia è innestata a destra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FC0E2-1414-4A6C-B714-9EFA38E72EC1}"/>
              </a:ext>
            </a:extLst>
          </p:cNvPr>
          <p:cNvSpPr txBox="1"/>
          <p:nvPr/>
        </p:nvSpPr>
        <p:spPr>
          <a:xfrm>
            <a:off x="2769502" y="2351715"/>
            <a:ext cx="66529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dirty="0"/>
              <a:t>Scopo: visualizzazione dei trend relativamente alla gerarchia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2F7A1-9E40-4EC8-8B25-5E2A8B15963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ICICLE GRAPH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2246A2-A21B-4714-AB79-0C8735AFF2FD}"/>
              </a:ext>
            </a:extLst>
          </p:cNvPr>
          <p:cNvSpPr/>
          <p:nvPr/>
        </p:nvSpPr>
        <p:spPr>
          <a:xfrm>
            <a:off x="0" y="2721307"/>
            <a:ext cx="6095999" cy="41400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35881-8C61-48DD-8F8D-AC3348995363}"/>
              </a:ext>
            </a:extLst>
          </p:cNvPr>
          <p:cNvSpPr txBox="1"/>
          <p:nvPr/>
        </p:nvSpPr>
        <p:spPr>
          <a:xfrm>
            <a:off x="0" y="2721307"/>
            <a:ext cx="125498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r"/>
            <a:r>
              <a:rPr lang="it-IT" dirty="0"/>
              <a:t>PM10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3A263E-A374-42DC-BF8E-F0E94A0DA1E7}"/>
              </a:ext>
            </a:extLst>
          </p:cNvPr>
          <p:cNvSpPr/>
          <p:nvPr/>
        </p:nvSpPr>
        <p:spPr>
          <a:xfrm>
            <a:off x="6095999" y="2721307"/>
            <a:ext cx="6079686" cy="41400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729BF-E37D-4EE8-BB3F-495DE9A36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56" y="2926887"/>
            <a:ext cx="4783223" cy="3728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8E2021-5705-489C-B8B2-12D9AF3C5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296" y="2926887"/>
            <a:ext cx="4799537" cy="3728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B4645-DA16-40F5-AC99-2BF507B43A29}"/>
              </a:ext>
            </a:extLst>
          </p:cNvPr>
          <p:cNvSpPr txBox="1"/>
          <p:nvPr/>
        </p:nvSpPr>
        <p:spPr>
          <a:xfrm>
            <a:off x="10929093" y="2721307"/>
            <a:ext cx="12629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Ozono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E4F5A0-51C3-40E5-9150-ABE96C64BCE8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Action Button: Return 21">
            <a:hlinkClick r:id="rId6" highlightClick="1"/>
            <a:extLst>
              <a:ext uri="{FF2B5EF4-FFF2-40B4-BE49-F238E27FC236}">
                <a16:creationId xmlns:a16="http://schemas.microsoft.com/office/drawing/2014/main" id="{C408AFD2-D4FF-46EA-9B3B-3BAAAC7C7DFC}"/>
              </a:ext>
            </a:extLst>
          </p:cNvPr>
          <p:cNvSpPr/>
          <p:nvPr/>
        </p:nvSpPr>
        <p:spPr>
          <a:xfrm rot="5400000">
            <a:off x="11822667" y="6488667"/>
            <a:ext cx="369332" cy="369332"/>
          </a:xfrm>
          <a:prstGeom prst="actionButtonRetur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Action Button: Return 22">
            <a:hlinkClick r:id="rId7" highlightClick="1"/>
            <a:extLst>
              <a:ext uri="{FF2B5EF4-FFF2-40B4-BE49-F238E27FC236}">
                <a16:creationId xmlns:a16="http://schemas.microsoft.com/office/drawing/2014/main" id="{78AA24FB-41CD-4745-9872-BC5E9402CF12}"/>
              </a:ext>
            </a:extLst>
          </p:cNvPr>
          <p:cNvSpPr/>
          <p:nvPr/>
        </p:nvSpPr>
        <p:spPr>
          <a:xfrm rot="5400000">
            <a:off x="-1" y="6488668"/>
            <a:ext cx="369332" cy="369332"/>
          </a:xfrm>
          <a:prstGeom prst="actionButtonRetur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37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DF4E3FBD-CFD3-46EA-973D-463B7FD85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34911B-1C94-4C55-82FB-3DB0FBC0F3DC}"/>
              </a:ext>
            </a:extLst>
          </p:cNvPr>
          <p:cNvSpPr/>
          <p:nvPr/>
        </p:nvSpPr>
        <p:spPr>
          <a:xfrm>
            <a:off x="2094833" y="1089898"/>
            <a:ext cx="8002335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https://observablehq.com/@d3/tidy-tree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https://observablehq.com/@d3/treemap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https://www.cs.umd.edu/hcil/treemap-history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https://newsmap-js.herokuapp.com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https://finviz.com/map.ashx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https://homes.cs.washington.edu/~jfogarty/publications/gi2008.pdf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https://pdfs.semanticscholar.org/727a/91e5ec6af61c9eb9007b59cdfdd5e575038a.pdf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https://qz.com/278645/these-beautiful-works-of-art-were-made-using-algorithms/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http://www.cpnas.org/exhibitions/archive/treemaps.pdf</a:t>
            </a:r>
            <a:endParaRPr lang="it-IT" sz="16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77FED-C4D6-4B90-BA14-477EABBDA8D7}"/>
              </a:ext>
            </a:extLst>
          </p:cNvPr>
          <p:cNvSpPr txBox="1"/>
          <p:nvPr/>
        </p:nvSpPr>
        <p:spPr>
          <a:xfrm>
            <a:off x="2094832" y="628233"/>
            <a:ext cx="800233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Riferimenti (in ordine di comparsa)</a:t>
            </a:r>
          </a:p>
        </p:txBody>
      </p:sp>
    </p:spTree>
    <p:extLst>
      <p:ext uri="{BB962C8B-B14F-4D97-AF65-F5344CB8AC3E}">
        <p14:creationId xmlns:p14="http://schemas.microsoft.com/office/powerpoint/2010/main" val="81758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DF4E3FBD-CFD3-46EA-973D-463B7FD85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99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C773F39C-29C2-45AA-8AC1-F245C3CB8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929E85-D21C-4C06-A465-D74ECD72437E}"/>
              </a:ext>
            </a:extLst>
          </p:cNvPr>
          <p:cNvSpPr txBox="1"/>
          <p:nvPr/>
        </p:nvSpPr>
        <p:spPr>
          <a:xfrm>
            <a:off x="0" y="1611390"/>
            <a:ext cx="12192000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Originalmente sviluppate per mostrare l’uso dello spazio su un disco</a:t>
            </a:r>
          </a:p>
          <a:p>
            <a:pPr algn="ctr"/>
            <a:r>
              <a:rPr lang="it-IT" dirty="0"/>
              <a:t>(Ben Shneiderman, Human-Computer Interaction Lab, University of Maryland)</a:t>
            </a:r>
          </a:p>
          <a:p>
            <a:pPr algn="ctr"/>
            <a:endParaRPr lang="it-IT" i="1" dirty="0"/>
          </a:p>
          <a:p>
            <a:pPr algn="ctr"/>
            <a:r>
              <a:rPr lang="en-US" sz="1600" i="1" dirty="0">
                <a:latin typeface="Book Antiqua" panose="02040602050305030304" pitchFamily="18" charset="0"/>
              </a:rPr>
              <a:t>“Since the 80 Megabyte hard disk in the HCIL was shared by 14 users it was difficult to determine how and where space was used.”</a:t>
            </a:r>
            <a:endParaRPr lang="it-IT" sz="1600" i="1" dirty="0">
              <a:latin typeface="Book Antiqua" panose="0204060205030503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00BA2-F215-418A-8D73-FFA2129AA26E}"/>
              </a:ext>
            </a:extLst>
          </p:cNvPr>
          <p:cNvSpPr txBox="1"/>
          <p:nvPr/>
        </p:nvSpPr>
        <p:spPr>
          <a:xfrm>
            <a:off x="4334310" y="0"/>
            <a:ext cx="35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TREEMAPS</a:t>
            </a:r>
          </a:p>
          <a:p>
            <a:r>
              <a:rPr lang="it-IT" sz="2400" dirty="0"/>
              <a:t>Storia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016DCF-0AD0-4B21-AE4B-B3F9811E266F}"/>
              </a:ext>
            </a:extLst>
          </p:cNvPr>
          <p:cNvSpPr/>
          <p:nvPr/>
        </p:nvSpPr>
        <p:spPr>
          <a:xfrm>
            <a:off x="2585597" y="2780940"/>
            <a:ext cx="7016774" cy="40770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FE0DE-9737-4363-BDB4-251ABB2C4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65" y="2926680"/>
            <a:ext cx="5539039" cy="378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64878-12AD-4FB5-A44F-3D0BC4745D0C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4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6AE47D48-AF0A-47B9-9171-DBB50AF6E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929E85-D21C-4C06-A465-D74ECD72437E}"/>
              </a:ext>
            </a:extLst>
          </p:cNvPr>
          <p:cNvSpPr txBox="1"/>
          <p:nvPr/>
        </p:nvSpPr>
        <p:spPr>
          <a:xfrm>
            <a:off x="5298529" y="1886284"/>
            <a:ext cx="688140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Tree-Maps: A Space-Filling Approach to the Visualization of Hierarchical Information Structures</a:t>
            </a:r>
          </a:p>
          <a:p>
            <a:pPr algn="ctr"/>
            <a:endParaRPr lang="en-US" dirty="0"/>
          </a:p>
          <a:p>
            <a:pPr algn="ctr"/>
            <a:r>
              <a:rPr lang="it-IT" dirty="0"/>
              <a:t>(Brian Johnson, Ben Shneiderman) – Ottobre 1991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00BA2-F215-418A-8D73-FFA2129AA26E}"/>
              </a:ext>
            </a:extLst>
          </p:cNvPr>
          <p:cNvSpPr txBox="1"/>
          <p:nvPr/>
        </p:nvSpPr>
        <p:spPr>
          <a:xfrm>
            <a:off x="4334312" y="0"/>
            <a:ext cx="35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TREEMAPS</a:t>
            </a:r>
          </a:p>
          <a:p>
            <a:r>
              <a:rPr lang="it-IT" sz="2400" dirty="0"/>
              <a:t>Storia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5298529" y="3088556"/>
            <a:ext cx="68814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Sviluppo</a:t>
            </a:r>
            <a:r>
              <a:rPr lang="en-US" dirty="0"/>
              <a:t> di un software per Macintosh a </a:t>
            </a:r>
            <a:r>
              <a:rPr lang="it-IT" dirty="0"/>
              <a:t>colori</a:t>
            </a:r>
            <a:r>
              <a:rPr lang="en-US" dirty="0"/>
              <a:t>, </a:t>
            </a:r>
            <a:r>
              <a:rPr lang="it-IT" dirty="0"/>
              <a:t>TreeViz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332E0-D7E2-4863-9F8C-79C151DC74AD}"/>
              </a:ext>
            </a:extLst>
          </p:cNvPr>
          <p:cNvSpPr/>
          <p:nvPr/>
        </p:nvSpPr>
        <p:spPr>
          <a:xfrm>
            <a:off x="12069" y="1200329"/>
            <a:ext cx="5298529" cy="5657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7254B-F996-45D3-B7C3-37B1B43F4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9" y="1350627"/>
            <a:ext cx="5157819" cy="550931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CDB0DC-D121-40D7-9708-B321F1C115DA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6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0A405B93-ED05-43EA-B1CA-D20B986C5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200BA2-F215-418A-8D73-FFA2129AA26E}"/>
              </a:ext>
            </a:extLst>
          </p:cNvPr>
          <p:cNvSpPr txBox="1"/>
          <p:nvPr/>
        </p:nvSpPr>
        <p:spPr>
          <a:xfrm>
            <a:off x="4334312" y="0"/>
            <a:ext cx="35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TREEMAPS</a:t>
            </a:r>
          </a:p>
          <a:p>
            <a:r>
              <a:rPr lang="it-IT" sz="2400" dirty="0"/>
              <a:t>Struttura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C6FE8C-0D76-4918-84B4-9B897E4A1BF8}"/>
              </a:ext>
            </a:extLst>
          </p:cNvPr>
          <p:cNvSpPr/>
          <p:nvPr/>
        </p:nvSpPr>
        <p:spPr>
          <a:xfrm>
            <a:off x="-1" y="1586657"/>
            <a:ext cx="12191999" cy="52713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61108-D137-4E37-99D7-A42BCEB8B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87" y="3654567"/>
            <a:ext cx="5701779" cy="27766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2AB3F9-3DA3-4A65-820D-172DAFE3E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53" y="3458614"/>
            <a:ext cx="5701779" cy="3168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2285694" y="1586657"/>
            <a:ext cx="7620608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Un riquadro rappresenta un nodo dell’albero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L’area del riquadro rappresenta il valore di un suo attributo numerico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Opzionalmente, il colore rappresenta un secondo attributo, anche categorico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57DF97-2D89-433D-8F44-A47B95BA15EB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89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8A851857-C104-4181-80B4-C2E6979D5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9487945" y="0"/>
            <a:ext cx="270405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pPr algn="l"/>
            <a:r>
              <a:rPr lang="it-IT" b="1" dirty="0"/>
              <a:t>Slice and Dice (Nested)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95660-9609-4C21-A362-16C6529B0729}"/>
              </a:ext>
            </a:extLst>
          </p:cNvPr>
          <p:cNvSpPr txBox="1"/>
          <p:nvPr/>
        </p:nvSpPr>
        <p:spPr>
          <a:xfrm>
            <a:off x="9487946" y="369332"/>
            <a:ext cx="270405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pPr algn="l"/>
            <a:r>
              <a:rPr lang="it-IT" dirty="0"/>
              <a:t>Partizione dello spazio alternata per ogni livello dell’albero: verticale e orizzontale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E1DF1-605F-4569-BC93-70FE7DB42913}"/>
              </a:ext>
            </a:extLst>
          </p:cNvPr>
          <p:cNvSpPr txBox="1"/>
          <p:nvPr/>
        </p:nvSpPr>
        <p:spPr>
          <a:xfrm>
            <a:off x="9487951" y="1569661"/>
            <a:ext cx="270404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pPr algn="l"/>
            <a:r>
              <a:rPr lang="it-IT" dirty="0"/>
              <a:t>Uso dell’annidamento per mostrare la gerarchia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8FF1C-3A87-4DB4-82A9-64BB75C617C9}"/>
              </a:ext>
            </a:extLst>
          </p:cNvPr>
          <p:cNvSpPr/>
          <p:nvPr/>
        </p:nvSpPr>
        <p:spPr>
          <a:xfrm>
            <a:off x="2" y="0"/>
            <a:ext cx="9487945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9E2952-0C82-4390-B697-EEF36300D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39"/>
          <a:stretch/>
        </p:blipFill>
        <p:spPr bwMode="auto">
          <a:xfrm>
            <a:off x="196528" y="434400"/>
            <a:ext cx="9094891" cy="598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71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0DD40055-1470-4C36-AF30-08DDD9BC8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9194329" y="0"/>
            <a:ext cx="29976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b="1" dirty="0"/>
              <a:t>Cascaded (Nested)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F16A5-49DA-4E5D-8D5C-131A8CCD5847}"/>
              </a:ext>
            </a:extLst>
          </p:cNvPr>
          <p:cNvSpPr txBox="1"/>
          <p:nvPr/>
        </p:nvSpPr>
        <p:spPr>
          <a:xfrm>
            <a:off x="9194327" y="369332"/>
            <a:ext cx="299767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Uso della sovrapposizione (cascading) per mostrare la gerarchia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AFDB0B-E993-4220-BFE3-4C47A65B22D7}"/>
              </a:ext>
            </a:extLst>
          </p:cNvPr>
          <p:cNvSpPr/>
          <p:nvPr/>
        </p:nvSpPr>
        <p:spPr>
          <a:xfrm>
            <a:off x="-1" y="0"/>
            <a:ext cx="9194327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FB15A-9DE3-4BA4-994F-DDE667275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55" y="182245"/>
            <a:ext cx="8705667" cy="64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C0616F1E-9A78-4077-9267-4FDEADE47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7248086" y="0"/>
            <a:ext cx="49439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b="1" dirty="0"/>
              <a:t>Unordered (Squarified)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1B127-8301-4539-93E4-DE04C81806B4}"/>
              </a:ext>
            </a:extLst>
          </p:cNvPr>
          <p:cNvSpPr txBox="1"/>
          <p:nvPr/>
        </p:nvSpPr>
        <p:spPr>
          <a:xfrm>
            <a:off x="7248088" y="368905"/>
            <a:ext cx="494391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I riquadri sono ordinati per dimensione, pertanto la mappa è non-ordinata se i dati hanno un proprio ordinamento naturale (indipendente dai valori)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C8799-3A1C-433F-97D3-A6A3E5744252}"/>
              </a:ext>
            </a:extLst>
          </p:cNvPr>
          <p:cNvSpPr txBox="1"/>
          <p:nvPr/>
        </p:nvSpPr>
        <p:spPr>
          <a:xfrm>
            <a:off x="7248086" y="1292485"/>
            <a:ext cx="494391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Tipico esempio: gerarchie temporali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BB979A-BF0E-4715-B2A4-188D40610A21}"/>
              </a:ext>
            </a:extLst>
          </p:cNvPr>
          <p:cNvSpPr/>
          <p:nvPr/>
        </p:nvSpPr>
        <p:spPr>
          <a:xfrm>
            <a:off x="-1" y="0"/>
            <a:ext cx="72480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131070-F0C7-4D5D-8ECB-499A782B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54" y="182245"/>
            <a:ext cx="6525150" cy="64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7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>
            <a:extLst>
              <a:ext uri="{FF2B5EF4-FFF2-40B4-BE49-F238E27FC236}">
                <a16:creationId xmlns:a16="http://schemas.microsoft.com/office/drawing/2014/main" id="{BB193E7C-B1E2-4ED2-80F4-B2EDCA42A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BBF90F-DA08-41E4-A16E-1BFCF831EF39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APPLICAZIONE: INQUINAMENTO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E82BD-5B88-4FE4-9396-1ED1CF7E22F4}"/>
              </a:ext>
            </a:extLst>
          </p:cNvPr>
          <p:cNvSpPr txBox="1"/>
          <p:nvPr/>
        </p:nvSpPr>
        <p:spPr>
          <a:xfrm>
            <a:off x="427839" y="1338864"/>
            <a:ext cx="63700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La gerarchia è il tempo (date delle rilevazioni)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0B5FA-E611-4134-B141-9261571004AA}"/>
              </a:ext>
            </a:extLst>
          </p:cNvPr>
          <p:cNvSpPr txBox="1"/>
          <p:nvPr/>
        </p:nvSpPr>
        <p:spPr>
          <a:xfrm>
            <a:off x="427839" y="1708196"/>
            <a:ext cx="637003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Dataset originale lineare (formato CSV)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C1E9D-C71A-49E7-AB97-D68D9AB0E095}"/>
              </a:ext>
            </a:extLst>
          </p:cNvPr>
          <p:cNvSpPr txBox="1"/>
          <p:nvPr/>
        </p:nvSpPr>
        <p:spPr>
          <a:xfrm>
            <a:off x="427838" y="2077528"/>
            <a:ext cx="637003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Principale problematica: gerarchizzazione del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Uso di script in Java per effettuare parsing di date e osservazioni e generare la gerarchia in JSON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1E6F7-B8F5-476F-8666-3C3181658F50}"/>
              </a:ext>
            </a:extLst>
          </p:cNvPr>
          <p:cNvSpPr txBox="1"/>
          <p:nvPr/>
        </p:nvSpPr>
        <p:spPr>
          <a:xfrm>
            <a:off x="427838" y="3000858"/>
            <a:ext cx="637003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Necessità di generare gerarchie diverse a seconda della visualizzazione utilizzata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Esempio: le treemap non supportano i dati qualitativi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B593E9-50C1-45DB-B7BA-E06DD929F20B}"/>
              </a:ext>
            </a:extLst>
          </p:cNvPr>
          <p:cNvSpPr/>
          <p:nvPr/>
        </p:nvSpPr>
        <p:spPr>
          <a:xfrm>
            <a:off x="6797878" y="830996"/>
            <a:ext cx="5394122" cy="60270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79E73-7101-400C-BB6C-BDAA0CD26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733" y="986825"/>
            <a:ext cx="4694412" cy="2773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93B78F-3F8F-4643-9FCC-76FE6D9A5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733" y="3924188"/>
            <a:ext cx="4694412" cy="277041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034513-FB26-4C24-93CD-26CEA100770E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2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6DFFF814-6CBB-4758-88BD-E8BF3B1C3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3227F4-0F38-48EC-8AD5-5B33741E3010}"/>
              </a:ext>
            </a:extLst>
          </p:cNvPr>
          <p:cNvSpPr txBox="1"/>
          <p:nvPr/>
        </p:nvSpPr>
        <p:spPr>
          <a:xfrm>
            <a:off x="410333" y="1338570"/>
            <a:ext cx="64770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Contiene l’intero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4AC4B-4E1E-45AE-A274-39CFB425202E}"/>
              </a:ext>
            </a:extLst>
          </p:cNvPr>
          <p:cNvSpPr txBox="1"/>
          <p:nvPr/>
        </p:nvSpPr>
        <p:spPr>
          <a:xfrm>
            <a:off x="410331" y="1707902"/>
            <a:ext cx="64770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Foglie colorate per facilitare l’individuazione degli inquinanti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2D834-EC73-4124-90D6-3F3652694FB0}"/>
              </a:ext>
            </a:extLst>
          </p:cNvPr>
          <p:cNvSpPr txBox="1"/>
          <p:nvPr/>
        </p:nvSpPr>
        <p:spPr>
          <a:xfrm>
            <a:off x="410329" y="2077234"/>
            <a:ext cx="647702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Interazione: permette di esaminare qualunque punto del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4B998-5544-4055-A17F-C87817F22F5B}"/>
              </a:ext>
            </a:extLst>
          </p:cNvPr>
          <p:cNvSpPr txBox="1"/>
          <p:nvPr/>
        </p:nvSpPr>
        <p:spPr>
          <a:xfrm>
            <a:off x="410323" y="2446566"/>
            <a:ext cx="64770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Scopo: esplorazione del 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C5CCBE-059B-4E3C-B9E3-7DA343ED030C}"/>
              </a:ext>
            </a:extLst>
          </p:cNvPr>
          <p:cNvSpPr txBox="1"/>
          <p:nvPr/>
        </p:nvSpPr>
        <p:spPr>
          <a:xfrm>
            <a:off x="0" y="0"/>
            <a:ext cx="6887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ALBERO ESPLORABILE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3AF0A0-0EEE-4CC7-A0E7-9C3E5B287E84}"/>
              </a:ext>
            </a:extLst>
          </p:cNvPr>
          <p:cNvSpPr/>
          <p:nvPr/>
        </p:nvSpPr>
        <p:spPr>
          <a:xfrm>
            <a:off x="6887360" y="0"/>
            <a:ext cx="5304639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D0F34-72AA-408E-AFF1-6EE3BB656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600" y="1189048"/>
            <a:ext cx="5006157" cy="447990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92D1B7-317F-40E8-A6D7-E96FDA55B498}"/>
              </a:ext>
            </a:extLst>
          </p:cNvPr>
          <p:cNvCxnSpPr>
            <a:cxnSpLocks/>
          </p:cNvCxnSpPr>
          <p:nvPr/>
        </p:nvCxnSpPr>
        <p:spPr>
          <a:xfrm>
            <a:off x="847288" y="789052"/>
            <a:ext cx="6040060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Action Button: Return 4">
            <a:hlinkClick r:id="rId5" highlightClick="1"/>
            <a:extLst>
              <a:ext uri="{FF2B5EF4-FFF2-40B4-BE49-F238E27FC236}">
                <a16:creationId xmlns:a16="http://schemas.microsoft.com/office/drawing/2014/main" id="{0371A25A-8B2E-4D6E-83DE-21A091903F5F}"/>
              </a:ext>
            </a:extLst>
          </p:cNvPr>
          <p:cNvSpPr/>
          <p:nvPr/>
        </p:nvSpPr>
        <p:spPr>
          <a:xfrm rot="5400000">
            <a:off x="11822667" y="6488667"/>
            <a:ext cx="369332" cy="369332"/>
          </a:xfrm>
          <a:prstGeom prst="actionButtonRetur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359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489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Calibri</vt:lpstr>
      <vt:lpstr>Calibri Light</vt:lpstr>
      <vt:lpstr>Liberation Serif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TREEMAPS</dc:title>
  <dc:creator>Lorenzo Bini</dc:creator>
  <cp:lastModifiedBy>Lorenzo Bini</cp:lastModifiedBy>
  <cp:revision>72</cp:revision>
  <dcterms:created xsi:type="dcterms:W3CDTF">2020-05-06T15:18:38Z</dcterms:created>
  <dcterms:modified xsi:type="dcterms:W3CDTF">2020-05-15T17:41:08Z</dcterms:modified>
</cp:coreProperties>
</file>