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7" r:id="rId9"/>
    <p:sldId id="263" r:id="rId10"/>
    <p:sldId id="264" r:id="rId11"/>
    <p:sldId id="265" r:id="rId12"/>
    <p:sldId id="266" r:id="rId13"/>
    <p:sldId id="269" r:id="rId1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0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F4149-8004-4793-A801-B214FBA41D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A17348-CE61-4E10-BC30-E58B3B8D36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41B2C3-C83B-490F-B59F-775A5ABA4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20CB6-C394-4595-9B0B-B51B5CA3DAC2}" type="datetimeFigureOut">
              <a:rPr lang="it-IT" smtClean="0"/>
              <a:t>18/05/2020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BF165C-D998-4A7B-8818-1B9CB525B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C9FD22-8094-4A5E-B12A-6A7F7D779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D785F-B482-492C-9FD2-1B9F7AB891B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483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F508A-A05D-4377-B231-47B3FBB8B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F662FF-8C0C-4D5E-9403-97D16E004F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4B54C2-78E0-460C-9BCB-9A7597B3F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20CB6-C394-4595-9B0B-B51B5CA3DAC2}" type="datetimeFigureOut">
              <a:rPr lang="it-IT" smtClean="0"/>
              <a:t>18/05/2020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CB3C34-C965-46FB-BBA3-5B08919D3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AB8BC2-B6E8-4ECF-87B4-8795FA750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D785F-B482-492C-9FD2-1B9F7AB891B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25107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41E7DC-1A58-4438-B40E-536CA7CD05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4A3322-8E07-4997-A3B1-9A33B18E8B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837817-7239-41E9-9DC0-1E4F12214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20CB6-C394-4595-9B0B-B51B5CA3DAC2}" type="datetimeFigureOut">
              <a:rPr lang="it-IT" smtClean="0"/>
              <a:t>18/05/2020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C2C5AF-DD41-4D7C-82D0-CED81DD8C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D6AE86-1FE5-4B45-9995-C8994F7E3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D785F-B482-492C-9FD2-1B9F7AB891B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52581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3E9ED-7DC9-43D0-AF39-BEC81266C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4EBE3F-C18C-4672-A127-BC948385D8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44E2F9-BCA6-4194-9F89-8D3D7F5C8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20CB6-C394-4595-9B0B-B51B5CA3DAC2}" type="datetimeFigureOut">
              <a:rPr lang="it-IT" smtClean="0"/>
              <a:t>18/05/2020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28A437-E64F-4603-BAEB-1F959B49C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286E5B-A560-4B96-82CC-714C421BA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D785F-B482-492C-9FD2-1B9F7AB891B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38163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88EAE-6C77-4268-9E46-7B3223C33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976BFF-102A-4D89-8A97-46113242B0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044699-743A-4084-AE22-A605291C8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20CB6-C394-4595-9B0B-B51B5CA3DAC2}" type="datetimeFigureOut">
              <a:rPr lang="it-IT" smtClean="0"/>
              <a:t>18/05/2020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01BF3A-4B46-42B1-B5FE-A887AA6CD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E5AFFA-7B9E-489D-B463-D7C5DAE01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D785F-B482-492C-9FD2-1B9F7AB891B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1228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7CE11-B4EE-4732-9D3D-DF80B51EA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0B3686-FD13-465F-A484-621EBE373B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81E6A3-CA88-44CC-AEBC-43D267C1D4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B279A3-BDB4-4C37-88B9-545C89AF6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20CB6-C394-4595-9B0B-B51B5CA3DAC2}" type="datetimeFigureOut">
              <a:rPr lang="it-IT" smtClean="0"/>
              <a:t>18/05/2020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71B219-0976-47C2-9852-00DE9022F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AFE7F9-FA0A-40F9-84E2-81DC28790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D785F-B482-492C-9FD2-1B9F7AB891B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17257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1BC2E-1CC5-4E63-90B2-800F98E5E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1FC519-6A90-4E5E-A825-77E29309D8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779FD-F490-4A14-A740-7BC381BE5C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51BC94-46E1-4D4E-8779-A037678D06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C44389-0F74-4E3E-9283-E9BB6DBE99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9092E1-37D9-4B81-87CC-D5C96ADB3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20CB6-C394-4595-9B0B-B51B5CA3DAC2}" type="datetimeFigureOut">
              <a:rPr lang="it-IT" smtClean="0"/>
              <a:t>18/05/2020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731AF1-4E33-4517-AFAF-4F00DCFF8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40C066-C8B7-4C13-9703-187727136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D785F-B482-492C-9FD2-1B9F7AB891B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58402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CC4C4-2071-46FE-A979-02A0C95A6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B39655-D8CA-4E9F-A230-A319A0484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20CB6-C394-4595-9B0B-B51B5CA3DAC2}" type="datetimeFigureOut">
              <a:rPr lang="it-IT" smtClean="0"/>
              <a:t>18/05/2020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6793A3-BABD-4839-B3D0-A53B51F59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1B2A7E-AE5C-4AB4-A17D-3D25CAC26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D785F-B482-492C-9FD2-1B9F7AB891B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8777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1F9A4B-F909-4F87-A595-0A949CD8B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20CB6-C394-4595-9B0B-B51B5CA3DAC2}" type="datetimeFigureOut">
              <a:rPr lang="it-IT" smtClean="0"/>
              <a:t>18/05/2020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A38463-C850-40C8-BAE3-0CE9351BC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CF8D16-EA0F-4212-A8D5-EFA33789A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D785F-B482-492C-9FD2-1B9F7AB891B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06758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4DF2-8B2D-4637-A8B8-F6ECCC07A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EE0B0-1289-42E9-8C68-C5FAD053F9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3EE0D9-BDB6-4CF7-ABC7-43366BAA52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6F0793-D28E-4AF8-AE7E-44F8DA7CF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20CB6-C394-4595-9B0B-B51B5CA3DAC2}" type="datetimeFigureOut">
              <a:rPr lang="it-IT" smtClean="0"/>
              <a:t>18/05/2020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D205EF-3A78-47C7-95A4-2137CE027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8CFC19-6D7B-464C-8197-AF8DD693C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D785F-B482-492C-9FD2-1B9F7AB891B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40613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6895B-C38D-428A-AAEB-925A728EC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063382-63EE-4FEC-9C68-F940C25C27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47F1E8-B0EE-44CA-B232-DD489BC487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F1A5D-EBDF-4D25-B18E-9BAB9B3A6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20CB6-C394-4595-9B0B-B51B5CA3DAC2}" type="datetimeFigureOut">
              <a:rPr lang="it-IT" smtClean="0"/>
              <a:t>18/05/2020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E3E32C-5BA6-4315-BF68-B586AF8D7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CA5317-B986-449C-8B27-59C2D79F2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D785F-B482-492C-9FD2-1B9F7AB891B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8950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BD6DE3-1A5E-4231-885F-8EE9A53DC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40FB3F-F6E8-4717-9E9E-DA208E62AB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0946B0-79EF-4BB0-B6A3-54EE37A08C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720CB6-C394-4595-9B0B-B51B5CA3DAC2}" type="datetimeFigureOut">
              <a:rPr lang="it-IT" smtClean="0"/>
              <a:t>18/05/2020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E5079B-C664-4B49-8704-9B54985FFE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D2BAD5-746E-4FC6-BE79-ECDAA4425B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6D785F-B482-492C-9FD2-1B9F7AB891B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21249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hyperlink" Target="https://observablehq.com/d/f5ac034388a899dc" TargetMode="Externa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hyperlink" Target="https://observablehq.com/d/6ae4b30f1ba250e0" TargetMode="External"/><Relationship Id="rId4" Type="http://schemas.openxmlformats.org/officeDocument/2006/relationships/hyperlink" Target="https://observablehq.com/d/44c77468266922e4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finviz.com/map.ashx" TargetMode="External"/><Relationship Id="rId3" Type="http://schemas.microsoft.com/office/2007/relationships/hdphoto" Target="../media/hdphoto1.wdp"/><Relationship Id="rId7" Type="http://schemas.openxmlformats.org/officeDocument/2006/relationships/hyperlink" Target="https://newsmap-js.herokuapp.com/" TargetMode="External"/><Relationship Id="rId12" Type="http://schemas.openxmlformats.org/officeDocument/2006/relationships/hyperlink" Target="https://www.cpnas.org/exhibitions/archive/treemaps.pdf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cs.umd.edu/hcil/treemap-history" TargetMode="External"/><Relationship Id="rId11" Type="http://schemas.openxmlformats.org/officeDocument/2006/relationships/hyperlink" Target="https://qz.com/278645/these-beautiful-works-of-art-were-made-using-algorithms/" TargetMode="External"/><Relationship Id="rId5" Type="http://schemas.openxmlformats.org/officeDocument/2006/relationships/hyperlink" Target="https://observablehq.com/@d3/treemap" TargetMode="External"/><Relationship Id="rId10" Type="http://schemas.openxmlformats.org/officeDocument/2006/relationships/hyperlink" Target="https://pdfs.semanticscholar.org/727a/91e5ec6af61c9eb9007b59cdfdd5e575038a.pdf" TargetMode="External"/><Relationship Id="rId4" Type="http://schemas.openxmlformats.org/officeDocument/2006/relationships/hyperlink" Target="https://observablehq.com/@d3/tidy-tree" TargetMode="External"/><Relationship Id="rId9" Type="http://schemas.openxmlformats.org/officeDocument/2006/relationships/hyperlink" Target="https://homes.cs.washington.edu/~jfogarty/publications/gi2008.pdf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gif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gif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hyperlink" Target="https://observablehq.com/d/9aec13a61d2ed7e6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4">
            <a:extLst>
              <a:ext uri="{FF2B5EF4-FFF2-40B4-BE49-F238E27FC236}">
                <a16:creationId xmlns:a16="http://schemas.microsoft.com/office/drawing/2014/main" id="{68FDB4F3-848F-4652-8F31-46E23AD7C8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lum bright="70000" contrast="-70000"/>
            <a:alphaModFix amt="2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4299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FE8808D-0CE6-47D4-BDFA-1A3D46D2E30E}"/>
              </a:ext>
            </a:extLst>
          </p:cNvPr>
          <p:cNvSpPr txBox="1"/>
          <p:nvPr/>
        </p:nvSpPr>
        <p:spPr>
          <a:xfrm>
            <a:off x="0" y="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TREEMAP E GERARCHIE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731F3DB-1056-400E-9E08-276F8B173672}"/>
              </a:ext>
            </a:extLst>
          </p:cNvPr>
          <p:cNvSpPr/>
          <p:nvPr/>
        </p:nvSpPr>
        <p:spPr>
          <a:xfrm>
            <a:off x="-2014" y="1010448"/>
            <a:ext cx="6098011" cy="58475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C9989B-E46A-4230-95CE-82B8A23C38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6797" y="2354028"/>
            <a:ext cx="4418382" cy="407425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989F08C-ADD3-47FF-BD93-D2120B7A2856}"/>
              </a:ext>
            </a:extLst>
          </p:cNvPr>
          <p:cNvSpPr/>
          <p:nvPr/>
        </p:nvSpPr>
        <p:spPr>
          <a:xfrm>
            <a:off x="6091977" y="1010446"/>
            <a:ext cx="6100024" cy="58475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DE3214E-C194-40ED-8D1A-DC362BA98B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09232" y="2354028"/>
            <a:ext cx="4069534" cy="40742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495E68B-9A58-4F16-B821-E5AA56E7B50D}"/>
              </a:ext>
            </a:extLst>
          </p:cNvPr>
          <p:cNvSpPr txBox="1"/>
          <p:nvPr/>
        </p:nvSpPr>
        <p:spPr>
          <a:xfrm>
            <a:off x="2989477" y="1010447"/>
            <a:ext cx="6213046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Un metodo basato su aree e colori per mostrare dati gerarchici</a:t>
            </a:r>
          </a:p>
          <a:p>
            <a:pPr algn="ctr"/>
            <a:endParaRPr lang="it-IT" dirty="0"/>
          </a:p>
          <a:p>
            <a:pPr algn="ctr"/>
            <a:r>
              <a:rPr lang="it-IT" dirty="0"/>
              <a:t>Non sono alberi, ma una loro rappresentazione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70E30DE-7485-473E-BC60-D4229CAB7DB6}"/>
              </a:ext>
            </a:extLst>
          </p:cNvPr>
          <p:cNvCxnSpPr>
            <a:cxnSpLocks/>
          </p:cNvCxnSpPr>
          <p:nvPr/>
        </p:nvCxnSpPr>
        <p:spPr>
          <a:xfrm>
            <a:off x="1580099" y="789052"/>
            <a:ext cx="9023755" cy="0"/>
          </a:xfrm>
          <a:prstGeom prst="line">
            <a:avLst/>
          </a:prstGeom>
          <a:ln w="38100" cap="sq" cmpd="thickThin">
            <a:solidFill>
              <a:schemeClr val="accent2"/>
            </a:solidFill>
            <a:prstDash val="solid"/>
            <a:miter lim="800000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54182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>
            <a:extLst>
              <a:ext uri="{FF2B5EF4-FFF2-40B4-BE49-F238E27FC236}">
                <a16:creationId xmlns:a16="http://schemas.microsoft.com/office/drawing/2014/main" id="{86E55915-9F1D-4D4F-A3AD-6E499BF4F6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lum bright="70000" contrast="-70000"/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4299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58E375D-9413-4F66-A5A7-36EAF9EAF8FC}"/>
              </a:ext>
            </a:extLst>
          </p:cNvPr>
          <p:cNvSpPr txBox="1"/>
          <p:nvPr/>
        </p:nvSpPr>
        <p:spPr>
          <a:xfrm>
            <a:off x="410332" y="1338570"/>
            <a:ext cx="5685667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>
            <a:defPPr>
              <a:defRPr lang="it-IT"/>
            </a:defPPr>
          </a:lstStyle>
          <a:p>
            <a:r>
              <a:rPr lang="it-IT" dirty="0"/>
              <a:t>Permette di selezionare un mese del dataset comprensivo di tutti gli inquinanti (aggregati tramite media), ma non della valutazione, poiché essa non è quantitativa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8E6CA7-0E0E-4054-A0DE-F00F9E7C1A37}"/>
              </a:ext>
            </a:extLst>
          </p:cNvPr>
          <p:cNvSpPr txBox="1"/>
          <p:nvPr/>
        </p:nvSpPr>
        <p:spPr>
          <a:xfrm>
            <a:off x="410330" y="2631232"/>
            <a:ext cx="5685667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>
            <a:defPPr>
              <a:defRPr lang="it-IT"/>
            </a:defPPr>
          </a:lstStyle>
          <a:p>
            <a:r>
              <a:rPr lang="it-IT" dirty="0"/>
              <a:t>Scopo: Confrontare le proporzioni di inquinanti in una porzione della gerarchia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C56A01-0BFB-492A-9DD7-A955539323EC}"/>
              </a:ext>
            </a:extLst>
          </p:cNvPr>
          <p:cNvSpPr txBox="1"/>
          <p:nvPr/>
        </p:nvSpPr>
        <p:spPr>
          <a:xfrm>
            <a:off x="410331" y="2261900"/>
            <a:ext cx="568566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>
            <a:defPPr>
              <a:defRPr lang="it-IT"/>
            </a:defPPr>
          </a:lstStyle>
          <a:p>
            <a:r>
              <a:rPr lang="it-IT" dirty="0"/>
              <a:t>Scarsa percezione dei trend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144AC6-0827-4833-9E34-52B2C3D35147}"/>
              </a:ext>
            </a:extLst>
          </p:cNvPr>
          <p:cNvSpPr txBox="1"/>
          <p:nvPr/>
        </p:nvSpPr>
        <p:spPr>
          <a:xfrm>
            <a:off x="0" y="0"/>
            <a:ext cx="609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480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defRPr>
            </a:lvl1pPr>
          </a:lstStyle>
          <a:p>
            <a:r>
              <a:rPr lang="it-IT" dirty="0"/>
              <a:t>TREEMAP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7FDB874-6647-4DB2-8C12-4EEC606469F6}"/>
              </a:ext>
            </a:extLst>
          </p:cNvPr>
          <p:cNvSpPr/>
          <p:nvPr/>
        </p:nvSpPr>
        <p:spPr>
          <a:xfrm>
            <a:off x="6096000" y="1"/>
            <a:ext cx="6096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7E0059-26E5-4FCC-A88F-0B226DC8F7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9642" y="561315"/>
            <a:ext cx="5728716" cy="573537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D7C0679-B669-4722-ACA5-95D37323171A}"/>
              </a:ext>
            </a:extLst>
          </p:cNvPr>
          <p:cNvCxnSpPr>
            <a:cxnSpLocks/>
          </p:cNvCxnSpPr>
          <p:nvPr/>
        </p:nvCxnSpPr>
        <p:spPr>
          <a:xfrm>
            <a:off x="847288" y="789052"/>
            <a:ext cx="5248709" cy="0"/>
          </a:xfrm>
          <a:prstGeom prst="line">
            <a:avLst/>
          </a:prstGeom>
          <a:ln w="38100" cap="sq" cmpd="thickThin">
            <a:solidFill>
              <a:schemeClr val="accent2"/>
            </a:solidFill>
            <a:prstDash val="solid"/>
            <a:miter lim="800000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Action Button: Get Information 15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F63641C1-3994-42B6-BA14-E810CD3F8FD9}"/>
              </a:ext>
            </a:extLst>
          </p:cNvPr>
          <p:cNvSpPr/>
          <p:nvPr/>
        </p:nvSpPr>
        <p:spPr>
          <a:xfrm>
            <a:off x="11453336" y="6484362"/>
            <a:ext cx="369330" cy="369332"/>
          </a:xfrm>
          <a:prstGeom prst="actionButtonInformat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5" name="Action Button: Return 14">
            <a:hlinkClick r:id="rId5" highlightClick="1"/>
            <a:extLst>
              <a:ext uri="{FF2B5EF4-FFF2-40B4-BE49-F238E27FC236}">
                <a16:creationId xmlns:a16="http://schemas.microsoft.com/office/drawing/2014/main" id="{AB6FF239-833B-47BB-BCBF-411B6CAD2CCE}"/>
              </a:ext>
            </a:extLst>
          </p:cNvPr>
          <p:cNvSpPr/>
          <p:nvPr/>
        </p:nvSpPr>
        <p:spPr>
          <a:xfrm rot="5400000">
            <a:off x="11822667" y="6488667"/>
            <a:ext cx="369332" cy="369332"/>
          </a:xfrm>
          <a:prstGeom prst="actionButtonRetur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C12292F-0B02-49C1-8719-29DF5A775336}"/>
              </a:ext>
            </a:extLst>
          </p:cNvPr>
          <p:cNvSpPr txBox="1"/>
          <p:nvPr/>
        </p:nvSpPr>
        <p:spPr>
          <a:xfrm>
            <a:off x="410327" y="3277563"/>
            <a:ext cx="568566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>
            <a:defPPr>
              <a:defRPr lang="it-IT"/>
            </a:defPPr>
          </a:lstStyle>
          <a:p>
            <a:r>
              <a:rPr lang="it-IT" dirty="0"/>
              <a:t>Problema: eccessiva preponderanza del CO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8435150-EB42-4112-8536-C4C34F6110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33399" y="273794"/>
            <a:ext cx="6325190" cy="6310411"/>
          </a:xfrm>
          <a:prstGeom prst="rect">
            <a:avLst/>
          </a:prstGeom>
          <a:ln w="76200"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</p:pic>
    </p:spTree>
    <p:extLst>
      <p:ext uri="{BB962C8B-B14F-4D97-AF65-F5344CB8AC3E}">
        <p14:creationId xmlns:p14="http://schemas.microsoft.com/office/powerpoint/2010/main" val="993709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4">
            <a:extLst>
              <a:ext uri="{FF2B5EF4-FFF2-40B4-BE49-F238E27FC236}">
                <a16:creationId xmlns:a16="http://schemas.microsoft.com/office/drawing/2014/main" id="{EB02F5E3-4B7B-4AD7-A8CA-A9EEFBA088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lum bright="70000" contrast="-70000"/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4299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E99EB09-7BBC-4A92-9446-141F787123C9}"/>
              </a:ext>
            </a:extLst>
          </p:cNvPr>
          <p:cNvSpPr txBox="1"/>
          <p:nvPr/>
        </p:nvSpPr>
        <p:spPr>
          <a:xfrm>
            <a:off x="2769502" y="1236841"/>
            <a:ext cx="6652994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>
            <a:defPPr>
              <a:defRPr lang="it-IT"/>
            </a:defPPr>
          </a:lstStyle>
          <a:p>
            <a:pPr algn="ctr"/>
            <a:r>
              <a:rPr lang="it-IT" dirty="0"/>
              <a:t>Contiene una porzione del dataset: la gerarchia e un inquinante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5164D2-3798-4F27-8C79-EC72DD667C83}"/>
              </a:ext>
            </a:extLst>
          </p:cNvPr>
          <p:cNvSpPr txBox="1"/>
          <p:nvPr/>
        </p:nvSpPr>
        <p:spPr>
          <a:xfrm>
            <a:off x="2769502" y="1982253"/>
            <a:ext cx="665299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>
            <a:defPPr>
              <a:defRPr lang="it-IT"/>
            </a:defPPr>
          </a:lstStyle>
          <a:p>
            <a:pPr algn="ctr"/>
            <a:r>
              <a:rPr lang="it-IT" dirty="0"/>
              <a:t>Interazione: drill-down in una porzione della gerarchia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7C0950-CA54-445B-9AA5-BDE88D1FF4AE}"/>
              </a:ext>
            </a:extLst>
          </p:cNvPr>
          <p:cNvSpPr txBox="1"/>
          <p:nvPr/>
        </p:nvSpPr>
        <p:spPr>
          <a:xfrm>
            <a:off x="2769502" y="1609547"/>
            <a:ext cx="665299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>
            <a:defPPr>
              <a:defRPr lang="it-IT"/>
            </a:defPPr>
          </a:lstStyle>
          <a:p>
            <a:pPr algn="ctr"/>
            <a:r>
              <a:rPr lang="it-IT" dirty="0"/>
              <a:t>Parte della gerarchia è innestata a destra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7FC0E2-1414-4A6C-B714-9EFA38E72EC1}"/>
              </a:ext>
            </a:extLst>
          </p:cNvPr>
          <p:cNvSpPr txBox="1"/>
          <p:nvPr/>
        </p:nvSpPr>
        <p:spPr>
          <a:xfrm>
            <a:off x="2769502" y="2351715"/>
            <a:ext cx="665299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>
            <a:defPPr>
              <a:defRPr lang="it-IT"/>
            </a:defPPr>
          </a:lstStyle>
          <a:p>
            <a:pPr algn="ctr"/>
            <a:r>
              <a:rPr lang="it-IT" dirty="0"/>
              <a:t>Scopo: visualizzazione dei trend relativamente alla gerarchia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B2F7A1-9E40-4EC8-8B25-5E2A8B15963D}"/>
              </a:ext>
            </a:extLst>
          </p:cNvPr>
          <p:cNvSpPr txBox="1"/>
          <p:nvPr/>
        </p:nvSpPr>
        <p:spPr>
          <a:xfrm>
            <a:off x="0" y="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480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defRPr>
            </a:lvl1pPr>
          </a:lstStyle>
          <a:p>
            <a:r>
              <a:rPr lang="it-IT" dirty="0"/>
              <a:t>ICICLE GRAPH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82246A2-A21B-4714-AB79-0C8735AFF2FD}"/>
              </a:ext>
            </a:extLst>
          </p:cNvPr>
          <p:cNvSpPr/>
          <p:nvPr/>
        </p:nvSpPr>
        <p:spPr>
          <a:xfrm>
            <a:off x="0" y="2721307"/>
            <a:ext cx="6095999" cy="414006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835881-8C61-48DD-8F8D-AC3348995363}"/>
              </a:ext>
            </a:extLst>
          </p:cNvPr>
          <p:cNvSpPr txBox="1"/>
          <p:nvPr/>
        </p:nvSpPr>
        <p:spPr>
          <a:xfrm>
            <a:off x="0" y="2721307"/>
            <a:ext cx="1254981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>
            <a:defPPr>
              <a:defRPr lang="it-IT"/>
            </a:defPPr>
          </a:lstStyle>
          <a:p>
            <a:pPr algn="r"/>
            <a:r>
              <a:rPr lang="it-IT" dirty="0"/>
              <a:t>PM10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53A263E-A374-42DC-BF8E-F0E94A0DA1E7}"/>
              </a:ext>
            </a:extLst>
          </p:cNvPr>
          <p:cNvSpPr/>
          <p:nvPr/>
        </p:nvSpPr>
        <p:spPr>
          <a:xfrm>
            <a:off x="6095999" y="2721307"/>
            <a:ext cx="6079686" cy="414006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0B4645-DA16-40F5-AC99-2BF507B43A29}"/>
              </a:ext>
            </a:extLst>
          </p:cNvPr>
          <p:cNvSpPr txBox="1"/>
          <p:nvPr/>
        </p:nvSpPr>
        <p:spPr>
          <a:xfrm>
            <a:off x="10929093" y="2721307"/>
            <a:ext cx="126290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>
            <a:defPPr>
              <a:defRPr lang="it-IT"/>
            </a:defPPr>
          </a:lstStyle>
          <a:p>
            <a:r>
              <a:rPr lang="it-IT" dirty="0"/>
              <a:t>Ozono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DE4F5A0-51C3-40E5-9150-ABE96C64BCE8}"/>
              </a:ext>
            </a:extLst>
          </p:cNvPr>
          <p:cNvCxnSpPr>
            <a:cxnSpLocks/>
          </p:cNvCxnSpPr>
          <p:nvPr/>
        </p:nvCxnSpPr>
        <p:spPr>
          <a:xfrm>
            <a:off x="1580099" y="789052"/>
            <a:ext cx="9023755" cy="0"/>
          </a:xfrm>
          <a:prstGeom prst="line">
            <a:avLst/>
          </a:prstGeom>
          <a:ln w="38100" cap="sq" cmpd="thickThin">
            <a:solidFill>
              <a:schemeClr val="accent2"/>
            </a:solidFill>
            <a:prstDash val="solid"/>
            <a:miter lim="800000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Action Button: Return 21">
            <a:hlinkClick r:id="rId4" highlightClick="1"/>
            <a:extLst>
              <a:ext uri="{FF2B5EF4-FFF2-40B4-BE49-F238E27FC236}">
                <a16:creationId xmlns:a16="http://schemas.microsoft.com/office/drawing/2014/main" id="{C408AFD2-D4FF-46EA-9B3B-3BAAAC7C7DFC}"/>
              </a:ext>
            </a:extLst>
          </p:cNvPr>
          <p:cNvSpPr/>
          <p:nvPr/>
        </p:nvSpPr>
        <p:spPr>
          <a:xfrm rot="5400000">
            <a:off x="11822667" y="6488667"/>
            <a:ext cx="369332" cy="369332"/>
          </a:xfrm>
          <a:prstGeom prst="actionButtonRetur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Action Button: Return 22">
            <a:hlinkClick r:id="rId5" highlightClick="1"/>
            <a:extLst>
              <a:ext uri="{FF2B5EF4-FFF2-40B4-BE49-F238E27FC236}">
                <a16:creationId xmlns:a16="http://schemas.microsoft.com/office/drawing/2014/main" id="{78AA24FB-41CD-4745-9872-BC5E9402CF12}"/>
              </a:ext>
            </a:extLst>
          </p:cNvPr>
          <p:cNvSpPr/>
          <p:nvPr/>
        </p:nvSpPr>
        <p:spPr>
          <a:xfrm rot="5400000">
            <a:off x="-1" y="6488668"/>
            <a:ext cx="369332" cy="369332"/>
          </a:xfrm>
          <a:prstGeom prst="actionButtonRetur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7A7212-3BDF-4FD6-AD64-3AD794CF7BE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330"/>
          <a:stretch/>
        </p:blipFill>
        <p:spPr>
          <a:xfrm>
            <a:off x="6127851" y="2926887"/>
            <a:ext cx="4784927" cy="37289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186A505-998F-4760-AE47-AA8D537BF8B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01823" y="2931182"/>
            <a:ext cx="4778250" cy="3720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370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>
            <a:extLst>
              <a:ext uri="{FF2B5EF4-FFF2-40B4-BE49-F238E27FC236}">
                <a16:creationId xmlns:a16="http://schemas.microsoft.com/office/drawing/2014/main" id="{DF4E3FBD-CFD3-46EA-973D-463B7FD85E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4299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D34911B-1C94-4C55-82FB-3DB0FBC0F3DC}"/>
              </a:ext>
            </a:extLst>
          </p:cNvPr>
          <p:cNvSpPr/>
          <p:nvPr/>
        </p:nvSpPr>
        <p:spPr>
          <a:xfrm>
            <a:off x="2094833" y="1089898"/>
            <a:ext cx="8002335" cy="233910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it-IT" sz="1600" dirty="0">
                <a:latin typeface="+mj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https://observablehq.com/@d3/tidy-tree</a:t>
            </a:r>
            <a:endParaRPr lang="it-IT" sz="1600" dirty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it-IT" sz="1600" dirty="0">
                <a:latin typeface="+mj-l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https://observablehq.com/@d3/treemap</a:t>
            </a:r>
            <a:endParaRPr lang="it-IT" sz="1600" dirty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it-IT" sz="1600" dirty="0">
                <a:latin typeface="+mj-l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https://www.cs.umd.edu/hcil/treemap-history</a:t>
            </a:r>
            <a:endParaRPr lang="it-IT" sz="1600" dirty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it-IT" sz="1600" dirty="0">
                <a:latin typeface="+mj-lt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https://newsmap-js.herokuapp.com</a:t>
            </a:r>
            <a:endParaRPr lang="it-IT" sz="1600" dirty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it-IT" sz="1600" dirty="0">
                <a:latin typeface="+mj-lt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https://finviz.com/map.ashx</a:t>
            </a:r>
            <a:endParaRPr lang="it-IT" sz="1600" dirty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it-IT" sz="1600" dirty="0">
                <a:latin typeface="+mj-lt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https://homes.cs.washington.edu/~jfogarty/publications/gi2008.pdf</a:t>
            </a:r>
            <a:endParaRPr lang="it-IT" sz="1600" dirty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it-IT" sz="1600" dirty="0">
                <a:latin typeface="+mj-lt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https://pdfs.semanticscholar.org/727a/91e5ec6af61c9eb9007b59cdfdd5e575038a.pdf</a:t>
            </a:r>
            <a:endParaRPr lang="it-IT" sz="1600" dirty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it-IT" sz="1600" dirty="0">
                <a:latin typeface="+mj-lt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https://qz.com/278645/these-beautiful-works-of-art-were-made-using-algorithms/</a:t>
            </a:r>
            <a:endParaRPr lang="it-IT" sz="1600" dirty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it-IT" sz="1600" dirty="0">
                <a:latin typeface="+mj-lt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http://www.cpnas.org/exhibitions/archive/treemaps.pdf</a:t>
            </a:r>
            <a:endParaRPr lang="it-IT" sz="1600" dirty="0"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D77FED-C4D6-4B90-BA14-477EABBDA8D7}"/>
              </a:ext>
            </a:extLst>
          </p:cNvPr>
          <p:cNvSpPr txBox="1"/>
          <p:nvPr/>
        </p:nvSpPr>
        <p:spPr>
          <a:xfrm>
            <a:off x="2094832" y="628233"/>
            <a:ext cx="8002335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>
            <a:defPPr>
              <a:defRPr lang="it-IT"/>
            </a:defPPr>
          </a:lstStyle>
          <a:p>
            <a:pPr algn="ctr"/>
            <a:r>
              <a:rPr lang="it-IT" sz="2400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Riferimenti (in ordine di comparsa)</a:t>
            </a:r>
          </a:p>
        </p:txBody>
      </p:sp>
    </p:spTree>
    <p:extLst>
      <p:ext uri="{BB962C8B-B14F-4D97-AF65-F5344CB8AC3E}">
        <p14:creationId xmlns:p14="http://schemas.microsoft.com/office/powerpoint/2010/main" val="8175805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>
            <a:extLst>
              <a:ext uri="{FF2B5EF4-FFF2-40B4-BE49-F238E27FC236}">
                <a16:creationId xmlns:a16="http://schemas.microsoft.com/office/drawing/2014/main" id="{DF4E3FBD-CFD3-46EA-973D-463B7FD85E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4299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2991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>
            <a:extLst>
              <a:ext uri="{FF2B5EF4-FFF2-40B4-BE49-F238E27FC236}">
                <a16:creationId xmlns:a16="http://schemas.microsoft.com/office/drawing/2014/main" id="{C773F39C-29C2-45AA-8AC1-F245C3CB81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lum bright="70000" contrast="-70000"/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4299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D929E85-D21C-4C06-A465-D74ECD72437E}"/>
              </a:ext>
            </a:extLst>
          </p:cNvPr>
          <p:cNvSpPr txBox="1"/>
          <p:nvPr/>
        </p:nvSpPr>
        <p:spPr>
          <a:xfrm>
            <a:off x="0" y="1611390"/>
            <a:ext cx="12192000" cy="11695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Originalmente sviluppate per mostrare l’uso dello spazio su un disco</a:t>
            </a:r>
          </a:p>
          <a:p>
            <a:pPr algn="ctr"/>
            <a:r>
              <a:rPr lang="it-IT" dirty="0"/>
              <a:t>(Ben Shneiderman, Human-Computer Interaction Lab, University of Maryland)</a:t>
            </a:r>
          </a:p>
          <a:p>
            <a:pPr algn="ctr"/>
            <a:endParaRPr lang="it-IT" i="1" dirty="0"/>
          </a:p>
          <a:p>
            <a:pPr algn="ctr"/>
            <a:r>
              <a:rPr lang="en-US" sz="1600" i="1" dirty="0">
                <a:latin typeface="Book Antiqua" panose="02040602050305030304" pitchFamily="18" charset="0"/>
              </a:rPr>
              <a:t>“Since the 80 Megabyte hard disk in the HCIL was shared by 14 users it was difficult to determine how and where space was used.”</a:t>
            </a:r>
            <a:endParaRPr lang="it-IT" sz="1600" i="1" dirty="0">
              <a:latin typeface="Book Antiqua" panose="0204060205030503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200BA2-F215-418A-8D73-FFA2129AA26E}"/>
              </a:ext>
            </a:extLst>
          </p:cNvPr>
          <p:cNvSpPr txBox="1"/>
          <p:nvPr/>
        </p:nvSpPr>
        <p:spPr>
          <a:xfrm>
            <a:off x="4334310" y="0"/>
            <a:ext cx="35233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480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defRPr>
            </a:lvl1pPr>
          </a:lstStyle>
          <a:p>
            <a:r>
              <a:rPr lang="it-IT" dirty="0"/>
              <a:t>TREEMAPS</a:t>
            </a:r>
          </a:p>
          <a:p>
            <a:r>
              <a:rPr lang="it-IT" sz="2400" dirty="0"/>
              <a:t>Storia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016DCF-0AD0-4B21-AE4B-B3F9811E266F}"/>
              </a:ext>
            </a:extLst>
          </p:cNvPr>
          <p:cNvSpPr/>
          <p:nvPr/>
        </p:nvSpPr>
        <p:spPr>
          <a:xfrm>
            <a:off x="2585597" y="2780940"/>
            <a:ext cx="7016774" cy="407705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99FE0DE-9737-4363-BDB4-251ABB2C42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4465" y="2926680"/>
            <a:ext cx="5539039" cy="3785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B164878-12AD-4FB5-A44F-3D0BC4745D0C}"/>
              </a:ext>
            </a:extLst>
          </p:cNvPr>
          <p:cNvCxnSpPr>
            <a:cxnSpLocks/>
          </p:cNvCxnSpPr>
          <p:nvPr/>
        </p:nvCxnSpPr>
        <p:spPr>
          <a:xfrm>
            <a:off x="1580099" y="789052"/>
            <a:ext cx="9023755" cy="0"/>
          </a:xfrm>
          <a:prstGeom prst="line">
            <a:avLst/>
          </a:prstGeom>
          <a:ln w="38100" cap="sq" cmpd="thickThin">
            <a:solidFill>
              <a:schemeClr val="accent2"/>
            </a:solidFill>
            <a:prstDash val="solid"/>
            <a:miter lim="800000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5046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>
            <a:extLst>
              <a:ext uri="{FF2B5EF4-FFF2-40B4-BE49-F238E27FC236}">
                <a16:creationId xmlns:a16="http://schemas.microsoft.com/office/drawing/2014/main" id="{6AE47D48-AF0A-47B9-9171-DBB50AF6E8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lum bright="70000" contrast="-70000"/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4299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D929E85-D21C-4C06-A465-D74ECD72437E}"/>
              </a:ext>
            </a:extLst>
          </p:cNvPr>
          <p:cNvSpPr txBox="1"/>
          <p:nvPr/>
        </p:nvSpPr>
        <p:spPr>
          <a:xfrm>
            <a:off x="5298529" y="1886284"/>
            <a:ext cx="6881402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Tree-Maps: A Space-Filling Approach to the Visualization of Hierarchical Information Structures</a:t>
            </a:r>
          </a:p>
          <a:p>
            <a:pPr algn="ctr"/>
            <a:endParaRPr lang="en-US" dirty="0"/>
          </a:p>
          <a:p>
            <a:pPr algn="ctr"/>
            <a:r>
              <a:rPr lang="it-IT" dirty="0"/>
              <a:t>(Brian Johnson, Ben Shneiderman) – Ottobre 1991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200BA2-F215-418A-8D73-FFA2129AA26E}"/>
              </a:ext>
            </a:extLst>
          </p:cNvPr>
          <p:cNvSpPr txBox="1"/>
          <p:nvPr/>
        </p:nvSpPr>
        <p:spPr>
          <a:xfrm>
            <a:off x="4334312" y="0"/>
            <a:ext cx="35233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480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defRPr>
            </a:lvl1pPr>
          </a:lstStyle>
          <a:p>
            <a:r>
              <a:rPr lang="it-IT" dirty="0"/>
              <a:t>TREEMAPS</a:t>
            </a:r>
          </a:p>
          <a:p>
            <a:r>
              <a:rPr lang="it-IT" sz="2400" dirty="0"/>
              <a:t>Storia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529123-3A44-4057-A9CD-8022D1B47115}"/>
              </a:ext>
            </a:extLst>
          </p:cNvPr>
          <p:cNvSpPr txBox="1"/>
          <p:nvPr/>
        </p:nvSpPr>
        <p:spPr>
          <a:xfrm>
            <a:off x="5298529" y="3088556"/>
            <a:ext cx="6881402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Sviluppo</a:t>
            </a:r>
            <a:r>
              <a:rPr lang="en-US" dirty="0"/>
              <a:t> di un software per Macintosh a </a:t>
            </a:r>
            <a:r>
              <a:rPr lang="it-IT" dirty="0"/>
              <a:t>colori</a:t>
            </a:r>
            <a:r>
              <a:rPr lang="en-US" dirty="0"/>
              <a:t>, </a:t>
            </a:r>
            <a:r>
              <a:rPr lang="it-IT" dirty="0"/>
              <a:t>TreeViz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7C332E0-D7E2-4863-9F8C-79C151DC74AD}"/>
              </a:ext>
            </a:extLst>
          </p:cNvPr>
          <p:cNvSpPr/>
          <p:nvPr/>
        </p:nvSpPr>
        <p:spPr>
          <a:xfrm>
            <a:off x="12069" y="1200329"/>
            <a:ext cx="5298529" cy="56576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397254B-F996-45D3-B7C3-37B1B43F42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69" y="1350627"/>
            <a:ext cx="5157819" cy="5509315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ECDB0DC-D121-40D7-9708-B321F1C115DA}"/>
              </a:ext>
            </a:extLst>
          </p:cNvPr>
          <p:cNvCxnSpPr>
            <a:cxnSpLocks/>
          </p:cNvCxnSpPr>
          <p:nvPr/>
        </p:nvCxnSpPr>
        <p:spPr>
          <a:xfrm>
            <a:off x="1580099" y="789052"/>
            <a:ext cx="9023755" cy="0"/>
          </a:xfrm>
          <a:prstGeom prst="line">
            <a:avLst/>
          </a:prstGeom>
          <a:ln w="38100" cap="sq" cmpd="thickThin">
            <a:solidFill>
              <a:schemeClr val="accent2"/>
            </a:solidFill>
            <a:prstDash val="solid"/>
            <a:miter lim="800000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7064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4">
            <a:extLst>
              <a:ext uri="{FF2B5EF4-FFF2-40B4-BE49-F238E27FC236}">
                <a16:creationId xmlns:a16="http://schemas.microsoft.com/office/drawing/2014/main" id="{0A405B93-ED05-43EA-B1CA-D20B986C5B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lum bright="70000" contrast="-70000"/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4299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4200BA2-F215-418A-8D73-FFA2129AA26E}"/>
              </a:ext>
            </a:extLst>
          </p:cNvPr>
          <p:cNvSpPr txBox="1"/>
          <p:nvPr/>
        </p:nvSpPr>
        <p:spPr>
          <a:xfrm>
            <a:off x="4334312" y="0"/>
            <a:ext cx="35233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480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defRPr>
            </a:lvl1pPr>
          </a:lstStyle>
          <a:p>
            <a:r>
              <a:rPr lang="it-IT" dirty="0"/>
              <a:t>TREEMAPS</a:t>
            </a:r>
          </a:p>
          <a:p>
            <a:r>
              <a:rPr lang="it-IT" sz="2400" dirty="0"/>
              <a:t>Struttura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AC6FE8C-0D76-4918-84B4-9B897E4A1BF8}"/>
              </a:ext>
            </a:extLst>
          </p:cNvPr>
          <p:cNvSpPr/>
          <p:nvPr/>
        </p:nvSpPr>
        <p:spPr>
          <a:xfrm>
            <a:off x="-1" y="1586657"/>
            <a:ext cx="12191999" cy="52713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861108-D137-4E37-99D7-A42BCEB8B9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387" y="3654567"/>
            <a:ext cx="5701779" cy="277664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72AB3F9-3DA3-4A65-820D-172DAFE3ED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8553" y="3458614"/>
            <a:ext cx="5701779" cy="316855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8529123-3A44-4057-A9CD-8022D1B47115}"/>
              </a:ext>
            </a:extLst>
          </p:cNvPr>
          <p:cNvSpPr txBox="1"/>
          <p:nvPr/>
        </p:nvSpPr>
        <p:spPr>
          <a:xfrm>
            <a:off x="2285694" y="1586657"/>
            <a:ext cx="7620608" cy="14773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Un riquadro rappresenta un nodo dell’albero</a:t>
            </a:r>
          </a:p>
          <a:p>
            <a:pPr algn="ctr"/>
            <a:endParaRPr lang="it-IT" dirty="0"/>
          </a:p>
          <a:p>
            <a:pPr algn="ctr"/>
            <a:r>
              <a:rPr lang="it-IT" dirty="0"/>
              <a:t>L’area del riquadro rappresenta il valore di un suo attributo numerico</a:t>
            </a:r>
          </a:p>
          <a:p>
            <a:pPr algn="ctr"/>
            <a:endParaRPr lang="it-IT" dirty="0"/>
          </a:p>
          <a:p>
            <a:pPr algn="ctr"/>
            <a:r>
              <a:rPr lang="it-IT" dirty="0"/>
              <a:t>Opzionalmente, il colore rappresenta un secondo attributo, anche categorico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857DF97-2D89-433D-8F44-A47B95BA15EB}"/>
              </a:ext>
            </a:extLst>
          </p:cNvPr>
          <p:cNvCxnSpPr>
            <a:cxnSpLocks/>
          </p:cNvCxnSpPr>
          <p:nvPr/>
        </p:nvCxnSpPr>
        <p:spPr>
          <a:xfrm>
            <a:off x="1580099" y="789052"/>
            <a:ext cx="9023755" cy="0"/>
          </a:xfrm>
          <a:prstGeom prst="line">
            <a:avLst/>
          </a:prstGeom>
          <a:ln w="38100" cap="sq" cmpd="thickThin">
            <a:solidFill>
              <a:schemeClr val="accent2"/>
            </a:solidFill>
            <a:prstDash val="solid"/>
            <a:miter lim="800000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7899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4">
            <a:extLst>
              <a:ext uri="{FF2B5EF4-FFF2-40B4-BE49-F238E27FC236}">
                <a16:creationId xmlns:a16="http://schemas.microsoft.com/office/drawing/2014/main" id="{8A851857-C104-4181-80B4-C2E6979D55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lum bright="70000" contrast="-70000"/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4299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8529123-3A44-4057-A9CD-8022D1B47115}"/>
              </a:ext>
            </a:extLst>
          </p:cNvPr>
          <p:cNvSpPr txBox="1"/>
          <p:nvPr/>
        </p:nvSpPr>
        <p:spPr>
          <a:xfrm>
            <a:off x="9487945" y="0"/>
            <a:ext cx="2704055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>
            <a:defPPr>
              <a:defRPr lang="it-IT"/>
            </a:defPPr>
            <a:lvl1pPr algn="ctr"/>
          </a:lstStyle>
          <a:p>
            <a:pPr algn="l"/>
            <a:r>
              <a:rPr lang="it-IT" b="1" dirty="0"/>
              <a:t>Slice and Dice (Nested)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395660-9609-4C21-A362-16C6529B0729}"/>
              </a:ext>
            </a:extLst>
          </p:cNvPr>
          <p:cNvSpPr txBox="1"/>
          <p:nvPr/>
        </p:nvSpPr>
        <p:spPr>
          <a:xfrm>
            <a:off x="9487946" y="369332"/>
            <a:ext cx="2704054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>
            <a:defPPr>
              <a:defRPr lang="it-IT"/>
            </a:defPPr>
            <a:lvl1pPr algn="ctr"/>
          </a:lstStyle>
          <a:p>
            <a:pPr algn="l"/>
            <a:r>
              <a:rPr lang="it-IT" dirty="0"/>
              <a:t>Partizione dello spazio alternata per ogni livello dell’albero: verticale e orizzontale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0E1DF1-605F-4569-BC93-70FE7DB42913}"/>
              </a:ext>
            </a:extLst>
          </p:cNvPr>
          <p:cNvSpPr txBox="1"/>
          <p:nvPr/>
        </p:nvSpPr>
        <p:spPr>
          <a:xfrm>
            <a:off x="9487951" y="1569661"/>
            <a:ext cx="2704049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>
            <a:defPPr>
              <a:defRPr lang="it-IT"/>
            </a:defPPr>
            <a:lvl1pPr algn="ctr"/>
          </a:lstStyle>
          <a:p>
            <a:pPr algn="l"/>
            <a:r>
              <a:rPr lang="it-IT" dirty="0"/>
              <a:t>Uso dell’annidamento per mostrare la gerarchia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9F8FF1C-3A87-4DB4-82A9-64BB75C617C9}"/>
              </a:ext>
            </a:extLst>
          </p:cNvPr>
          <p:cNvSpPr/>
          <p:nvPr/>
        </p:nvSpPr>
        <p:spPr>
          <a:xfrm>
            <a:off x="2" y="0"/>
            <a:ext cx="9487945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49E2952-0C82-4390-B697-EEF36300D6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139"/>
          <a:stretch/>
        </p:blipFill>
        <p:spPr bwMode="auto">
          <a:xfrm>
            <a:off x="196528" y="434400"/>
            <a:ext cx="9094891" cy="5989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0712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4">
            <a:extLst>
              <a:ext uri="{FF2B5EF4-FFF2-40B4-BE49-F238E27FC236}">
                <a16:creationId xmlns:a16="http://schemas.microsoft.com/office/drawing/2014/main" id="{0DD40055-1470-4C36-AF30-08DDD9BC84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lum bright="70000" contrast="-70000"/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4299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8529123-3A44-4057-A9CD-8022D1B47115}"/>
              </a:ext>
            </a:extLst>
          </p:cNvPr>
          <p:cNvSpPr txBox="1"/>
          <p:nvPr/>
        </p:nvSpPr>
        <p:spPr>
          <a:xfrm>
            <a:off x="9194329" y="0"/>
            <a:ext cx="2997672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>
            <a:defPPr>
              <a:defRPr lang="it-IT"/>
            </a:defPPr>
          </a:lstStyle>
          <a:p>
            <a:r>
              <a:rPr lang="it-IT" b="1" dirty="0"/>
              <a:t>Cascaded (Nested)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0F16A5-49DA-4E5D-8D5C-131A8CCD5847}"/>
              </a:ext>
            </a:extLst>
          </p:cNvPr>
          <p:cNvSpPr txBox="1"/>
          <p:nvPr/>
        </p:nvSpPr>
        <p:spPr>
          <a:xfrm>
            <a:off x="9194327" y="369332"/>
            <a:ext cx="2997673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>
            <a:defPPr>
              <a:defRPr lang="it-IT"/>
            </a:defPPr>
          </a:lstStyle>
          <a:p>
            <a:r>
              <a:rPr lang="it-IT" dirty="0"/>
              <a:t>Uso della sovrapposizione (cascading) per mostrare la gerarchia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6AFDB0B-E993-4220-BFE3-4C47A65B22D7}"/>
              </a:ext>
            </a:extLst>
          </p:cNvPr>
          <p:cNvSpPr/>
          <p:nvPr/>
        </p:nvSpPr>
        <p:spPr>
          <a:xfrm>
            <a:off x="-1" y="0"/>
            <a:ext cx="9194327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4FFB15A-9DE3-4BA4-994F-DDE667275A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655" y="182245"/>
            <a:ext cx="8705667" cy="6493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676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4">
            <a:extLst>
              <a:ext uri="{FF2B5EF4-FFF2-40B4-BE49-F238E27FC236}">
                <a16:creationId xmlns:a16="http://schemas.microsoft.com/office/drawing/2014/main" id="{C0616F1E-9A78-4077-9267-4FDEADE477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lum bright="70000" contrast="-70000"/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4299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8529123-3A44-4057-A9CD-8022D1B47115}"/>
              </a:ext>
            </a:extLst>
          </p:cNvPr>
          <p:cNvSpPr txBox="1"/>
          <p:nvPr/>
        </p:nvSpPr>
        <p:spPr>
          <a:xfrm>
            <a:off x="7248086" y="0"/>
            <a:ext cx="4943913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>
            <a:defPPr>
              <a:defRPr lang="it-IT"/>
            </a:defPPr>
          </a:lstStyle>
          <a:p>
            <a:r>
              <a:rPr lang="it-IT" b="1" dirty="0"/>
              <a:t>Unordered (Squarified)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C1B127-8301-4539-93E4-DE04C81806B4}"/>
              </a:ext>
            </a:extLst>
          </p:cNvPr>
          <p:cNvSpPr txBox="1"/>
          <p:nvPr/>
        </p:nvSpPr>
        <p:spPr>
          <a:xfrm>
            <a:off x="7248088" y="368905"/>
            <a:ext cx="4943912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>
            <a:defPPr>
              <a:defRPr lang="it-IT"/>
            </a:defPPr>
          </a:lstStyle>
          <a:p>
            <a:r>
              <a:rPr lang="it-IT" dirty="0"/>
              <a:t>I riquadri sono ordinati per dimensione, pertanto la mappa è non-ordinata se i dati hanno un proprio ordinamento naturale (indipendente dai valori)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5C8799-3A1C-433F-97D3-A6A3E5744252}"/>
              </a:ext>
            </a:extLst>
          </p:cNvPr>
          <p:cNvSpPr txBox="1"/>
          <p:nvPr/>
        </p:nvSpPr>
        <p:spPr>
          <a:xfrm>
            <a:off x="7248086" y="1292485"/>
            <a:ext cx="494391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>
            <a:defPPr>
              <a:defRPr lang="it-IT"/>
            </a:defPPr>
          </a:lstStyle>
          <a:p>
            <a:r>
              <a:rPr lang="it-IT" dirty="0"/>
              <a:t>Tipico esempio: gerarchie temporali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FBB979A-BF0E-4715-B2A4-188D40610A21}"/>
              </a:ext>
            </a:extLst>
          </p:cNvPr>
          <p:cNvSpPr/>
          <p:nvPr/>
        </p:nvSpPr>
        <p:spPr>
          <a:xfrm>
            <a:off x="-1" y="0"/>
            <a:ext cx="7248086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F131070-F0C7-4D5D-8ECB-499A782B39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654" y="182245"/>
            <a:ext cx="6525150" cy="649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278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4">
            <a:extLst>
              <a:ext uri="{FF2B5EF4-FFF2-40B4-BE49-F238E27FC236}">
                <a16:creationId xmlns:a16="http://schemas.microsoft.com/office/drawing/2014/main" id="{BB193E7C-B1E2-4ED2-80F4-B2EDCA42AC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lum bright="70000" contrast="-70000"/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4299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4BBF90F-DA08-41E4-A16E-1BFCF831EF39}"/>
              </a:ext>
            </a:extLst>
          </p:cNvPr>
          <p:cNvSpPr txBox="1"/>
          <p:nvPr/>
        </p:nvSpPr>
        <p:spPr>
          <a:xfrm>
            <a:off x="0" y="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480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defRPr>
            </a:lvl1pPr>
          </a:lstStyle>
          <a:p>
            <a:r>
              <a:rPr lang="it-IT" dirty="0"/>
              <a:t>APPLICAZIONE: INQUINAMENTO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7E82BD-5B88-4FE4-9396-1ED1CF7E22F4}"/>
              </a:ext>
            </a:extLst>
          </p:cNvPr>
          <p:cNvSpPr txBox="1"/>
          <p:nvPr/>
        </p:nvSpPr>
        <p:spPr>
          <a:xfrm>
            <a:off x="427839" y="1338864"/>
            <a:ext cx="6370039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>
            <a:defPPr>
              <a:defRPr lang="it-IT"/>
            </a:defPPr>
          </a:lstStyle>
          <a:p>
            <a:r>
              <a:rPr lang="it-IT" dirty="0"/>
              <a:t>La gerarchia è il tempo (date delle rilevazioni)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B0B5FA-E611-4134-B141-9261571004AA}"/>
              </a:ext>
            </a:extLst>
          </p:cNvPr>
          <p:cNvSpPr txBox="1"/>
          <p:nvPr/>
        </p:nvSpPr>
        <p:spPr>
          <a:xfrm>
            <a:off x="427839" y="1708196"/>
            <a:ext cx="6370039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>
            <a:defPPr>
              <a:defRPr lang="it-IT"/>
            </a:defPPr>
          </a:lstStyle>
          <a:p>
            <a:r>
              <a:rPr lang="it-IT" dirty="0"/>
              <a:t>Dataset originale lineare (formato CSV)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7C1E9D-C71A-49E7-AB97-D68D9AB0E095}"/>
              </a:ext>
            </a:extLst>
          </p:cNvPr>
          <p:cNvSpPr txBox="1"/>
          <p:nvPr/>
        </p:nvSpPr>
        <p:spPr>
          <a:xfrm>
            <a:off x="427838" y="2077528"/>
            <a:ext cx="6370039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>
            <a:defPPr>
              <a:defRPr lang="it-IT"/>
            </a:defPPr>
          </a:lstStyle>
          <a:p>
            <a:r>
              <a:rPr lang="it-IT" dirty="0"/>
              <a:t>Principale problematica: gerarchizzazione del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Uso di script in Java per effettuare parsing di date e osservazioni e generare la gerarchia in JSON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4B1E6F7-B8F5-476F-8666-3C3181658F50}"/>
              </a:ext>
            </a:extLst>
          </p:cNvPr>
          <p:cNvSpPr txBox="1"/>
          <p:nvPr/>
        </p:nvSpPr>
        <p:spPr>
          <a:xfrm>
            <a:off x="427838" y="3000858"/>
            <a:ext cx="6370039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>
            <a:defPPr>
              <a:defRPr lang="it-IT"/>
            </a:defPPr>
          </a:lstStyle>
          <a:p>
            <a:r>
              <a:rPr lang="it-IT" dirty="0"/>
              <a:t>Necessità di generare gerarchie diverse a seconda della visualizzazione utilizzata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Esempio: le treemap non supportano i dati qualitativi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8B593E9-50C1-45DB-B7BA-E06DD929F20B}"/>
              </a:ext>
            </a:extLst>
          </p:cNvPr>
          <p:cNvSpPr/>
          <p:nvPr/>
        </p:nvSpPr>
        <p:spPr>
          <a:xfrm>
            <a:off x="6797878" y="830996"/>
            <a:ext cx="5394122" cy="602700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C79E73-7101-400C-BB6C-BDAA0CD268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7733" y="986825"/>
            <a:ext cx="4694412" cy="277397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993B78F-3F8F-4643-9FCC-76FE6D9A5E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47733" y="3924188"/>
            <a:ext cx="4694412" cy="2770417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5034513-FB26-4C24-93CD-26CEA100770E}"/>
              </a:ext>
            </a:extLst>
          </p:cNvPr>
          <p:cNvCxnSpPr>
            <a:cxnSpLocks/>
          </p:cNvCxnSpPr>
          <p:nvPr/>
        </p:nvCxnSpPr>
        <p:spPr>
          <a:xfrm>
            <a:off x="1580099" y="789052"/>
            <a:ext cx="9023755" cy="0"/>
          </a:xfrm>
          <a:prstGeom prst="line">
            <a:avLst/>
          </a:prstGeom>
          <a:ln w="38100" cap="sq" cmpd="thickThin">
            <a:solidFill>
              <a:schemeClr val="accent2"/>
            </a:solidFill>
            <a:prstDash val="solid"/>
            <a:miter lim="800000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4423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>
            <a:extLst>
              <a:ext uri="{FF2B5EF4-FFF2-40B4-BE49-F238E27FC236}">
                <a16:creationId xmlns:a16="http://schemas.microsoft.com/office/drawing/2014/main" id="{6DFFF814-6CBB-4758-88BD-E8BF3B1C38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lum bright="70000" contrast="-70000"/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4299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C3227F4-0F38-48EC-8AD5-5B33741E3010}"/>
              </a:ext>
            </a:extLst>
          </p:cNvPr>
          <p:cNvSpPr txBox="1"/>
          <p:nvPr/>
        </p:nvSpPr>
        <p:spPr>
          <a:xfrm>
            <a:off x="410333" y="1338570"/>
            <a:ext cx="647702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>
            <a:defPPr>
              <a:defRPr lang="it-IT"/>
            </a:defPPr>
          </a:lstStyle>
          <a:p>
            <a:r>
              <a:rPr lang="it-IT" dirty="0"/>
              <a:t>Contiene l’intero dataset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84AC4B-4E1E-45AE-A274-39CFB425202E}"/>
              </a:ext>
            </a:extLst>
          </p:cNvPr>
          <p:cNvSpPr txBox="1"/>
          <p:nvPr/>
        </p:nvSpPr>
        <p:spPr>
          <a:xfrm>
            <a:off x="410331" y="1707902"/>
            <a:ext cx="64770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>
            <a:defPPr>
              <a:defRPr lang="it-IT"/>
            </a:defPPr>
          </a:lstStyle>
          <a:p>
            <a:r>
              <a:rPr lang="it-IT" dirty="0"/>
              <a:t>Foglie colorate per facilitare l’individuazione degli inquinanti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B2D834-EC73-4124-90D6-3F3652694FB0}"/>
              </a:ext>
            </a:extLst>
          </p:cNvPr>
          <p:cNvSpPr txBox="1"/>
          <p:nvPr/>
        </p:nvSpPr>
        <p:spPr>
          <a:xfrm>
            <a:off x="410329" y="2077234"/>
            <a:ext cx="6477025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>
            <a:defPPr>
              <a:defRPr lang="it-IT"/>
            </a:defPPr>
          </a:lstStyle>
          <a:p>
            <a:r>
              <a:rPr lang="it-IT" dirty="0"/>
              <a:t>Interazione: permette di esaminare qualunque punto del dataset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34B998-5544-4055-A17F-C87817F22F5B}"/>
              </a:ext>
            </a:extLst>
          </p:cNvPr>
          <p:cNvSpPr txBox="1"/>
          <p:nvPr/>
        </p:nvSpPr>
        <p:spPr>
          <a:xfrm>
            <a:off x="410323" y="2446566"/>
            <a:ext cx="647702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>
            <a:defPPr>
              <a:defRPr lang="it-IT"/>
            </a:defPPr>
          </a:lstStyle>
          <a:p>
            <a:r>
              <a:rPr lang="it-IT" dirty="0"/>
              <a:t>Scopo: esplorazione del dataset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C5CCBE-059B-4E3C-B9E3-7DA343ED030C}"/>
              </a:ext>
            </a:extLst>
          </p:cNvPr>
          <p:cNvSpPr txBox="1"/>
          <p:nvPr/>
        </p:nvSpPr>
        <p:spPr>
          <a:xfrm>
            <a:off x="0" y="0"/>
            <a:ext cx="68873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480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defRPr>
            </a:lvl1pPr>
          </a:lstStyle>
          <a:p>
            <a:r>
              <a:rPr lang="it-IT" dirty="0"/>
              <a:t>ALBERO ESPLORABILE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B3AF0A0-0EEE-4CC7-A0E7-9C3E5B287E84}"/>
              </a:ext>
            </a:extLst>
          </p:cNvPr>
          <p:cNvSpPr/>
          <p:nvPr/>
        </p:nvSpPr>
        <p:spPr>
          <a:xfrm>
            <a:off x="6887360" y="0"/>
            <a:ext cx="5304639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792D1B7-317F-40E8-A6D7-E96FDA55B498}"/>
              </a:ext>
            </a:extLst>
          </p:cNvPr>
          <p:cNvCxnSpPr>
            <a:cxnSpLocks/>
          </p:cNvCxnSpPr>
          <p:nvPr/>
        </p:nvCxnSpPr>
        <p:spPr>
          <a:xfrm>
            <a:off x="847288" y="789052"/>
            <a:ext cx="6040060" cy="0"/>
          </a:xfrm>
          <a:prstGeom prst="line">
            <a:avLst/>
          </a:prstGeom>
          <a:ln w="38100" cap="sq" cmpd="thickThin">
            <a:solidFill>
              <a:schemeClr val="accent2"/>
            </a:solidFill>
            <a:prstDash val="solid"/>
            <a:miter lim="800000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Action Button: Return 4">
            <a:hlinkClick r:id="rId4" highlightClick="1"/>
            <a:extLst>
              <a:ext uri="{FF2B5EF4-FFF2-40B4-BE49-F238E27FC236}">
                <a16:creationId xmlns:a16="http://schemas.microsoft.com/office/drawing/2014/main" id="{0371A25A-8B2E-4D6E-83DE-21A091903F5F}"/>
              </a:ext>
            </a:extLst>
          </p:cNvPr>
          <p:cNvSpPr/>
          <p:nvPr/>
        </p:nvSpPr>
        <p:spPr>
          <a:xfrm rot="5400000">
            <a:off x="11822667" y="6488667"/>
            <a:ext cx="369332" cy="369332"/>
          </a:xfrm>
          <a:prstGeom prst="actionButtonRetur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C920148-C63C-4C18-9477-C794AAA32C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38335" y="1338570"/>
            <a:ext cx="5002687" cy="4188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595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1039</TotalTime>
  <Words>495</Words>
  <Application>Microsoft Office PowerPoint</Application>
  <PresentationFormat>Widescreen</PresentationFormat>
  <Paragraphs>65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Book Antiqua</vt:lpstr>
      <vt:lpstr>Calibri</vt:lpstr>
      <vt:lpstr>Calibri Light</vt:lpstr>
      <vt:lpstr>Liberation Serif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TREEMAPS</dc:title>
  <dc:creator>Lorenzo Bini</dc:creator>
  <cp:lastModifiedBy>Lorenzo Bini</cp:lastModifiedBy>
  <cp:revision>77</cp:revision>
  <dcterms:created xsi:type="dcterms:W3CDTF">2020-05-06T15:18:38Z</dcterms:created>
  <dcterms:modified xsi:type="dcterms:W3CDTF">2020-05-18T09:27:58Z</dcterms:modified>
</cp:coreProperties>
</file>