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76" r:id="rId2"/>
    <p:sldId id="258" r:id="rId3"/>
    <p:sldId id="296" r:id="rId4"/>
    <p:sldId id="297" r:id="rId5"/>
    <p:sldId id="278" r:id="rId6"/>
    <p:sldId id="293" r:id="rId7"/>
    <p:sldId id="286" r:id="rId8"/>
    <p:sldId id="298" r:id="rId9"/>
    <p:sldId id="299" r:id="rId10"/>
    <p:sldId id="300" r:id="rId11"/>
    <p:sldId id="301" r:id="rId12"/>
    <p:sldId id="302" r:id="rId13"/>
    <p:sldId id="277" r:id="rId14"/>
    <p:sldId id="280" r:id="rId15"/>
    <p:sldId id="281" r:id="rId16"/>
    <p:sldId id="303" r:id="rId17"/>
    <p:sldId id="282" r:id="rId18"/>
    <p:sldId id="304" r:id="rId19"/>
    <p:sldId id="283" r:id="rId20"/>
    <p:sldId id="284" r:id="rId21"/>
    <p:sldId id="285" r:id="rId22"/>
    <p:sldId id="294" r:id="rId23"/>
    <p:sldId id="275" r:id="rId24"/>
    <p:sldId id="29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AA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8" autoAdjust="0"/>
    <p:restoredTop sz="94660"/>
  </p:normalViewPr>
  <p:slideViewPr>
    <p:cSldViewPr>
      <p:cViewPr varScale="1">
        <p:scale>
          <a:sx n="84" d="100"/>
          <a:sy n="84" d="100"/>
        </p:scale>
        <p:origin x="-151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44BA0-AD22-4815-9DAA-9EE58E8F2FF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r">
              <a:defRPr/>
            </a:lvl1pPr>
          </a:lstStyle>
          <a:p>
            <a:fld id="{B1F6A378-F3A0-41DA-8571-9339A905B0C1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162800" y="5729288"/>
            <a:ext cx="138430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14600" y="5791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US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667000"/>
            <a:ext cx="57150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EAC5A-7520-4D0E-AAB1-F1284CC24AB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76450" cy="5562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076950" cy="5562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733D-1281-4845-B7F3-4B7F6251091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563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381000" y="1295400"/>
            <a:ext cx="8305800" cy="4724400"/>
          </a:xfrm>
        </p:spPr>
        <p:txBody>
          <a:bodyPr/>
          <a:lstStyle/>
          <a:p>
            <a:r>
              <a:rPr lang="es-ES" smtClean="0"/>
              <a:t>Haga clic en el icono para agregar un gráfico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29200" y="6248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581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A426D97-A3DC-4862-9D9A-BDB028BC381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563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724400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29200" y="6248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581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EB008E5-5FEE-4B57-82D2-C28D9D8FEF5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2571C-46D2-404A-B965-5B64BD5C03A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9499D-D02E-4113-A7D2-67948B8FBC6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D6D-9536-46F8-9A08-AAE9F4377F0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0FFD2-37FE-4F4E-B176-3358B3813EB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B2EEB-3107-4449-8116-B4007911DD6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22A5E-C0CD-41F1-B154-10AE8451FD5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ED60A-02B9-4D9E-B4E3-707F2EE76C8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FBC88-95A1-4C53-B77C-26F2C02340A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roup 79"/>
          <p:cNvGrpSpPr>
            <a:grpSpLocks/>
          </p:cNvGrpSpPr>
          <p:nvPr/>
        </p:nvGrpSpPr>
        <p:grpSpPr bwMode="auto">
          <a:xfrm>
            <a:off x="685800" y="685800"/>
            <a:ext cx="8458200" cy="260350"/>
            <a:chOff x="2448" y="384"/>
            <a:chExt cx="3312" cy="212"/>
          </a:xfrm>
        </p:grpSpPr>
        <p:sp>
          <p:nvSpPr>
            <p:cNvPr id="1101" name="Rectangle 77"/>
            <p:cNvSpPr>
              <a:spLocks noChangeArrowheads="1"/>
            </p:cNvSpPr>
            <p:nvPr userDrawn="1"/>
          </p:nvSpPr>
          <p:spPr bwMode="gray">
            <a:xfrm>
              <a:off x="2448" y="384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gray">
            <a:xfrm>
              <a:off x="2448" y="500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762000" y="6553200"/>
            <a:ext cx="1828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029200" y="6248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581400" y="6629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D7CBD8B-63E1-43E2-999B-8FCA3032F820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457200"/>
            <a:ext cx="7543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grpSp>
        <p:nvGrpSpPr>
          <p:cNvPr id="1097" name="Group 73"/>
          <p:cNvGrpSpPr>
            <a:grpSpLocks/>
          </p:cNvGrpSpPr>
          <p:nvPr/>
        </p:nvGrpSpPr>
        <p:grpSpPr bwMode="auto">
          <a:xfrm>
            <a:off x="360363" y="457200"/>
            <a:ext cx="533400" cy="609600"/>
            <a:chOff x="4128" y="1920"/>
            <a:chExt cx="1010" cy="1104"/>
          </a:xfrm>
        </p:grpSpPr>
        <p:sp>
          <p:nvSpPr>
            <p:cNvPr id="1093" name="Freeform 69"/>
            <p:cNvSpPr>
              <a:spLocks/>
            </p:cNvSpPr>
            <p:nvPr userDrawn="1"/>
          </p:nvSpPr>
          <p:spPr bwMode="gray">
            <a:xfrm>
              <a:off x="4128" y="1920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94" name="Freeform 70"/>
            <p:cNvSpPr>
              <a:spLocks/>
            </p:cNvSpPr>
            <p:nvPr userDrawn="1"/>
          </p:nvSpPr>
          <p:spPr bwMode="gray">
            <a:xfrm rot="5400000">
              <a:off x="4129" y="2495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95" name="Freeform 71"/>
            <p:cNvSpPr>
              <a:spLocks/>
            </p:cNvSpPr>
            <p:nvPr userDrawn="1"/>
          </p:nvSpPr>
          <p:spPr bwMode="gray">
            <a:xfrm>
              <a:off x="4608" y="1920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96" name="Freeform 72"/>
            <p:cNvSpPr>
              <a:spLocks/>
            </p:cNvSpPr>
            <p:nvPr userDrawn="1"/>
          </p:nvSpPr>
          <p:spPr bwMode="gray">
            <a:xfrm rot="5400000">
              <a:off x="4609" y="2495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104" name="Text Box 80"/>
          <p:cNvSpPr txBox="1">
            <a:spLocks noChangeArrowheads="1"/>
          </p:cNvSpPr>
          <p:nvPr/>
        </p:nvSpPr>
        <p:spPr bwMode="gray">
          <a:xfrm>
            <a:off x="3352800" y="304800"/>
            <a:ext cx="550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 b="1"/>
              <a:t>Add your company slogan</a:t>
            </a:r>
          </a:p>
        </p:txBody>
      </p:sp>
      <p:sp>
        <p:nvSpPr>
          <p:cNvPr id="1106" name="Text Box 82"/>
          <p:cNvSpPr txBox="1">
            <a:spLocks noChangeArrowheads="1"/>
          </p:cNvSpPr>
          <p:nvPr/>
        </p:nvSpPr>
        <p:spPr bwMode="white">
          <a:xfrm>
            <a:off x="7848600" y="6172200"/>
            <a:ext cx="106680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accent2"/>
                </a:solidFill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94482" y="116632"/>
            <a:ext cx="6519319" cy="266429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TT N° 2012-A050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s-MX" sz="2800" dirty="0" smtClean="0"/>
              <a:t>SISTEMA </a:t>
            </a:r>
            <a:r>
              <a:rPr lang="es-MX" sz="2800" dirty="0"/>
              <a:t>DE ENTRETENIMIENTO BASADO EN </a:t>
            </a:r>
            <a:r>
              <a:rPr lang="es-MX" sz="2800" b="0" dirty="0">
                <a:solidFill>
                  <a:schemeClr val="tx1"/>
                </a:solidFill>
              </a:rPr>
              <a:t/>
            </a:r>
            <a:br>
              <a:rPr lang="es-MX" sz="2800" b="0" dirty="0">
                <a:solidFill>
                  <a:schemeClr val="tx1"/>
                </a:solidFill>
              </a:rPr>
            </a:br>
            <a:r>
              <a:rPr lang="es-MX" sz="2800" dirty="0"/>
              <a:t>AGENTES CONTROLADOS POR VOZ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79315" y="6237312"/>
            <a:ext cx="1628056" cy="381000"/>
          </a:xfrm>
        </p:spPr>
        <p:txBody>
          <a:bodyPr/>
          <a:lstStyle/>
          <a:p>
            <a:r>
              <a:rPr lang="en-US" dirty="0" smtClean="0"/>
              <a:t>12- 11 - 2012</a:t>
            </a:r>
            <a:endParaRPr lang="en-US" dirty="0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555776" y="2132855"/>
            <a:ext cx="607513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s-MX" dirty="0"/>
          </a:p>
          <a:p>
            <a:r>
              <a:rPr lang="es-MX" sz="2000" b="1" dirty="0" smtClean="0"/>
              <a:t>INTEGRANTES</a:t>
            </a:r>
            <a:r>
              <a:rPr lang="es-MX" sz="2000" b="1" dirty="0"/>
              <a:t>: </a:t>
            </a:r>
            <a:endParaRPr lang="es-MX" sz="2000" b="1" dirty="0" smtClean="0"/>
          </a:p>
          <a:p>
            <a:endParaRPr lang="es-MX" sz="2000" b="1" dirty="0"/>
          </a:p>
          <a:p>
            <a:r>
              <a:rPr lang="es-MX" sz="2000" b="1" dirty="0" smtClean="0">
                <a:solidFill>
                  <a:schemeClr val="accent2"/>
                </a:solidFill>
              </a:rPr>
              <a:t>             ORTIZ </a:t>
            </a:r>
            <a:r>
              <a:rPr lang="es-MX" sz="2000" b="1" dirty="0">
                <a:solidFill>
                  <a:schemeClr val="accent2"/>
                </a:solidFill>
              </a:rPr>
              <a:t>RAMÍREZ DIANA </a:t>
            </a:r>
            <a:endParaRPr lang="es-MX" sz="2000" dirty="0">
              <a:solidFill>
                <a:schemeClr val="accent2"/>
              </a:solidFill>
            </a:endParaRPr>
          </a:p>
          <a:p>
            <a:r>
              <a:rPr lang="es-MX" sz="2000" b="1" dirty="0" smtClean="0">
                <a:solidFill>
                  <a:schemeClr val="accent2"/>
                </a:solidFill>
              </a:rPr>
              <a:t>             ROCHA </a:t>
            </a:r>
            <a:r>
              <a:rPr lang="es-MX" sz="2000" b="1" dirty="0">
                <a:solidFill>
                  <a:schemeClr val="accent2"/>
                </a:solidFill>
              </a:rPr>
              <a:t>PIEDRAS CARLOS ALBERTO </a:t>
            </a:r>
            <a:endParaRPr lang="es-MX" sz="2000" b="1" dirty="0" smtClean="0">
              <a:solidFill>
                <a:schemeClr val="accent2"/>
              </a:solidFill>
            </a:endParaRPr>
          </a:p>
          <a:p>
            <a:endParaRPr lang="es-MX" sz="2000" b="1" dirty="0" smtClean="0">
              <a:solidFill>
                <a:schemeClr val="accent2"/>
              </a:solidFill>
            </a:endParaRPr>
          </a:p>
          <a:p>
            <a:r>
              <a:rPr lang="es-MX" sz="2000" b="1" dirty="0" smtClean="0"/>
              <a:t>DIRECTOR:</a:t>
            </a:r>
          </a:p>
          <a:p>
            <a:r>
              <a:rPr lang="es-MX" sz="2000" b="1" dirty="0"/>
              <a:t> </a:t>
            </a:r>
            <a:r>
              <a:rPr lang="es-MX" sz="2000" b="1" dirty="0" smtClean="0"/>
              <a:t>            </a:t>
            </a:r>
            <a:endParaRPr lang="es-MX" sz="2000" dirty="0"/>
          </a:p>
          <a:p>
            <a:r>
              <a:rPr lang="es-MX" sz="2000" dirty="0"/>
              <a:t> </a:t>
            </a:r>
            <a:r>
              <a:rPr lang="es-MX" sz="2000" dirty="0" smtClean="0"/>
              <a:t>            </a:t>
            </a:r>
            <a:r>
              <a:rPr lang="es-MX" sz="2000" b="1" dirty="0" smtClean="0">
                <a:solidFill>
                  <a:schemeClr val="accent2"/>
                </a:solidFill>
              </a:rPr>
              <a:t>SAUCEDO </a:t>
            </a:r>
            <a:r>
              <a:rPr lang="es-MX" sz="2000" b="1" dirty="0">
                <a:solidFill>
                  <a:schemeClr val="accent2"/>
                </a:solidFill>
              </a:rPr>
              <a:t>DELGADO RAFAEL NORMAN 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pPr algn="r"/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2889353" y="239094"/>
            <a:ext cx="533400" cy="609600"/>
            <a:chOff x="4128" y="1920"/>
            <a:chExt cx="1010" cy="1104"/>
          </a:xfrm>
        </p:grpSpPr>
        <p:sp>
          <p:nvSpPr>
            <p:cNvPr id="72712" name="Freeform 8"/>
            <p:cNvSpPr>
              <a:spLocks/>
            </p:cNvSpPr>
            <p:nvPr/>
          </p:nvSpPr>
          <p:spPr bwMode="gray">
            <a:xfrm>
              <a:off x="4128" y="1920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13" name="Freeform 9"/>
            <p:cNvSpPr>
              <a:spLocks/>
            </p:cNvSpPr>
            <p:nvPr/>
          </p:nvSpPr>
          <p:spPr bwMode="gray">
            <a:xfrm rot="5400000">
              <a:off x="4129" y="2495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14" name="Freeform 10"/>
            <p:cNvSpPr>
              <a:spLocks/>
            </p:cNvSpPr>
            <p:nvPr/>
          </p:nvSpPr>
          <p:spPr bwMode="gray">
            <a:xfrm>
              <a:off x="4608" y="1920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15" name="Freeform 11"/>
            <p:cNvSpPr>
              <a:spLocks/>
            </p:cNvSpPr>
            <p:nvPr/>
          </p:nvSpPr>
          <p:spPr bwMode="gray">
            <a:xfrm rot="5400000">
              <a:off x="4609" y="2495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72724" name="Picture 20" descr="C:\Users\karloz\Pictures\IP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4" y="219912"/>
            <a:ext cx="1728192" cy="28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26" name="Picture 22" descr="C:\Users\karloz\Pictures\ES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46" y="5299296"/>
            <a:ext cx="1977234" cy="142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MOTOR GRÁFICO</a:t>
            </a:r>
            <a:endParaRPr lang="en-US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6136"/>
            <a:ext cx="8139221" cy="342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8" name="Picture 4" descr="https://encrypted-tbn3.gstatic.com/images?q=tbn:ANd9GcQZ0dABFtW_BhqBoJGiguXvjmZ5Ky8gLA56yWRluXCCUWG-oiN9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68" y="5771728"/>
            <a:ext cx="2224536" cy="1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BASE DE DATOS</a:t>
            </a:r>
            <a:endParaRPr lang="en-US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06" y="1023465"/>
            <a:ext cx="4690853" cy="464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0" name="Picture 4" descr="https://encrypted-tbn3.gstatic.com/images?q=tbn:ANd9GcQw6c0YhbGI0CKs0Fg8qzy-TbFsZrWQMjjLzB17dvoNybtp4JP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763009"/>
            <a:ext cx="1439652" cy="10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BASE DE DATOS</a:t>
            </a:r>
            <a:endParaRPr lang="en-US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06" y="1023465"/>
            <a:ext cx="4690853" cy="464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0" name="Picture 4" descr="https://encrypted-tbn3.gstatic.com/images?q=tbn:ANd9GcQw6c0YhbGI0CKs0Fg8qzy-TbFsZrWQMjjLzB17dvoNybtp4JP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763009"/>
            <a:ext cx="1439652" cy="10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LENGUAJE DE PROGRAMACIÓN</a:t>
            </a:r>
            <a:endParaRPr lang="en-US" sz="1600" dirty="0"/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1219200" y="1573213"/>
            <a:ext cx="1724025" cy="482600"/>
            <a:chOff x="816" y="2304"/>
            <a:chExt cx="1440" cy="448"/>
          </a:xfrm>
        </p:grpSpPr>
        <p:sp>
          <p:nvSpPr>
            <p:cNvPr id="75780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gamma/>
                    <a:tint val="57647"/>
                    <a:invGamma/>
                  </a:srgbClr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5764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 #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cxnSp>
        <p:nvCxnSpPr>
          <p:cNvPr id="75791" name="AutoShape 15"/>
          <p:cNvCxnSpPr>
            <a:cxnSpLocks noChangeShapeType="1"/>
            <a:stCxn id="75780" idx="11"/>
            <a:endCxn id="75784" idx="0"/>
          </p:cNvCxnSpPr>
          <p:nvPr/>
        </p:nvCxnSpPr>
        <p:spPr bwMode="gray">
          <a:xfrm>
            <a:off x="2076450" y="2000250"/>
            <a:ext cx="4763" cy="715963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2" name="AutoShape 16"/>
          <p:cNvCxnSpPr>
            <a:cxnSpLocks noChangeShapeType="1"/>
            <a:stCxn id="75783" idx="11"/>
            <a:endCxn id="75787" idx="0"/>
          </p:cNvCxnSpPr>
          <p:nvPr/>
        </p:nvCxnSpPr>
        <p:spPr bwMode="gray">
          <a:xfrm>
            <a:off x="2076450" y="3143250"/>
            <a:ext cx="4763" cy="715963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3" name="AutoShape 17"/>
          <p:cNvCxnSpPr>
            <a:cxnSpLocks noChangeShapeType="1"/>
            <a:stCxn id="75786" idx="11"/>
            <a:endCxn id="75790" idx="0"/>
          </p:cNvCxnSpPr>
          <p:nvPr/>
        </p:nvCxnSpPr>
        <p:spPr bwMode="gray">
          <a:xfrm>
            <a:off x="2076450" y="4286250"/>
            <a:ext cx="4763" cy="715963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1115616" y="2700949"/>
            <a:ext cx="72412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Verdana" pitchFamily="34" charset="0"/>
              </a:rPr>
              <a:t>Debido a que el motor gráfico elegido </a:t>
            </a:r>
            <a:r>
              <a:rPr lang="es-MX" dirty="0" smtClean="0"/>
              <a:t>e</a:t>
            </a:r>
            <a:r>
              <a:rPr lang="es-MX" dirty="0" smtClean="0"/>
              <a:t>stá </a:t>
            </a:r>
            <a:r>
              <a:rPr lang="es-MX" dirty="0"/>
              <a:t>pensado para trabajar con el lenguaje C</a:t>
            </a:r>
            <a:r>
              <a:rPr lang="es-MX" dirty="0" smtClean="0"/>
              <a:t># 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7" name="26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Operativo</a:t>
            </a:r>
            <a:endParaRPr lang="en-US" sz="1600" dirty="0"/>
          </a:p>
        </p:txBody>
      </p:sp>
      <p:sp>
        <p:nvSpPr>
          <p:cNvPr id="24" name="23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864495" y="1484784"/>
            <a:ext cx="77032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Windows 7</a:t>
            </a:r>
          </a:p>
          <a:p>
            <a:endParaRPr lang="es-MX" sz="2800" dirty="0">
              <a:solidFill>
                <a:schemeClr val="tx2"/>
              </a:solidFill>
            </a:endParaRPr>
          </a:p>
          <a:p>
            <a:r>
              <a:rPr lang="es-MX" sz="2800" b="1" dirty="0"/>
              <a:t>Requisitos mínimos del sistema </a:t>
            </a:r>
            <a:endParaRPr lang="es-MX" sz="2800" dirty="0"/>
          </a:p>
          <a:p>
            <a:r>
              <a:rPr lang="pt-BR" sz="2800" dirty="0"/>
              <a:t> Sistemas Operativo Microsoft® Windows® 7 </a:t>
            </a:r>
          </a:p>
          <a:p>
            <a:r>
              <a:rPr lang="es-MX" sz="2800" dirty="0"/>
              <a:t> 512 MB de RAM </a:t>
            </a:r>
          </a:p>
          <a:p>
            <a:r>
              <a:rPr lang="es-MX" sz="2800" dirty="0"/>
              <a:t> 3 GB de espacio en disco </a:t>
            </a:r>
          </a:p>
          <a:p>
            <a:r>
              <a:rPr lang="es-MX" sz="2800" dirty="0"/>
              <a:t> Monitor de 1024x768 </a:t>
            </a:r>
          </a:p>
          <a:p>
            <a:r>
              <a:rPr lang="es-MX" sz="2800" dirty="0"/>
              <a:t> Teclado </a:t>
            </a:r>
          </a:p>
          <a:p>
            <a:r>
              <a:rPr lang="es-MX" sz="2800" dirty="0"/>
              <a:t> Computadora con micrófono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smtClean="0"/>
              <a:t>REQUERIMIENTOS</a:t>
            </a:r>
            <a:endParaRPr lang="en-US" sz="1800" dirty="0"/>
          </a:p>
        </p:txBody>
      </p:sp>
      <p:sp>
        <p:nvSpPr>
          <p:cNvPr id="10" name="9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864494" y="1340768"/>
            <a:ext cx="77032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b="1" dirty="0"/>
              <a:t>Requerimientos Funcionales </a:t>
            </a:r>
            <a:endParaRPr lang="es-MX" b="1" dirty="0" smtClean="0"/>
          </a:p>
          <a:p>
            <a:endParaRPr lang="es-MX" dirty="0"/>
          </a:p>
          <a:p>
            <a:r>
              <a:rPr lang="es-MX" dirty="0"/>
              <a:t> RF1. El Jugador ingresa al sistema seleccionando o creando su usuario </a:t>
            </a:r>
          </a:p>
          <a:p>
            <a:r>
              <a:rPr lang="es-MX" dirty="0"/>
              <a:t> RF2. El sistema permite eliminar el usuario del jugador </a:t>
            </a:r>
          </a:p>
          <a:p>
            <a:r>
              <a:rPr lang="es-MX" dirty="0"/>
              <a:t> RF3. El sistema podrá modificar el usuario del jugador </a:t>
            </a:r>
          </a:p>
          <a:p>
            <a:r>
              <a:rPr lang="es-MX" dirty="0"/>
              <a:t> RF4. El sistema permite generar nuevos usuarios </a:t>
            </a:r>
          </a:p>
          <a:p>
            <a:r>
              <a:rPr lang="es-MX" dirty="0"/>
              <a:t> RF5. El Jugador podrá seleccionar el tipo de partida si es nueva o continúa con la que ya existe </a:t>
            </a:r>
          </a:p>
          <a:p>
            <a:r>
              <a:rPr lang="es-MX" dirty="0"/>
              <a:t> RF6. El sistema permite la configuración de opciones básicas del juego </a:t>
            </a:r>
          </a:p>
          <a:p>
            <a:r>
              <a:rPr lang="es-MX" dirty="0"/>
              <a:t> RF7. El sistema permite elegir los niveles que ya se han jugado anteriormente </a:t>
            </a:r>
          </a:p>
          <a:p>
            <a:r>
              <a:rPr lang="es-MX" dirty="0"/>
              <a:t> RF8. El jugador podrá controlar tanto el sistema como al personaje del juego mediante algunos comandos de voz </a:t>
            </a:r>
          </a:p>
          <a:p>
            <a:r>
              <a:rPr lang="es-MX" dirty="0"/>
              <a:t> RF9. El jugador podrá pausar el juego y posteriormente reanudarlo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smtClean="0"/>
              <a:t>REQUERIMIENTOS</a:t>
            </a:r>
            <a:endParaRPr lang="en-US" sz="1800" dirty="0"/>
          </a:p>
        </p:txBody>
      </p:sp>
      <p:sp>
        <p:nvSpPr>
          <p:cNvPr id="10" name="9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971600" y="1700808"/>
            <a:ext cx="770325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b="1" dirty="0"/>
              <a:t>Requerimientos no Funcionales </a:t>
            </a:r>
            <a:endParaRPr lang="es-MX" b="1" dirty="0" smtClean="0"/>
          </a:p>
          <a:p>
            <a:endParaRPr lang="es-MX" dirty="0"/>
          </a:p>
          <a:p>
            <a:r>
              <a:rPr lang="es-MX" dirty="0"/>
              <a:t>El sistema solo podrá identificar los comandos establecidos </a:t>
            </a:r>
          </a:p>
          <a:p>
            <a:r>
              <a:rPr lang="es-MX" dirty="0"/>
              <a:t> El jugador no podrá jugar si no ingreso su nombre de usuario </a:t>
            </a:r>
          </a:p>
          <a:p>
            <a:r>
              <a:rPr lang="es-MX" dirty="0"/>
              <a:t> El sistema solo funciona bajo la plataforma Windows </a:t>
            </a:r>
          </a:p>
          <a:p>
            <a:r>
              <a:rPr lang="es-MX" dirty="0"/>
              <a:t> El Jugador no podrá usar el sistema si su computadora no cuenta con un micrófono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CASOS DE USO</a:t>
            </a:r>
            <a:endParaRPr lang="en-US" sz="1800" dirty="0"/>
          </a:p>
        </p:txBody>
      </p:sp>
      <p:sp>
        <p:nvSpPr>
          <p:cNvPr id="44" name="43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4716819" cy="517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CASOS DE USO</a:t>
            </a:r>
            <a:endParaRPr lang="en-US" sz="1800" dirty="0"/>
          </a:p>
        </p:txBody>
      </p:sp>
      <p:sp>
        <p:nvSpPr>
          <p:cNvPr id="44" name="43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08720"/>
            <a:ext cx="4251215" cy="585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DIAGRAMA DE CLASES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8195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60" y="1050798"/>
            <a:ext cx="6425808" cy="505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DESCRIPCIÓN DEL PROBLEMA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8496944" cy="16211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La interacción JUGADOR - VIDEOJUEGO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Muchas combinaciones de comandos</a:t>
            </a:r>
          </a:p>
          <a:p>
            <a:pPr lvl="1">
              <a:lnSpc>
                <a:spcPct val="90000"/>
              </a:lnSpc>
            </a:pPr>
            <a:r>
              <a:rPr lang="es-MX" sz="2800" dirty="0" smtClean="0">
                <a:solidFill>
                  <a:schemeClr val="tx2"/>
                </a:solidFill>
              </a:rPr>
              <a:t>Difícil</a:t>
            </a:r>
            <a:r>
              <a:rPr lang="en-US" sz="2800" dirty="0" smtClean="0">
                <a:solidFill>
                  <a:schemeClr val="tx2"/>
                </a:solidFill>
              </a:rPr>
              <a:t> memorización</a:t>
            </a: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6" name="Picture 54" descr="C:\Users\karloz\Pictures\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4279">
            <a:off x="7840219" y="5820126"/>
            <a:ext cx="1229457" cy="11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41994" name="Picture 10" descr="C:\Users\karloz\Pictures\comandos-contr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26" y="2924944"/>
            <a:ext cx="521275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5" name="Picture 11" descr="C:\Users\karloz\Pictures\control-muchosBoton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077072"/>
            <a:ext cx="2610991" cy="19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smtClean="0"/>
              <a:t> AGENTES INTELIGENTES</a:t>
            </a:r>
            <a:endParaRPr lang="en-US" sz="1800" dirty="0"/>
          </a:p>
        </p:txBody>
      </p:sp>
      <p:sp>
        <p:nvSpPr>
          <p:cNvPr id="32" name="31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9" y="2578124"/>
            <a:ext cx="5285605" cy="30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950735" y="1340768"/>
            <a:ext cx="77032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Para el </a:t>
            </a:r>
            <a:r>
              <a:rPr lang="en-US" sz="2800" dirty="0" err="1" smtClean="0">
                <a:solidFill>
                  <a:schemeClr val="tx2"/>
                </a:solidFill>
              </a:rPr>
              <a:t>modelado</a:t>
            </a:r>
            <a:r>
              <a:rPr lang="en-US" sz="2800" dirty="0" smtClean="0">
                <a:solidFill>
                  <a:schemeClr val="tx2"/>
                </a:solidFill>
              </a:rPr>
              <a:t> de </a:t>
            </a:r>
            <a:r>
              <a:rPr lang="en-US" sz="2800" dirty="0" err="1" smtClean="0">
                <a:solidFill>
                  <a:schemeClr val="tx2"/>
                </a:solidFill>
              </a:rPr>
              <a:t>agentes</a:t>
            </a:r>
            <a:r>
              <a:rPr lang="en-US" sz="2800" dirty="0" smtClean="0">
                <a:solidFill>
                  <a:schemeClr val="tx2"/>
                </a:solidFill>
              </a:rPr>
              <a:t> se </a:t>
            </a:r>
            <a:r>
              <a:rPr lang="en-US" sz="2800" dirty="0" err="1" smtClean="0">
                <a:solidFill>
                  <a:schemeClr val="tx2"/>
                </a:solidFill>
              </a:rPr>
              <a:t>ocupará</a:t>
            </a:r>
            <a:r>
              <a:rPr lang="en-US" sz="2800" dirty="0" err="1" smtClean="0">
                <a:solidFill>
                  <a:schemeClr val="tx2"/>
                </a:solidFill>
              </a:rPr>
              <a:t>n</a:t>
            </a:r>
            <a:r>
              <a:rPr lang="en-US" sz="2800" dirty="0" smtClean="0">
                <a:solidFill>
                  <a:schemeClr val="tx2"/>
                </a:solidFill>
              </a:rPr>
              <a:t> los árboles de </a:t>
            </a:r>
            <a:r>
              <a:rPr lang="en-US" sz="2800" dirty="0" err="1" smtClean="0">
                <a:solidFill>
                  <a:schemeClr val="tx2"/>
                </a:solidFill>
              </a:rPr>
              <a:t>decisiones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RECONOCIMIENTO DE VOZ</a:t>
            </a:r>
            <a:endParaRPr lang="en-US" sz="1800" dirty="0"/>
          </a:p>
        </p:txBody>
      </p:sp>
      <p:sp>
        <p:nvSpPr>
          <p:cNvPr id="46" name="45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882505" y="1164134"/>
            <a:ext cx="7703259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dirty="0" smtClean="0"/>
              <a:t>El sistema contará con las siguientes características:</a:t>
            </a:r>
          </a:p>
          <a:p>
            <a:endParaRPr lang="es-MX" dirty="0" smtClean="0"/>
          </a:p>
          <a:p>
            <a:r>
              <a:rPr lang="es-MX" b="1" dirty="0" smtClean="0"/>
              <a:t>Palabras aisladas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s-MX" sz="2000" b="1" i="1" dirty="0"/>
              <a:t>Enfoque de </a:t>
            </a:r>
            <a:r>
              <a:rPr lang="es-MX" sz="2000" b="1" i="1" dirty="0" smtClean="0"/>
              <a:t>patrones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s-MX" sz="2000" i="1" dirty="0" smtClean="0"/>
              <a:t>       Modelos </a:t>
            </a:r>
            <a:r>
              <a:rPr lang="es-MX" sz="2000" i="1" dirty="0"/>
              <a:t>Ocultos de </a:t>
            </a:r>
            <a:r>
              <a:rPr lang="es-MX" sz="2000" i="1" dirty="0" err="1"/>
              <a:t>Markov</a:t>
            </a:r>
            <a:r>
              <a:rPr lang="es-MX" sz="2000" i="1" dirty="0"/>
              <a:t> </a:t>
            </a:r>
            <a:r>
              <a:rPr lang="es-MX" sz="2000" dirty="0"/>
              <a:t>(</a:t>
            </a:r>
            <a:r>
              <a:rPr lang="es-MX" sz="2000" i="1" dirty="0"/>
              <a:t>HMM</a:t>
            </a:r>
            <a:r>
              <a:rPr lang="es-MX" sz="2000" dirty="0"/>
              <a:t>: </a:t>
            </a:r>
            <a:r>
              <a:rPr lang="es-MX" sz="2000" i="1" dirty="0" err="1"/>
              <a:t>Hidden</a:t>
            </a:r>
            <a:r>
              <a:rPr lang="es-MX" sz="2000" i="1" dirty="0"/>
              <a:t> </a:t>
            </a:r>
            <a:r>
              <a:rPr lang="es-MX" sz="2000" i="1" dirty="0" err="1"/>
              <a:t>Markov</a:t>
            </a:r>
            <a:r>
              <a:rPr lang="es-MX" sz="2000" i="1" dirty="0"/>
              <a:t> </a:t>
            </a:r>
            <a:r>
              <a:rPr lang="es-MX" sz="2000" i="1" dirty="0" err="1"/>
              <a:t>Models</a:t>
            </a:r>
            <a:r>
              <a:rPr lang="es-MX" sz="2000" dirty="0" smtClean="0"/>
              <a:t>)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s-MX" sz="2000" b="1" dirty="0"/>
              <a:t>F</a:t>
            </a:r>
            <a:r>
              <a:rPr lang="es-MX" sz="2000" b="1" dirty="0" smtClean="0"/>
              <a:t>ase </a:t>
            </a:r>
            <a:r>
              <a:rPr lang="es-MX" sz="2000" b="1" dirty="0"/>
              <a:t>de </a:t>
            </a:r>
            <a:r>
              <a:rPr lang="es-MX" sz="2000" b="1" dirty="0" smtClean="0"/>
              <a:t>entrenamiento</a:t>
            </a:r>
            <a:r>
              <a:rPr lang="es-MX" sz="2000" dirty="0" smtClean="0"/>
              <a:t>: donde </a:t>
            </a:r>
            <a:r>
              <a:rPr lang="es-MX" sz="2000" dirty="0"/>
              <a:t>se generan los modelos que sirven de referencia, para lo cual se emplea un conjunto de bases de datos con voces grabadas que presenten la suficiente </a:t>
            </a:r>
            <a:r>
              <a:rPr lang="es-MX" sz="2000" dirty="0" smtClean="0"/>
              <a:t>variabilidad.</a:t>
            </a:r>
          </a:p>
          <a:p>
            <a:r>
              <a:rPr lang="es-MX" sz="2000" b="1" dirty="0" smtClean="0"/>
              <a:t>Fase </a:t>
            </a:r>
            <a:r>
              <a:rPr lang="es-MX" sz="2000" b="1" dirty="0"/>
              <a:t>de </a:t>
            </a:r>
            <a:r>
              <a:rPr lang="es-MX" sz="2000" b="1" dirty="0" smtClean="0"/>
              <a:t>reconocimiento</a:t>
            </a:r>
            <a:r>
              <a:rPr lang="es-MX" sz="2000" dirty="0" smtClean="0"/>
              <a:t>: </a:t>
            </a:r>
            <a:r>
              <a:rPr lang="es-MX" sz="2000" dirty="0"/>
              <a:t>donde se realiza una comparación entre las referencias obtenidas y las pronunciaciones, eligiéndose la secuencia de palabras cuya distancia a los modelos de referencia sea menor 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48680"/>
            <a:ext cx="7543800" cy="563563"/>
          </a:xfrm>
        </p:spPr>
        <p:txBody>
          <a:bodyPr/>
          <a:lstStyle/>
          <a:p>
            <a:r>
              <a:rPr lang="en-US" sz="3200" dirty="0" err="1" smtClean="0"/>
              <a:t>Diagrama</a:t>
            </a:r>
            <a:r>
              <a:rPr lang="en-US" sz="3200" dirty="0" smtClean="0"/>
              <a:t> del </a:t>
            </a:r>
            <a:r>
              <a:rPr lang="en-US" sz="3200" dirty="0" err="1" smtClean="0"/>
              <a:t>Reconocimiento</a:t>
            </a:r>
            <a:r>
              <a:rPr lang="en-US" sz="3200" dirty="0" smtClean="0"/>
              <a:t> de </a:t>
            </a:r>
            <a:r>
              <a:rPr lang="en-US" sz="3200" dirty="0" err="1" smtClean="0"/>
              <a:t>Voz</a:t>
            </a:r>
            <a:endParaRPr lang="en-US" sz="1800" dirty="0"/>
          </a:p>
        </p:txBody>
      </p:sp>
      <p:sp>
        <p:nvSpPr>
          <p:cNvPr id="49" name="48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572268" cy="348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691680" y="1844824"/>
            <a:ext cx="6048672" cy="295232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s-MX" sz="54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¡GRACIAS!</a:t>
            </a:r>
          </a:p>
          <a:p>
            <a:pPr algn="ctr"/>
            <a:r>
              <a:rPr lang="es-MX" sz="54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por su atención</a:t>
            </a:r>
            <a:endParaRPr lang="es-MX" sz="54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folHlink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3657600" y="5867400"/>
            <a:ext cx="3581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400" b="1" dirty="0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¿PREGUNTAS?	</a:t>
            </a:r>
            <a:endParaRPr lang="en-US" dirty="0"/>
          </a:p>
        </p:txBody>
      </p:sp>
      <p:grpSp>
        <p:nvGrpSpPr>
          <p:cNvPr id="89150" name="Group 62"/>
          <p:cNvGrpSpPr>
            <a:grpSpLocks/>
          </p:cNvGrpSpPr>
          <p:nvPr/>
        </p:nvGrpSpPr>
        <p:grpSpPr bwMode="auto">
          <a:xfrm>
            <a:off x="1012825" y="1336675"/>
            <a:ext cx="6780213" cy="3886200"/>
            <a:chOff x="617" y="1370"/>
            <a:chExt cx="4531" cy="2740"/>
          </a:xfrm>
        </p:grpSpPr>
        <p:sp>
          <p:nvSpPr>
            <p:cNvPr id="89151" name="Freeform 63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52" name="Freeform 64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53" name="Freeform 65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54" name="Freeform 66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55" name="Freeform 67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56" name="Freeform 68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57" name="Freeform 69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58" name="Freeform 70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59" name="Freeform 71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0" name="Freeform 72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1" name="Freeform 73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2" name="Freeform 74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3" name="Freeform 75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4" name="Freeform 76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5" name="Freeform 77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6" name="Freeform 78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7" name="Freeform 79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8" name="Freeform 80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69" name="Freeform 81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0" name="Freeform 82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1" name="Freeform 83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2" name="Freeform 84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3" name="Freeform 85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4" name="Freeform 86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5" name="Freeform 87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6" name="Freeform 88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7" name="Freeform 89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8" name="Freeform 90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79" name="Freeform 91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0" name="Freeform 92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1" name="Freeform 93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2" name="Freeform 94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3" name="Freeform 95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4" name="Freeform 96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5" name="Freeform 97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6" name="Freeform 98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7" name="Freeform 99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8" name="Freeform 100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9" name="Freeform 101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0" name="Freeform 102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1" name="Freeform 103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2" name="Freeform 104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3" name="Freeform 105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4" name="Freeform 106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5" name="Freeform 107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6" name="Freeform 108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7" name="Freeform 109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8" name="Freeform 110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9" name="Freeform 111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0" name="Freeform 112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1" name="Freeform 113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2" name="Freeform 114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3" name="Freeform 115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4" name="Freeform 116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5" name="Freeform 117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6" name="Freeform 118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7" name="Freeform 119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8" name="Freeform 120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9" name="Freeform 121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0" name="Freeform 122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1" name="Freeform 123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2" name="Freeform 124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3" name="Freeform 125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4" name="Freeform 126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5" name="Freeform 127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6" name="Freeform 128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7" name="Freeform 129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8" name="Freeform 130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9" name="Freeform 131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0" name="Freeform 132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1" name="Freeform 133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2" name="Freeform 134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3" name="Freeform 135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4" name="Freeform 136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5" name="Freeform 137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6" name="Freeform 138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7" name="Freeform 139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8" name="Freeform 140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9" name="Freeform 141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0" name="Freeform 142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1" name="Freeform 143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2" name="Freeform 144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3" name="Freeform 145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4" name="Freeform 146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5" name="Freeform 147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6" name="Freeform 148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7" name="Freeform 149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8" name="Freeform 150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39" name="Freeform 151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0" name="Freeform 152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1" name="Freeform 153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2" name="Freeform 154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3" name="Freeform 155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4" name="Freeform 156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5" name="Freeform 157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6" name="Freeform 158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7" name="Freeform 159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8" name="Freeform 160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49" name="Freeform 161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0" name="Freeform 162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1" name="Freeform 163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2" name="Freeform 164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3" name="Freeform 165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4" name="Freeform 166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5" name="Freeform 167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6" name="Freeform 168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7" name="Freeform 169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8" name="Freeform 170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59" name="Freeform 171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0" name="Freeform 172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1" name="Freeform 173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2" name="Freeform 174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3" name="Freeform 175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4" name="Freeform 176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5" name="Freeform 177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6" name="Freeform 178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7" name="Freeform 179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8" name="Freeform 180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69" name="Freeform 181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0" name="Freeform 182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1" name="Freeform 183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2" name="Freeform 184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3" name="Freeform 185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4" name="Freeform 186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5" name="Freeform 187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6" name="Freeform 188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7" name="Freeform 189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8" name="Freeform 190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79" name="Freeform 191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0" name="Freeform 192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1" name="Freeform 193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2" name="Freeform 194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3" name="Freeform 195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4" name="Freeform 196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5" name="Freeform 197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6" name="Freeform 198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7" name="Freeform 199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8" name="Freeform 200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89" name="Freeform 201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0" name="Freeform 202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1" name="Freeform 203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2" name="Freeform 204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3" name="Freeform 205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4" name="Freeform 206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5" name="Freeform 207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6" name="Freeform 208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7" name="Freeform 209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8" name="Freeform 210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99" name="Freeform 211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0" name="Freeform 212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1" name="Freeform 213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2" name="Freeform 214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3" name="Freeform 215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4" name="Freeform 216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5" name="Freeform 217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6" name="Freeform 218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7" name="Freeform 219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8" name="Freeform 220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09" name="Freeform 221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0" name="Freeform 222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1" name="Freeform 223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2" name="Freeform 224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3" name="Freeform 225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4" name="Freeform 226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5" name="Freeform 227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6" name="Freeform 228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7" name="Freeform 229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8" name="Freeform 230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19" name="Freeform 231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0" name="Freeform 232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1" name="Freeform 233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2" name="Freeform 234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3" name="Freeform 235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4" name="Freeform 236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5" name="Freeform 237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6" name="Freeform 238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7" name="Freeform 239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8" name="Freeform 240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29" name="Freeform 241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30" name="Freeform 242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31" name="Freeform 243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32" name="Freeform 244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33" name="Freeform 245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34" name="Freeform 246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335" name="Freeform 247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rgbClr val="000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514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336" name="Group 248"/>
          <p:cNvGrpSpPr>
            <a:grpSpLocks/>
          </p:cNvGrpSpPr>
          <p:nvPr/>
        </p:nvGrpSpPr>
        <p:grpSpPr bwMode="auto">
          <a:xfrm>
            <a:off x="990600" y="1295400"/>
            <a:ext cx="6781800" cy="3886200"/>
            <a:chOff x="617" y="1370"/>
            <a:chExt cx="4531" cy="2740"/>
          </a:xfrm>
        </p:grpSpPr>
        <p:sp>
          <p:nvSpPr>
            <p:cNvPr id="89337" name="Freeform 249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38" name="Freeform 250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39" name="Freeform 251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0" name="Freeform 252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1" name="Freeform 253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2" name="Freeform 254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3" name="Freeform 255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4" name="Freeform 256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5" name="Freeform 257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6" name="Freeform 258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7" name="Freeform 259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8" name="Freeform 260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49" name="Freeform 261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0" name="Freeform 262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1" name="Freeform 263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2" name="Freeform 264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3" name="Freeform 265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4" name="Freeform 266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5" name="Freeform 267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6" name="Freeform 268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7" name="Freeform 269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8" name="Freeform 270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59" name="Freeform 271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0" name="Freeform 272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1" name="Freeform 273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2" name="Freeform 274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3" name="Freeform 275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4" name="Freeform 27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5" name="Freeform 277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6" name="Freeform 278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7" name="Freeform 279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8" name="Freeform 280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69" name="Freeform 281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0" name="Freeform 282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1" name="Freeform 283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2" name="Freeform 284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3" name="Freeform 285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4" name="Freeform 286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5" name="Freeform 287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6" name="Freeform 288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7" name="Freeform 289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8" name="Freeform 290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79" name="Freeform 291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0" name="Freeform 292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1" name="Freeform 293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2" name="Freeform 294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3" name="Freeform 295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4" name="Freeform 296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5" name="Freeform 297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6" name="Freeform 298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7" name="Freeform 299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8" name="Freeform 300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89" name="Freeform 301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0" name="Freeform 302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1" name="Freeform 303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2" name="Freeform 304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3" name="Freeform 305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4" name="Freeform 306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5" name="Freeform 307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6" name="Freeform 308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7" name="Freeform 309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8" name="Freeform 310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399" name="Freeform 311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0" name="Freeform 312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1" name="Freeform 313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2" name="Freeform 314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3" name="Freeform 315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4" name="Freeform 316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5" name="Freeform 317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6" name="Freeform 318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7" name="Freeform 319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8" name="Freeform 320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09" name="Freeform 321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0" name="Freeform 322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1" name="Freeform 323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2" name="Freeform 324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3" name="Freeform 325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4" name="Freeform 326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5" name="Freeform 327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6" name="Freeform 328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7" name="Freeform 329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8" name="Freeform 330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19" name="Freeform 331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0" name="Freeform 332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1" name="Freeform 333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2" name="Freeform 334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3" name="Freeform 335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4" name="Freeform 336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5" name="Freeform 337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6" name="Freeform 338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7" name="Freeform 339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8" name="Freeform 340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29" name="Freeform 341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0" name="Freeform 342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1" name="Freeform 343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2" name="Freeform 344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3" name="Freeform 345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4" name="Freeform 346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5" name="Freeform 347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6" name="Freeform 348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7" name="Freeform 349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8" name="Freeform 350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39" name="Freeform 351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0" name="Freeform 352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1" name="Freeform 353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2" name="Freeform 354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3" name="Freeform 355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4" name="Freeform 356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5" name="Freeform 357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6" name="Freeform 358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7" name="Freeform 359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8" name="Freeform 360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49" name="Freeform 361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0" name="Freeform 362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1" name="Freeform 363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2" name="Freeform 364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3" name="Freeform 365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4" name="Freeform 366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5" name="Freeform 367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6" name="Freeform 368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7" name="Freeform 369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8" name="Freeform 370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59" name="Freeform 371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0" name="Freeform 372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1" name="Freeform 373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2" name="Freeform 374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3" name="Freeform 375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4" name="Freeform 376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5" name="Freeform 377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6" name="Freeform 378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7" name="Freeform 379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8" name="Freeform 380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69" name="Freeform 381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0" name="Freeform 382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1" name="Freeform 383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2" name="Freeform 384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3" name="Freeform 385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4" name="Freeform 386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5" name="Freeform 387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6" name="Freeform 388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7" name="Freeform 389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8" name="Freeform 390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79" name="Freeform 391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0" name="Freeform 392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1" name="Freeform 393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2" name="Freeform 394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3" name="Freeform 395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4" name="Freeform 396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5" name="Freeform 397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6" name="Freeform 398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7" name="Freeform 399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8" name="Freeform 400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89" name="Freeform 401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0" name="Freeform 402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1" name="Freeform 403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2" name="Freeform 404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3" name="Freeform 405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4" name="Freeform 406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5" name="Freeform 407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6" name="Freeform 408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7" name="Freeform 409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8" name="Freeform 410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499" name="Freeform 411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0" name="Freeform 412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1" name="Freeform 413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2" name="Freeform 414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3" name="Freeform 415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4" name="Freeform 416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5" name="Freeform 417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6" name="Freeform 418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7" name="Freeform 419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8" name="Freeform 420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09" name="Freeform 421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0" name="Freeform 422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1" name="Freeform 423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2" name="Freeform 424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3" name="Freeform 425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4" name="Freeform 426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5" name="Freeform 427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6" name="Freeform 428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7" name="Freeform 429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8" name="Freeform 430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19" name="Freeform 431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20" name="Freeform 432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9521" name="Freeform 433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rgbClr val="CCECFF"/>
            </a:solidFill>
            <a:ln w="6350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7" name="376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SOLUCIÓN PROPUESTA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26923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Una “nueva” forma de interactuar entre el JUGADOR – VIDEOJUEGO</a:t>
            </a:r>
          </a:p>
          <a:p>
            <a:pPr>
              <a:lnSpc>
                <a:spcPct val="90000"/>
              </a:lnSpc>
            </a:pPr>
            <a:endParaRPr lang="en-US" sz="3200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96258" name="Picture 2" descr="https://encrypted-tbn3.gstatic.com/images?q=tbn:ANd9GcQn4TaRd7D8C7B-kJK0LBOY07kWHDYNWoPfQG_RfbwaGqAs6M8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50" y="3212976"/>
            <a:ext cx="346218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0" name="Picture 4" descr="https://encrypted-tbn3.gstatic.com/images?q=tbn:ANd9GcTgdtiv33gE-7TGNpsXyhcKW5x0EyaBOOUMlGymzuUiWc9fvS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5900624"/>
            <a:ext cx="1296144" cy="8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DEFINICIÓN DEL SISTEMA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8496944" cy="16211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Un </a:t>
            </a:r>
            <a:r>
              <a:rPr lang="en-US" sz="3200" b="1" dirty="0" err="1" smtClean="0"/>
              <a:t>videojuego</a:t>
            </a:r>
            <a:endParaRPr lang="en-US" sz="3200" b="1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Muchas combinaciones de comandos</a:t>
            </a:r>
          </a:p>
          <a:p>
            <a:pPr lvl="1">
              <a:lnSpc>
                <a:spcPct val="90000"/>
              </a:lnSpc>
            </a:pPr>
            <a:r>
              <a:rPr lang="es-MX" sz="2800" dirty="0" smtClean="0">
                <a:solidFill>
                  <a:schemeClr val="tx2"/>
                </a:solidFill>
              </a:rPr>
              <a:t>Difícil</a:t>
            </a:r>
            <a:r>
              <a:rPr lang="en-US" sz="2800" dirty="0" smtClean="0">
                <a:solidFill>
                  <a:schemeClr val="tx2"/>
                </a:solidFill>
              </a:rPr>
              <a:t> memorización</a:t>
            </a: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97281" name="Picture 1" descr="C:\Users\karloz\Pictures\hon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877272"/>
            <a:ext cx="871100" cy="87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4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 OBJETIVOS</a:t>
            </a:r>
            <a:endParaRPr lang="en-US" sz="1800" dirty="0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6495927" y="3350078"/>
            <a:ext cx="1939801" cy="202123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MX">
              <a:latin typeface="Verdana" pitchFamily="34" charset="0"/>
            </a:endParaRP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687983" y="3428449"/>
            <a:ext cx="1939801" cy="201871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MX">
              <a:latin typeface="Verdana" pitchFamily="34" charset="0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19571" y="3975789"/>
            <a:ext cx="19224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MX" sz="1400" b="1" dirty="0" smtClean="0"/>
              <a:t>Hacer </a:t>
            </a:r>
            <a:r>
              <a:rPr lang="es-MX" sz="1400" b="1" dirty="0"/>
              <a:t>un sistema de entretenimiento (videojuego) de plataforma en 2D. 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6808" name="Freeform 8"/>
          <p:cNvSpPr>
            <a:spLocks/>
          </p:cNvSpPr>
          <p:nvPr/>
        </p:nvSpPr>
        <p:spPr bwMode="gray">
          <a:xfrm>
            <a:off x="2694312" y="3206244"/>
            <a:ext cx="617817" cy="758090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809" name="AutoShape 9"/>
          <p:cNvSpPr>
            <a:spLocks noChangeAspect="1" noChangeArrowheads="1" noTextEdit="1"/>
          </p:cNvSpPr>
          <p:nvPr/>
        </p:nvSpPr>
        <p:spPr bwMode="gray">
          <a:xfrm flipH="1">
            <a:off x="3686893" y="3996834"/>
            <a:ext cx="1559288" cy="158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sz="1400" b="1" dirty="0"/>
              <a:t>Implementar el reconocimiento de un promedio de 20 palabras aisladas para el manejo del jugador. </a:t>
            </a:r>
          </a:p>
        </p:txBody>
      </p:sp>
      <p:sp>
        <p:nvSpPr>
          <p:cNvPr id="76810" name="Freeform 10"/>
          <p:cNvSpPr>
            <a:spLocks/>
          </p:cNvSpPr>
          <p:nvPr/>
        </p:nvSpPr>
        <p:spPr bwMode="gray">
          <a:xfrm flipH="1">
            <a:off x="5678990" y="3173797"/>
            <a:ext cx="629821" cy="758090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76811" name="Group 11"/>
          <p:cNvGrpSpPr>
            <a:grpSpLocks/>
          </p:cNvGrpSpPr>
          <p:nvPr/>
        </p:nvGrpSpPr>
        <p:grpSpPr bwMode="auto">
          <a:xfrm>
            <a:off x="3037454" y="2417859"/>
            <a:ext cx="2664194" cy="1010590"/>
            <a:chOff x="1997" y="1314"/>
            <a:chExt cx="1889" cy="1009"/>
          </a:xfrm>
        </p:grpSpPr>
        <p:grpSp>
          <p:nvGrpSpPr>
            <p:cNvPr id="76812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6813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814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44314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6815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76816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76817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76818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</p:grp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3447323" y="2584866"/>
            <a:ext cx="194476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OBJETIVOS</a:t>
            </a:r>
            <a:endParaRPr lang="en-US" sz="2400" b="1" dirty="0">
              <a:solidFill>
                <a:srgbClr val="000000"/>
              </a:solidFill>
            </a:endParaRPr>
          </a:p>
          <a:p>
            <a:pPr algn="ctr" eaLnBrk="0"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549778" y="3895009"/>
            <a:ext cx="18859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MX" sz="1400" b="1" dirty="0"/>
              <a:t>Aplicar la Inteligencia Artificial para los personajes NPC ´s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21" name="20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76823" name="Picture 23" descr="C:\Users\karloz\Pictures\evolucion-mari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35" y="5805264"/>
            <a:ext cx="2424113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563888" y="3918535"/>
            <a:ext cx="1849939" cy="174271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MX">
              <a:latin typeface="Verdan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18946" y="121753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Objetivo general </a:t>
            </a:r>
            <a:endParaRPr lang="es-MX" dirty="0"/>
          </a:p>
          <a:p>
            <a:r>
              <a:rPr lang="es-MX" dirty="0"/>
              <a:t>Crear un sistema de entretenimiento aplicando la metodología de agentes para el comportamiento de los personajes no controlables (NPC); además el control del personaje principal se realizará mediante comandos de voz.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 JUSTIFICACIÓN</a:t>
            </a:r>
            <a:endParaRPr lang="en-US" sz="1800" dirty="0"/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742642" y="1340768"/>
            <a:ext cx="77032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s-MX" sz="2800" dirty="0"/>
              <a:t>En 2010, según datos de CIU, la industria de los videojuegos reportó un valor de 12,857 millones de pesos (1,010 millones de dólares), con un 14% de crecimiento respecto al año 2009, cuando se ubicó en 12,046 millones de pesos (946 millones de dólares) </a:t>
            </a:r>
            <a:endParaRPr lang="es-MX" sz="2800" dirty="0" smtClean="0"/>
          </a:p>
          <a:p>
            <a:pPr marL="457200" indent="-457200">
              <a:buFont typeface="Wingdings" pitchFamily="2" charset="2"/>
              <a:buChar char="§"/>
            </a:pPr>
            <a:endParaRPr lang="es-MX" sz="2800" dirty="0">
              <a:solidFill>
                <a:schemeClr val="tx2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s-MX" sz="2800" dirty="0"/>
              <a:t>De estos 16 millones de </a:t>
            </a:r>
            <a:r>
              <a:rPr lang="es-MX" sz="2800" dirty="0" smtClean="0"/>
              <a:t>jugadores en México, </a:t>
            </a:r>
            <a:r>
              <a:rPr lang="es-MX" sz="2800" dirty="0"/>
              <a:t>el 57% gasta dinero en ellos.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2" name="31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93245" name="Picture 61" descr="C:\Users\karloz\Pictures\princesa &amp; mario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188" y="5714999"/>
            <a:ext cx="1244180" cy="11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94271" y="6074023"/>
            <a:ext cx="3330529" cy="204936"/>
          </a:xfrm>
        </p:spPr>
        <p:txBody>
          <a:bodyPr/>
          <a:lstStyle/>
          <a:p>
            <a:pPr algn="ctr"/>
            <a:r>
              <a:rPr lang="en-US" sz="1400" dirty="0" err="1" smtClean="0"/>
              <a:t>Newzoo</a:t>
            </a:r>
            <a:endParaRPr lang="en-US" sz="1400" dirty="0" smtClean="0"/>
          </a:p>
          <a:p>
            <a:pPr algn="ctr"/>
            <a:r>
              <a:rPr lang="es-MX" sz="1400" dirty="0"/>
              <a:t>consultora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Competitive</a:t>
            </a:r>
            <a:r>
              <a:rPr lang="es-MX" sz="1400" dirty="0"/>
              <a:t> </a:t>
            </a:r>
            <a:r>
              <a:rPr lang="es-MX" sz="1400" dirty="0" err="1"/>
              <a:t>Intelligence</a:t>
            </a:r>
            <a:r>
              <a:rPr lang="es-MX" sz="1400" dirty="0"/>
              <a:t> </a:t>
            </a:r>
            <a:r>
              <a:rPr lang="es-MX" sz="1400" dirty="0" err="1"/>
              <a:t>Unit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ESTADO DEL ARTE</a:t>
            </a:r>
            <a:endParaRPr lang="en-US" dirty="0"/>
          </a:p>
        </p:txBody>
      </p:sp>
      <p:sp>
        <p:nvSpPr>
          <p:cNvPr id="62" name="61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85052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38" y="908720"/>
            <a:ext cx="6480720" cy="455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053" name="Picture 61" descr="C:\Users\karloz\Pictures\kinet-x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2163763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54" name="Picture 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4" y="2402111"/>
            <a:ext cx="1872207" cy="320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3968" y="6166295"/>
            <a:ext cx="2895600" cy="228600"/>
          </a:xfrm>
        </p:spPr>
        <p:txBody>
          <a:bodyPr/>
          <a:lstStyle/>
          <a:p>
            <a:r>
              <a:rPr lang="en-US" dirty="0"/>
              <a:t>www.themegallery.com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DIAGRAMA A BLOQUES</a:t>
            </a:r>
            <a:endParaRPr lang="en-US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97281" name="Picture 1" descr="C:\Users\karloz\Pictures\hon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877272"/>
            <a:ext cx="871100" cy="87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8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287924" cy="437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8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3968" y="6166295"/>
            <a:ext cx="2895600" cy="228600"/>
          </a:xfrm>
        </p:spPr>
        <p:txBody>
          <a:bodyPr/>
          <a:lstStyle/>
          <a:p>
            <a:r>
              <a:rPr lang="en-US" dirty="0"/>
              <a:t>www.themegallery.com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DIAGRAMA FÍSICO</a:t>
            </a:r>
            <a:endParaRPr lang="en-US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516216" y="188640"/>
            <a:ext cx="2376264" cy="3600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TT 2012 – A050</a:t>
            </a:r>
            <a:endParaRPr lang="es-MX" b="1" dirty="0"/>
          </a:p>
        </p:txBody>
      </p:sp>
      <p:pic>
        <p:nvPicPr>
          <p:cNvPr id="97281" name="Picture 1" descr="C:\Users\karloz\Pictures\hon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877272"/>
            <a:ext cx="871100" cy="87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30" name="Picture 2" descr="C:\Users\karloz\Dropbox\TT\Esquema Fisi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0886"/>
            <a:ext cx="9144000" cy="42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2gl">
  <a:themeElements>
    <a:clrScheme name="Tema de Office 1">
      <a:dk1>
        <a:srgbClr val="000000"/>
      </a:dk1>
      <a:lt1>
        <a:srgbClr val="FFFFFF"/>
      </a:lt1>
      <a:dk2>
        <a:srgbClr val="4B54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4B546F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135377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cdb2004212gl</Template>
  <TotalTime>375</TotalTime>
  <Words>712</Words>
  <Application>Microsoft Office PowerPoint</Application>
  <PresentationFormat>Presentación en pantalla (4:3)</PresentationFormat>
  <Paragraphs>126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cdb2004212gl</vt:lpstr>
      <vt:lpstr> TT N° 2012-A050 SISTEMA DE ENTRETENIMIENTO BASADO EN  AGENTES CONTROLADOS POR VOZ   </vt:lpstr>
      <vt:lpstr>  DESCRIPCIÓN DEL PROBLEMA</vt:lpstr>
      <vt:lpstr>  SOLUCIÓN PROPUESTA</vt:lpstr>
      <vt:lpstr>  DEFINICIÓN DEL SISTEMA</vt:lpstr>
      <vt:lpstr>  OBJETIVOS</vt:lpstr>
      <vt:lpstr>  JUSTIFICACIÓN</vt:lpstr>
      <vt:lpstr>  ESTADO DEL ARTE</vt:lpstr>
      <vt:lpstr>  DIAGRAMA A BLOQUES</vt:lpstr>
      <vt:lpstr>  DIAGRAMA FÍSICO</vt:lpstr>
      <vt:lpstr>  MOTOR GRÁFICO</vt:lpstr>
      <vt:lpstr>  BASE DE DATOS</vt:lpstr>
      <vt:lpstr>  BASE DE DATOS</vt:lpstr>
      <vt:lpstr>  LENGUAJE DE PROGRAMACIÓN</vt:lpstr>
      <vt:lpstr> Sistema Operativo</vt:lpstr>
      <vt:lpstr> REQUERIMIENTOS</vt:lpstr>
      <vt:lpstr> REQUERIMIENTOS</vt:lpstr>
      <vt:lpstr>CASOS DE USO</vt:lpstr>
      <vt:lpstr>CASOS DE USO</vt:lpstr>
      <vt:lpstr>  DIAGRAMA DE CLASES</vt:lpstr>
      <vt:lpstr>  AGENTES INTELIGENTES</vt:lpstr>
      <vt:lpstr>RECONOCIMIENTO DE VOZ</vt:lpstr>
      <vt:lpstr>Diagrama del Reconocimiento de Voz</vt:lpstr>
      <vt:lpstr>Presentación de PowerPoint</vt:lpstr>
      <vt:lpstr>  ¿PREGUNTAS?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 N° 2012-A050   SISTEMA DE ENTRETENIMIENTO BASADO EN  AGENTES CONTROLADOS POR VOZ</dc:title>
  <dc:creator>karloz</dc:creator>
  <cp:lastModifiedBy>karloz</cp:lastModifiedBy>
  <cp:revision>33</cp:revision>
  <dcterms:created xsi:type="dcterms:W3CDTF">2012-11-12T05:21:03Z</dcterms:created>
  <dcterms:modified xsi:type="dcterms:W3CDTF">2012-11-12T15:28:14Z</dcterms:modified>
</cp:coreProperties>
</file>