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Montserra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48" y="4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933244a4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933244a4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933244a4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933244a4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931520cc3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931520cc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931520cc3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931520cc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931520cc3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931520cc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931520cc3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931520cc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931520cc3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931520cc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933244a4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933244a4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933244a4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933244a4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933244a4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933244a4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Blood+Transfusion+Service+Cent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855900" y="346825"/>
            <a:ext cx="50175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Evaluating Classification Methods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sz="1800"/>
              <a:t>	CSC 535 Final Project</a:t>
            </a:r>
            <a:endParaRPr sz="1800"/>
          </a:p>
          <a:p>
            <a:pPr marL="0" lvl="0" indent="0" algn="l" rtl="0">
              <a:spcBef>
                <a:spcPts val="0"/>
              </a:spcBef>
              <a:spcAft>
                <a:spcPts val="0"/>
              </a:spcAft>
              <a:buNone/>
            </a:pPr>
            <a:r>
              <a:rPr lang="en" sz="1800"/>
              <a:t>	Normandy Bryson</a:t>
            </a:r>
            <a:endParaRPr sz="1800"/>
          </a:p>
          <a:p>
            <a:pPr marL="0" lvl="0" indent="0" algn="l" rtl="0">
              <a:spcBef>
                <a:spcPts val="0"/>
              </a:spcBef>
              <a:spcAft>
                <a:spcPts val="0"/>
              </a:spcAft>
              <a:buNone/>
            </a:pPr>
            <a:r>
              <a:rPr lang="en" sz="1800"/>
              <a:t>	11/25/2019</a:t>
            </a:r>
            <a:endParaRPr sz="180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 KNN</a:t>
            </a:r>
            <a:endParaRPr/>
          </a:p>
        </p:txBody>
      </p:sp>
      <p:pic>
        <p:nvPicPr>
          <p:cNvPr id="193" name="Google Shape;193;p22"/>
          <p:cNvPicPr preferRelativeResize="0"/>
          <p:nvPr/>
        </p:nvPicPr>
        <p:blipFill>
          <a:blip r:embed="rId3">
            <a:alphaModFix/>
          </a:blip>
          <a:stretch>
            <a:fillRect/>
          </a:stretch>
        </p:blipFill>
        <p:spPr>
          <a:xfrm>
            <a:off x="478125" y="1904025"/>
            <a:ext cx="8388974" cy="133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101425"/>
            <a:ext cx="7038900" cy="5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one is best?</a:t>
            </a:r>
            <a:endParaRPr/>
          </a:p>
        </p:txBody>
      </p:sp>
      <p:sp>
        <p:nvSpPr>
          <p:cNvPr id="199" name="Google Shape;199;p23"/>
          <p:cNvSpPr txBox="1">
            <a:spLocks noGrp="1"/>
          </p:cNvSpPr>
          <p:nvPr>
            <p:ph type="body" idx="1"/>
          </p:nvPr>
        </p:nvSpPr>
        <p:spPr>
          <a:xfrm>
            <a:off x="1297500" y="681025"/>
            <a:ext cx="7038900" cy="41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Depends on the metric.</a:t>
            </a:r>
            <a:endParaRPr sz="1400" dirty="0"/>
          </a:p>
          <a:p>
            <a:pPr marL="0" lvl="0" indent="0" algn="l" rtl="0">
              <a:spcBef>
                <a:spcPts val="1600"/>
              </a:spcBef>
              <a:spcAft>
                <a:spcPts val="0"/>
              </a:spcAft>
              <a:buNone/>
            </a:pPr>
            <a:r>
              <a:rPr lang="en" sz="1400" dirty="0"/>
              <a:t>Overall each method performs similar in terms of accuracy around 73%-75%</a:t>
            </a:r>
            <a:endParaRPr sz="1400" dirty="0"/>
          </a:p>
          <a:p>
            <a:pPr marL="0" lvl="0" indent="0" algn="l" rtl="0">
              <a:spcBef>
                <a:spcPts val="1600"/>
              </a:spcBef>
              <a:spcAft>
                <a:spcPts val="0"/>
              </a:spcAft>
              <a:buNone/>
            </a:pPr>
            <a:r>
              <a:rPr lang="en" sz="1400" dirty="0"/>
              <a:t>But why might accuracy not be the best choice of performance metric for this data?</a:t>
            </a:r>
            <a:endParaRPr sz="1400" dirty="0"/>
          </a:p>
          <a:p>
            <a:pPr marL="0" lvl="0" indent="0" algn="l" rtl="0">
              <a:spcBef>
                <a:spcPts val="1600"/>
              </a:spcBef>
              <a:spcAft>
                <a:spcPts val="0"/>
              </a:spcAft>
              <a:buNone/>
            </a:pPr>
            <a:r>
              <a:rPr lang="en" sz="1400" dirty="0"/>
              <a:t>Why might it be?</a:t>
            </a:r>
            <a:endParaRPr sz="1400" dirty="0"/>
          </a:p>
          <a:p>
            <a:pPr marL="0" lvl="0" indent="0" algn="l" rtl="0">
              <a:spcBef>
                <a:spcPts val="1600"/>
              </a:spcBef>
              <a:spcAft>
                <a:spcPts val="0"/>
              </a:spcAft>
              <a:buNone/>
            </a:pPr>
            <a:r>
              <a:rPr lang="en" sz="1400" dirty="0"/>
              <a:t>Don’t forget this isn’t an exhaustive list of possible methods to solve this problem but it is interesting to see methods converge to similar accuracy scores with the differences in the details (precision, recall, f1 score, support)</a:t>
            </a:r>
            <a:endParaRPr sz="1400" dirty="0"/>
          </a:p>
          <a:p>
            <a:pPr marL="0" lvl="0" indent="0" algn="l" rtl="0">
              <a:spcBef>
                <a:spcPts val="1600"/>
              </a:spcBef>
              <a:spcAft>
                <a:spcPts val="1600"/>
              </a:spcAft>
              <a:buNone/>
            </a:pPr>
            <a:r>
              <a:rPr lang="en" sz="1400" dirty="0"/>
              <a:t>Don’t forget we also have other metrics, which I will be discussing in my paper, as given by the confusion metric such as  false positive rate, ROC, </a:t>
            </a:r>
            <a:r>
              <a:rPr lang="en-US" sz="1400" dirty="0"/>
              <a:t>and AUC</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145500"/>
            <a:ext cx="7038900" cy="5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set</a:t>
            </a:r>
            <a:endParaRPr/>
          </a:p>
        </p:txBody>
      </p:sp>
      <p:sp>
        <p:nvSpPr>
          <p:cNvPr id="140" name="Google Shape;140;p14"/>
          <p:cNvSpPr txBox="1">
            <a:spLocks noGrp="1"/>
          </p:cNvSpPr>
          <p:nvPr>
            <p:ph type="body" idx="1"/>
          </p:nvPr>
        </p:nvSpPr>
        <p:spPr>
          <a:xfrm>
            <a:off x="1297500" y="702900"/>
            <a:ext cx="7038900" cy="37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FFFF"/>
                </a:solidFill>
                <a:latin typeface="Arial"/>
                <a:ea typeface="Arial"/>
                <a:cs typeface="Arial"/>
                <a:sym typeface="Arial"/>
              </a:rPr>
              <a:t>Blood Transfusion Service Center Data Set</a:t>
            </a:r>
            <a:endParaRPr sz="2000" b="1">
              <a:solidFill>
                <a:srgbClr val="FFFFFF"/>
              </a:solidFill>
              <a:latin typeface="Arial"/>
              <a:ea typeface="Arial"/>
              <a:cs typeface="Arial"/>
              <a:sym typeface="Arial"/>
            </a:endParaRPr>
          </a:p>
          <a:p>
            <a:pPr marL="0" lvl="0" indent="0" algn="l" rtl="0">
              <a:spcBef>
                <a:spcPts val="1600"/>
              </a:spcBef>
              <a:spcAft>
                <a:spcPts val="0"/>
              </a:spcAft>
              <a:buNone/>
            </a:pPr>
            <a:endParaRPr sz="2000" b="1">
              <a:solidFill>
                <a:srgbClr val="FFFFFF"/>
              </a:solidFill>
              <a:latin typeface="Arial"/>
              <a:ea typeface="Arial"/>
              <a:cs typeface="Arial"/>
              <a:sym typeface="Arial"/>
            </a:endParaRPr>
          </a:p>
          <a:p>
            <a:pPr marL="0" lvl="0" indent="0" algn="l" rtl="0">
              <a:spcBef>
                <a:spcPts val="1600"/>
              </a:spcBef>
              <a:spcAft>
                <a:spcPts val="0"/>
              </a:spcAft>
              <a:buNone/>
            </a:pPr>
            <a:r>
              <a:rPr lang="en" sz="1400" u="sng">
                <a:solidFill>
                  <a:srgbClr val="FFFFFF"/>
                </a:solidFill>
                <a:latin typeface="Arial"/>
                <a:ea typeface="Arial"/>
                <a:cs typeface="Arial"/>
                <a:sym typeface="Arial"/>
                <a:hlinkClick r:id="rId3"/>
              </a:rPr>
              <a:t>https://archive.ics.uci.edu/ml/datasets/Blood+Transfusion+Service+Center</a:t>
            </a:r>
            <a:endParaRPr sz="1400" b="1">
              <a:solidFill>
                <a:srgbClr val="FFFFFF"/>
              </a:solidFill>
              <a:latin typeface="Arial"/>
              <a:ea typeface="Arial"/>
              <a:cs typeface="Arial"/>
              <a:sym typeface="Arial"/>
            </a:endParaRPr>
          </a:p>
          <a:p>
            <a:pPr marL="0" lvl="0" indent="0" algn="l" rtl="0">
              <a:spcBef>
                <a:spcPts val="1600"/>
              </a:spcBef>
              <a:spcAft>
                <a:spcPts val="0"/>
              </a:spcAft>
              <a:buNone/>
            </a:pPr>
            <a:r>
              <a:rPr lang="en" sz="1000">
                <a:solidFill>
                  <a:srgbClr val="123654"/>
                </a:solidFill>
                <a:latin typeface="Arial"/>
                <a:ea typeface="Arial"/>
                <a:cs typeface="Arial"/>
                <a:sym typeface="Arial"/>
              </a:rPr>
              <a:t>Y</a:t>
            </a:r>
            <a:endParaRPr sz="1000">
              <a:solidFill>
                <a:srgbClr val="123654"/>
              </a:solidFill>
              <a:latin typeface="Arial"/>
              <a:ea typeface="Arial"/>
              <a:cs typeface="Arial"/>
              <a:sym typeface="Arial"/>
            </a:endParaRPr>
          </a:p>
          <a:p>
            <a:pPr marL="0" lvl="0" indent="0" algn="l" rtl="0">
              <a:spcBef>
                <a:spcPts val="1600"/>
              </a:spcBef>
              <a:spcAft>
                <a:spcPts val="0"/>
              </a:spcAft>
              <a:buNone/>
            </a:pPr>
            <a:r>
              <a:rPr lang="en" sz="1400">
                <a:solidFill>
                  <a:srgbClr val="FFFFFF"/>
                </a:solidFill>
                <a:latin typeface="Arial"/>
                <a:ea typeface="Arial"/>
                <a:cs typeface="Arial"/>
                <a:sym typeface="Arial"/>
              </a:rPr>
              <a:t>Citation:</a:t>
            </a:r>
            <a:endParaRPr sz="1400">
              <a:solidFill>
                <a:srgbClr val="FFFFFF"/>
              </a:solidFill>
              <a:latin typeface="Arial"/>
              <a:ea typeface="Arial"/>
              <a:cs typeface="Arial"/>
              <a:sym typeface="Arial"/>
            </a:endParaRPr>
          </a:p>
          <a:p>
            <a:pPr marL="0" lvl="0" indent="0" algn="l" rtl="0">
              <a:spcBef>
                <a:spcPts val="1600"/>
              </a:spcBef>
              <a:spcAft>
                <a:spcPts val="0"/>
              </a:spcAft>
              <a:buNone/>
            </a:pPr>
            <a:r>
              <a:rPr lang="en" sz="1400">
                <a:solidFill>
                  <a:srgbClr val="123654"/>
                </a:solidFill>
                <a:highlight>
                  <a:srgbClr val="FFFFFF"/>
                </a:highlight>
                <a:latin typeface="Arial"/>
                <a:ea typeface="Arial"/>
                <a:cs typeface="Arial"/>
                <a:sym typeface="Arial"/>
              </a:rPr>
              <a:t>Yeh, I-Cheng, Yang, King-Jang, and Ting, Tao-Ming, "Knowledge discovery on RFM model using Bernoulli sequence, "Expert Systems with Applications, 2008,</a:t>
            </a:r>
            <a:endParaRPr sz="1400">
              <a:solidFill>
                <a:srgbClr val="123654"/>
              </a:solidFill>
              <a:highlight>
                <a:srgbClr val="FFFFFF"/>
              </a:highlight>
              <a:latin typeface="Arial"/>
              <a:ea typeface="Arial"/>
              <a:cs typeface="Arial"/>
              <a:sym typeface="Arial"/>
            </a:endParaRPr>
          </a:p>
          <a:p>
            <a:pPr marL="0" lvl="0" indent="0" algn="l" rtl="0">
              <a:spcBef>
                <a:spcPts val="1600"/>
              </a:spcBef>
              <a:spcAft>
                <a:spcPts val="0"/>
              </a:spcAft>
              <a:buNone/>
            </a:pPr>
            <a:endParaRPr sz="1400">
              <a:highlight>
                <a:srgbClr val="FFFFFF"/>
              </a:highlight>
            </a:endParaRPr>
          </a:p>
          <a:p>
            <a:pPr marL="0" lvl="0" indent="0" algn="l" rtl="0">
              <a:spcBef>
                <a:spcPts val="1600"/>
              </a:spcBef>
              <a:spcAft>
                <a:spcPts val="1600"/>
              </a:spcAft>
              <a:buNone/>
            </a:pP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117600"/>
            <a:ext cx="7038900" cy="5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Examining the dataset</a:t>
            </a:r>
            <a:endParaRPr/>
          </a:p>
        </p:txBody>
      </p:sp>
      <p:sp>
        <p:nvSpPr>
          <p:cNvPr id="146" name="Google Shape;146;p15"/>
          <p:cNvSpPr txBox="1">
            <a:spLocks noGrp="1"/>
          </p:cNvSpPr>
          <p:nvPr>
            <p:ph type="body" idx="1"/>
          </p:nvPr>
        </p:nvSpPr>
        <p:spPr>
          <a:xfrm>
            <a:off x="1297500" y="702900"/>
            <a:ext cx="7038900" cy="36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123654"/>
                </a:solidFill>
                <a:highlight>
                  <a:srgbClr val="FFFFFF"/>
                </a:highlight>
                <a:latin typeface="Arial"/>
                <a:ea typeface="Arial"/>
                <a:cs typeface="Arial"/>
                <a:sym typeface="Arial"/>
              </a:rPr>
              <a:t>4 features/attributes consisting of real numbers and 1 class label with binary options</a:t>
            </a:r>
            <a:endParaRPr sz="1400">
              <a:solidFill>
                <a:srgbClr val="123654"/>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123654"/>
                </a:solidFill>
                <a:highlight>
                  <a:srgbClr val="FFFFFF"/>
                </a:highlight>
                <a:latin typeface="Arial"/>
                <a:ea typeface="Arial"/>
                <a:cs typeface="Arial"/>
                <a:sym typeface="Arial"/>
              </a:rPr>
              <a:t>R (Recency - months since last donation),</a:t>
            </a:r>
            <a:endParaRPr sz="1400">
              <a:solidFill>
                <a:srgbClr val="123654"/>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123654"/>
                </a:solidFill>
                <a:highlight>
                  <a:srgbClr val="FFFFFF"/>
                </a:highlight>
                <a:latin typeface="Arial"/>
                <a:ea typeface="Arial"/>
                <a:cs typeface="Arial"/>
                <a:sym typeface="Arial"/>
              </a:rPr>
              <a:t>F (Frequency - total number of donation),</a:t>
            </a:r>
            <a:endParaRPr sz="1400">
              <a:solidFill>
                <a:srgbClr val="123654"/>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123654"/>
                </a:solidFill>
                <a:highlight>
                  <a:srgbClr val="FFFFFF"/>
                </a:highlight>
                <a:latin typeface="Arial"/>
                <a:ea typeface="Arial"/>
                <a:cs typeface="Arial"/>
                <a:sym typeface="Arial"/>
              </a:rPr>
              <a:t>M (Monetary - total blood donated in c.c.),</a:t>
            </a:r>
            <a:endParaRPr sz="1400">
              <a:solidFill>
                <a:srgbClr val="123654"/>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123654"/>
                </a:solidFill>
                <a:highlight>
                  <a:srgbClr val="FFFFFF"/>
                </a:highlight>
                <a:latin typeface="Arial"/>
                <a:ea typeface="Arial"/>
                <a:cs typeface="Arial"/>
                <a:sym typeface="Arial"/>
              </a:rPr>
              <a:t>T (Time - months since first donation), and</a:t>
            </a:r>
            <a:endParaRPr sz="1400">
              <a:solidFill>
                <a:srgbClr val="123654"/>
              </a:solidFill>
              <a:highlight>
                <a:srgbClr val="FFFFFF"/>
              </a:highlight>
              <a:latin typeface="Arial"/>
              <a:ea typeface="Arial"/>
              <a:cs typeface="Arial"/>
              <a:sym typeface="Arial"/>
            </a:endParaRPr>
          </a:p>
          <a:p>
            <a:pPr marL="0" lvl="0" indent="0" algn="l" rtl="0">
              <a:spcBef>
                <a:spcPts val="1600"/>
              </a:spcBef>
              <a:spcAft>
                <a:spcPts val="1600"/>
              </a:spcAft>
              <a:buNone/>
            </a:pPr>
            <a:r>
              <a:rPr lang="en" sz="1400">
                <a:solidFill>
                  <a:srgbClr val="123654"/>
                </a:solidFill>
                <a:highlight>
                  <a:srgbClr val="FFFFFF"/>
                </a:highlight>
                <a:latin typeface="Arial"/>
                <a:ea typeface="Arial"/>
                <a:cs typeface="Arial"/>
                <a:sym typeface="Arial"/>
              </a:rPr>
              <a:t>a binary variable representing whether he/she donated blood in March 2007 (1 stand for donating blood; 0 stands for not donating blood).</a:t>
            </a:r>
            <a:endParaRPr sz="14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69700"/>
            <a:ext cx="7038900" cy="5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we begin</a:t>
            </a:r>
            <a:endParaRPr/>
          </a:p>
        </p:txBody>
      </p:sp>
      <p:sp>
        <p:nvSpPr>
          <p:cNvPr id="152" name="Google Shape;152;p16"/>
          <p:cNvSpPr txBox="1"/>
          <p:nvPr/>
        </p:nvSpPr>
        <p:spPr>
          <a:xfrm>
            <a:off x="655125" y="989675"/>
            <a:ext cx="8279700" cy="37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Here is the distribution </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of class outcomes</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3 to 1 difference</a:t>
            </a: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570 to 178 to be exact</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Is this unbalanced?</a:t>
            </a:r>
            <a:endParaRPr>
              <a:solidFill>
                <a:srgbClr val="FFFFFF"/>
              </a:solidFill>
              <a:latin typeface="Lato"/>
              <a:ea typeface="Lato"/>
              <a:cs typeface="Lato"/>
              <a:sym typeface="Lato"/>
            </a:endParaRPr>
          </a:p>
        </p:txBody>
      </p:sp>
      <p:pic>
        <p:nvPicPr>
          <p:cNvPr id="153" name="Google Shape;153;p16"/>
          <p:cNvPicPr preferRelativeResize="0"/>
          <p:nvPr/>
        </p:nvPicPr>
        <p:blipFill>
          <a:blip r:embed="rId3">
            <a:alphaModFix/>
          </a:blip>
          <a:stretch>
            <a:fillRect/>
          </a:stretch>
        </p:blipFill>
        <p:spPr>
          <a:xfrm>
            <a:off x="2606600" y="655000"/>
            <a:ext cx="6537400" cy="426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032000" y="158750"/>
            <a:ext cx="7304400" cy="49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details</a:t>
            </a:r>
            <a:endParaRPr/>
          </a:p>
        </p:txBody>
      </p:sp>
      <p:sp>
        <p:nvSpPr>
          <p:cNvPr id="159" name="Google Shape;159;p17"/>
          <p:cNvSpPr txBox="1">
            <a:spLocks noGrp="1"/>
          </p:cNvSpPr>
          <p:nvPr>
            <p:ph type="body" idx="1"/>
          </p:nvPr>
        </p:nvSpPr>
        <p:spPr>
          <a:xfrm>
            <a:off x="1031875" y="726175"/>
            <a:ext cx="7304400" cy="388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-Utilized a 80/20 for train/test split</a:t>
            </a:r>
            <a:endParaRPr sz="1800">
              <a:solidFill>
                <a:srgbClr val="FFFFFF"/>
              </a:solidFill>
            </a:endParaRPr>
          </a:p>
          <a:p>
            <a:pPr marL="0" lvl="0" indent="0" algn="l" rtl="0">
              <a:spcBef>
                <a:spcPts val="1600"/>
              </a:spcBef>
              <a:spcAft>
                <a:spcPts val="0"/>
              </a:spcAft>
              <a:buNone/>
            </a:pPr>
            <a:r>
              <a:rPr lang="en" sz="1800">
                <a:solidFill>
                  <a:srgbClr val="FFFFFF"/>
                </a:solidFill>
              </a:rPr>
              <a:t>-No preprocessing really required other than taking a .data file and making it a .txt file and then import that into excel and making sure the columns were correctly separated.</a:t>
            </a:r>
            <a:endParaRPr sz="1800">
              <a:solidFill>
                <a:srgbClr val="FFFFFF"/>
              </a:solidFill>
            </a:endParaRPr>
          </a:p>
          <a:p>
            <a:pPr marL="0" lvl="0" indent="0" algn="l" rtl="0">
              <a:spcBef>
                <a:spcPts val="1600"/>
              </a:spcBef>
              <a:spcAft>
                <a:spcPts val="0"/>
              </a:spcAft>
              <a:buNone/>
            </a:pPr>
            <a:r>
              <a:rPr lang="en" sz="1800">
                <a:solidFill>
                  <a:srgbClr val="FFFFFF"/>
                </a:solidFill>
              </a:rPr>
              <a:t>-StandardScaler normalized the data only for SVM (actually used all three but only reporting on one)</a:t>
            </a:r>
            <a:endParaRPr sz="1800">
              <a:solidFill>
                <a:srgbClr val="FFFFFF"/>
              </a:solidFill>
            </a:endParaRPr>
          </a:p>
          <a:p>
            <a:pPr marL="0" lvl="0" indent="0" algn="l" rtl="0">
              <a:spcBef>
                <a:spcPts val="1600"/>
              </a:spcBef>
              <a:spcAft>
                <a:spcPts val="0"/>
              </a:spcAft>
              <a:buNone/>
            </a:pPr>
            <a:r>
              <a:rPr lang="en" sz="1800">
                <a:solidFill>
                  <a:srgbClr val="FFFFFF"/>
                </a:solidFill>
              </a:rPr>
              <a:t>-Also tried shuffle but decreased accuracy on all classification methods selected (should I have done this?)</a:t>
            </a:r>
            <a:endParaRPr sz="1800">
              <a:solidFill>
                <a:srgbClr val="FFFFFF"/>
              </a:solidFill>
            </a:endParaRPr>
          </a:p>
          <a:p>
            <a:pPr marL="0" lvl="0" indent="0" algn="l" rtl="0">
              <a:spcBef>
                <a:spcPts val="1600"/>
              </a:spcBef>
              <a:spcAft>
                <a:spcPts val="0"/>
              </a:spcAft>
              <a:buNone/>
            </a:pPr>
            <a:r>
              <a:rPr lang="en" sz="1800">
                <a:solidFill>
                  <a:srgbClr val="FFFFFF"/>
                </a:solidFill>
              </a:rPr>
              <a:t>	:When should you use shuffle</a:t>
            </a:r>
            <a:endParaRPr sz="1800">
              <a:solidFill>
                <a:srgbClr val="FFFFFF"/>
              </a:solidFill>
            </a:endParaRPr>
          </a:p>
          <a:p>
            <a:pPr marL="0" lvl="0" indent="0" algn="l" rtl="0">
              <a:spcBef>
                <a:spcPts val="1600"/>
              </a:spcBef>
              <a:spcAft>
                <a:spcPts val="1600"/>
              </a:spcAft>
              <a:buNone/>
            </a:pP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4082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 SVM unscaled</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6" name="Google Shape;166;p18"/>
          <p:cNvPicPr preferRelativeResize="0"/>
          <p:nvPr/>
        </p:nvPicPr>
        <p:blipFill>
          <a:blip r:embed="rId3">
            <a:alphaModFix/>
          </a:blip>
          <a:stretch>
            <a:fillRect/>
          </a:stretch>
        </p:blipFill>
        <p:spPr>
          <a:xfrm>
            <a:off x="825975" y="1567550"/>
            <a:ext cx="7981950" cy="302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 SVM scaled</a:t>
            </a: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3" name="Google Shape;173;p19"/>
          <p:cNvPicPr preferRelativeResize="0"/>
          <p:nvPr/>
        </p:nvPicPr>
        <p:blipFill>
          <a:blip r:embed="rId3">
            <a:alphaModFix/>
          </a:blip>
          <a:stretch>
            <a:fillRect/>
          </a:stretch>
        </p:blipFill>
        <p:spPr>
          <a:xfrm>
            <a:off x="682638" y="1468850"/>
            <a:ext cx="8010525" cy="300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 Logistic Regression</a:t>
            </a:r>
            <a:endParaRPr/>
          </a:p>
        </p:txBody>
      </p:sp>
      <p:sp>
        <p:nvSpPr>
          <p:cNvPr id="179" name="Google Shape;179;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0" name="Google Shape;180;p20"/>
          <p:cNvPicPr preferRelativeResize="0"/>
          <p:nvPr/>
        </p:nvPicPr>
        <p:blipFill>
          <a:blip r:embed="rId3">
            <a:alphaModFix/>
          </a:blip>
          <a:stretch>
            <a:fillRect/>
          </a:stretch>
        </p:blipFill>
        <p:spPr>
          <a:xfrm>
            <a:off x="635475" y="1599150"/>
            <a:ext cx="8362950" cy="284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 Naive Bayes</a:t>
            </a:r>
            <a:endParaRPr/>
          </a:p>
        </p:txBody>
      </p:sp>
      <p:sp>
        <p:nvSpPr>
          <p:cNvPr id="186" name="Google Shape;186;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7" name="Google Shape;187;p21"/>
          <p:cNvPicPr preferRelativeResize="0"/>
          <p:nvPr/>
        </p:nvPicPr>
        <p:blipFill>
          <a:blip r:embed="rId3">
            <a:alphaModFix/>
          </a:blip>
          <a:stretch>
            <a:fillRect/>
          </a:stretch>
        </p:blipFill>
        <p:spPr>
          <a:xfrm>
            <a:off x="902175" y="1499150"/>
            <a:ext cx="7829550" cy="30480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416</Words>
  <Application>Microsoft Office PowerPoint</Application>
  <PresentationFormat>On-screen Show (16:9)</PresentationFormat>
  <Paragraphs>47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Montserrat</vt:lpstr>
      <vt:lpstr>Lato</vt:lpstr>
      <vt:lpstr>Arial</vt:lpstr>
      <vt:lpstr>Focus</vt:lpstr>
      <vt:lpstr>Evaluating Classification Methods    CSC 535 Final Project  Normandy Bryson  11/25/2019 </vt:lpstr>
      <vt:lpstr>The data set</vt:lpstr>
      <vt:lpstr>Examining the dataset</vt:lpstr>
      <vt:lpstr>Before we begin</vt:lpstr>
      <vt:lpstr>The details</vt:lpstr>
      <vt:lpstr>Results - SVM unscaled</vt:lpstr>
      <vt:lpstr>Results - SVM scaled</vt:lpstr>
      <vt:lpstr>Results - Logistic Regression</vt:lpstr>
      <vt:lpstr>Results - Naive Bayes</vt:lpstr>
      <vt:lpstr>Results - KNN</vt:lpstr>
      <vt:lpstr>Which one is best?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Classification Methods    CSC 535 Final Project  Normandy Bryson  11/25/2019 </dc:title>
  <cp:lastModifiedBy>Bryson, Normandy A</cp:lastModifiedBy>
  <cp:revision>1</cp:revision>
  <dcterms:modified xsi:type="dcterms:W3CDTF">2019-11-26T15:01:07Z</dcterms:modified>
</cp:coreProperties>
</file>