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.png" ContentType="image/png"/>
  <Override PartName="/ppt/media/image2.svg" ContentType="image/sv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F308852-10C4-41D0-8420-D892405C28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FD68782-032A-487C-9117-B701E66482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F06D1BA-02FD-4D3E-8E0D-C10E7AAA8D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9F3473-8AE7-4D55-80B7-07D50D3DB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6B0FD03-4794-40A0-BDB1-9A5932ECB4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07F01C0-6EEC-4903-AAFA-008A0C00A9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22D06FC-C4A5-49D8-9237-28FD957F35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FCB83C8-61D1-4C5B-AB2F-D484F56341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D6F71DE-A6C4-4BE9-B074-3A9C5ADBB2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8C09080-A629-45EE-8494-36BEAA1FA3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 Gesamt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6EEF0DD-9B1A-4B5E-8BFC-2DFAFC6AF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9" name="Rechteck 189" hidden="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0" name="Rechteck 13"/>
          <p:cNvSpPr/>
          <p:nvPr/>
        </p:nvSpPr>
        <p:spPr>
          <a:xfrm>
            <a:off x="0" y="0"/>
            <a:ext cx="9143640" cy="102564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45720" rIns="4572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41" name="Grafik 1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83000" y="915480"/>
            <a:ext cx="3977640" cy="4578840"/>
          </a:xfrm>
          <a:prstGeom prst="rect">
            <a:avLst/>
          </a:prstGeom>
          <a:ln w="0">
            <a:noFill/>
          </a:ln>
        </p:spPr>
      </p:pic>
      <p:pic>
        <p:nvPicPr>
          <p:cNvPr id="42" name="Grafik 7" descr=""/>
          <p:cNvPicPr/>
          <p:nvPr/>
        </p:nvPicPr>
        <p:blipFill>
          <a:blip r:embed="rId4"/>
          <a:stretch/>
        </p:blipFill>
        <p:spPr>
          <a:xfrm>
            <a:off x="0" y="0"/>
            <a:ext cx="2665440" cy="1025640"/>
          </a:xfrm>
          <a:prstGeom prst="rect">
            <a:avLst/>
          </a:prstGeom>
          <a:ln w="0">
            <a:noFill/>
          </a:ln>
        </p:spPr>
      </p:pic>
      <p:pic>
        <p:nvPicPr>
          <p:cNvPr id="43" name="Grafik 8" descr=""/>
          <p:cNvPicPr/>
          <p:nvPr/>
        </p:nvPicPr>
        <p:blipFill>
          <a:blip r:embed="rId5"/>
          <a:stretch/>
        </p:blipFill>
        <p:spPr>
          <a:xfrm>
            <a:off x="5413680" y="317880"/>
            <a:ext cx="1495440" cy="389520"/>
          </a:xfrm>
          <a:prstGeom prst="rect">
            <a:avLst/>
          </a:prstGeom>
          <a:ln w="0">
            <a:noFill/>
          </a:ln>
        </p:spPr>
      </p:pic>
      <p:pic>
        <p:nvPicPr>
          <p:cNvPr id="44" name="Grafik 9" descr=""/>
          <p:cNvPicPr/>
          <p:nvPr/>
        </p:nvPicPr>
        <p:blipFill>
          <a:blip r:embed="rId6"/>
          <a:stretch/>
        </p:blipFill>
        <p:spPr>
          <a:xfrm>
            <a:off x="7396560" y="361800"/>
            <a:ext cx="1495440" cy="302040"/>
          </a:xfrm>
          <a:prstGeom prst="rect">
            <a:avLst/>
          </a:prstGeom>
          <a:ln w="0">
            <a:noFill/>
          </a:ln>
        </p:spPr>
      </p:pic>
      <p:pic>
        <p:nvPicPr>
          <p:cNvPr id="45" name="Grafik 12" descr=""/>
          <p:cNvPicPr/>
          <p:nvPr/>
        </p:nvPicPr>
        <p:blipFill>
          <a:blip r:embed="rId7"/>
          <a:stretch/>
        </p:blipFill>
        <p:spPr>
          <a:xfrm>
            <a:off x="3152880" y="28440"/>
            <a:ext cx="1773360" cy="9684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Format des Titeltextes durch Klicken bearbeiten</a:t>
            </a: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Format des Gliederungstextes durch Klicken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Fünfte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Sechste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Siebte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14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5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6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7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8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9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0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1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2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3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4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5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6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7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8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9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0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1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2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3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4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5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6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7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8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9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0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1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2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3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4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5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6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7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8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9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0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1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52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dt" idx="2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26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A09AAD-543D-42E4-B7F6-494782F4E200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ftr" idx="27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58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9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0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1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2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3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4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5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6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7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8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9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0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1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2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3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4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5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6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7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8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9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0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1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2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3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4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5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6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7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8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9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0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1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2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3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4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5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96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dt" idx="28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ftr" idx="29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sldNum" idx="30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BF11B7-CA5D-4825-9C7E-A39D608D4820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505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6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7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8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9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0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1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2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3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4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5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6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7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8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9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0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1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2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3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4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5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6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7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8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9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0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1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2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3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4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5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6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7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8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9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0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1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2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543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dt" idx="3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ftr" idx="3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sldNum" idx="3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5FBF9C-9814-4F5A-89A9-27D01E5CB674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9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5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6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7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8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9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0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1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2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3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4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5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6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7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8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9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0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1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2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3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4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5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6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7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8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9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0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1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2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3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4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5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6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87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A4DF33-C508-43EB-926D-75BA352074CE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96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7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8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9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0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1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2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3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4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5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6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7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8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9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0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1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2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3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4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5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6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7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8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9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0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1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2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3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4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5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6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7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8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9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0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1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2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3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34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68000" y="1347840"/>
            <a:ext cx="8207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5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0CCC06-84C4-4138-9B30-3C535053D1A3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6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41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2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3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4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5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6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7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8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9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0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1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2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3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4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5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6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7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8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9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0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1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2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3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4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5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6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7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8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9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0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1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2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3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4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5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6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7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8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79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92000" y="1347840"/>
            <a:ext cx="7882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7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sldNum" idx="8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D341C5-F475-448D-AAC3-CC58EA16125B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 idx="9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86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7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8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9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0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1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2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3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4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5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6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7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8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9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0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1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2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3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4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5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6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7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8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9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0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1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2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3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4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5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6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7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8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9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0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1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2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3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24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68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896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10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sldNum" idx="11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1E11C5-D835-48E1-A89E-65FAAA71074F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ftr" idx="1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232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3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4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5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6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7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8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9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0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1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2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3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4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5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6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7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8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9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0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1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2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3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4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5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6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7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8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9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0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1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2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3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4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5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6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7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8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9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70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896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8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 idx="13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sldNum" idx="14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194434-13A4-4E23-A612-534C358238B3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ftr" idx="15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278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9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0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1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2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3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4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5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6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7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8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9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0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1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2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3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4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5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6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7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8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9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0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1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2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3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4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5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6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7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8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9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0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1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2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3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4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5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16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68000" y="1329840"/>
            <a:ext cx="8207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dt" idx="16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ldNum" idx="17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15032B-59C8-40A8-A387-E4C0C185E1CD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ftr" idx="18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323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4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5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6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7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8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9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0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1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2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3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4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5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6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7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8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9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0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1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2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3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4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5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6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7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8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9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0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1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2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3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4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5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6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7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8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9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0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61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68360" y="1329840"/>
            <a:ext cx="3779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9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sldNum" idx="20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635BA6-D529-4B0B-8280-D34C388D8937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ftr" idx="21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896000" y="1329840"/>
            <a:ext cx="3779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369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0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1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2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3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4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5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6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7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8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9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0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1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2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3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4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5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6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7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8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9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0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1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2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3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4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5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6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7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8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9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0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1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2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3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4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5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6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07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0" y="1329840"/>
            <a:ext cx="9143640" cy="339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dt" idx="22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sldNum" idx="2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95A6CA-5FB5-4E24-BC53-4FBFFCB6422C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ftr" idx="24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feld 1"/>
          <p:cNvSpPr/>
          <p:nvPr/>
        </p:nvSpPr>
        <p:spPr>
          <a:xfrm>
            <a:off x="1619640" y="4227840"/>
            <a:ext cx="5904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de-DE" sz="3200" strike="noStrike" u="none">
                <a:solidFill>
                  <a:schemeClr val="lt1"/>
                </a:solidFill>
                <a:uFillTx/>
                <a:latin typeface="BundesSans Office"/>
              </a:rPr>
              <a:t>AI Developer</a:t>
            </a: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Vorteile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Entwickler profitieren von erhöhter Effizienz und erhöhter Qualität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gegenüber</a:t>
            </a:r>
            <a:br>
              <a:rPr sz="1800"/>
            </a:b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Nicht-Nutzung von KI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dt" idx="42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D863EC-15C4-4B46-8F57-5D7B584D84C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Wie geht es im Anschluss an den Hackathon weiter?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Prüfung der Offline-Fähigkeit von „Continue“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Telefoniert evtl. nach Hause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„</a:t>
            </a: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WebUI“ erproben: ChatGPT-ähnliches Interface für selbst deployte Modelle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Code-LLMs in echter Umgebung deployen (BKA-PSP)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Testuser mit dem Plugin ausstatten und Erfahrungen sammeln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Kontinuierlich neue Code-LLMs evaluieren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indent="0" defTabSz="914400">
              <a:spcBef>
                <a:spcPts val="1417"/>
              </a:spcBef>
              <a:buNone/>
            </a:pPr>
            <a:endParaRPr b="0" lang="de-DE" sz="15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dt" idx="43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2EC4EC-7297-450C-9096-38102A7BB2D7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Ressourcen/Kapazitäten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Ressourcen sind zur Umsetzung notwendig?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chemeClr val="lt1"/>
                </a:solidFill>
                <a:uFillTx/>
                <a:latin typeface="Calibri"/>
              </a:rPr>
              <a:t>1 VM-Instance pro Tool-Instance, ohne GPU</a:t>
            </a:r>
            <a:endParaRPr b="0" lang="de-DE" sz="15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chemeClr val="lt1"/>
                </a:solidFill>
                <a:uFillTx/>
                <a:latin typeface="Calibri"/>
              </a:rPr>
              <a:t>1 VM für LLM mit GPU (shared)</a:t>
            </a:r>
            <a:endParaRPr b="0" lang="de-DE" sz="15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chemeClr val="lt1"/>
                </a:solidFill>
                <a:uFillTx/>
                <a:latin typeface="Calibri"/>
              </a:rPr>
              <a:t>AI-Developer-Team zum initialen Setup</a:t>
            </a:r>
            <a:endParaRPr b="0" lang="de-DE" sz="15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Zeit für Test/Evaluation verschiedener Code-LLMs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Zeit für Test/Evaluation der Use-Cases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Keine weitere Schnittstellen zu anderen Ressourcen notwendig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Bei Bedarf (mit entsprechenden Computing-Power) leicht skalierbar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dt" idx="4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0F7B75-3F80-4BE6-A0B1-4A521B6B785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Team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90" name="Textfeld 4"/>
          <p:cNvSpPr/>
          <p:nvPr/>
        </p:nvSpPr>
        <p:spPr>
          <a:xfrm>
            <a:off x="703440" y="3616200"/>
            <a:ext cx="12999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Christian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dt" idx="4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92" name="" descr=""/>
          <p:cNvPicPr/>
          <p:nvPr/>
        </p:nvPicPr>
        <p:blipFill>
          <a:blip r:embed="rId1"/>
          <a:stretch/>
        </p:blipFill>
        <p:spPr>
          <a:xfrm>
            <a:off x="720000" y="2340000"/>
            <a:ext cx="1260000" cy="1260000"/>
          </a:xfrm>
          <a:prstGeom prst="rect">
            <a:avLst/>
          </a:prstGeom>
          <a:ln w="0">
            <a:noFill/>
          </a:ln>
        </p:spPr>
      </p:pic>
      <p:pic>
        <p:nvPicPr>
          <p:cNvPr id="593" name="" descr=""/>
          <p:cNvPicPr/>
          <p:nvPr/>
        </p:nvPicPr>
        <p:blipFill>
          <a:blip r:embed="rId2"/>
          <a:stretch/>
        </p:blipFill>
        <p:spPr>
          <a:xfrm>
            <a:off x="2438640" y="2391480"/>
            <a:ext cx="1080000" cy="1080000"/>
          </a:xfrm>
          <a:prstGeom prst="rect">
            <a:avLst/>
          </a:prstGeom>
          <a:ln w="0">
            <a:noFill/>
          </a:ln>
        </p:spPr>
      </p:pic>
      <p:sp>
        <p:nvSpPr>
          <p:cNvPr id="594" name="Textfeld 2"/>
          <p:cNvSpPr/>
          <p:nvPr/>
        </p:nvSpPr>
        <p:spPr>
          <a:xfrm>
            <a:off x="2340000" y="3618000"/>
            <a:ext cx="12999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Norman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F3EA2E-97DE-4D27-86AE-8EAB2F45E16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dt" idx="3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FF6FF62-F928-441B-8A6F-7617ADB93B3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dt" idx="3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9B2591F-F026-4376-A57E-DEC84322CF3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                                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Calibri"/>
              </a:rPr>
              <a:t>nicht möglich: Sicherheitskonzept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dt" idx="36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3060000" y="3060000"/>
            <a:ext cx="540000" cy="1260000"/>
          </a:xfrm>
          <a:custGeom>
            <a:avLst/>
            <a:gdLst>
              <a:gd name="textAreaLeft" fmla="*/ 216720 w 540000"/>
              <a:gd name="textAreaRight" fmla="*/ 349200 w 540000"/>
              <a:gd name="textAreaTop" fmla="*/ 431640 h 1260000"/>
              <a:gd name="textAreaBottom" fmla="*/ 828360 h 12600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7C1ED08-E43B-47C1-9B60-C7096321651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Code-LLMs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Tools / IDEs / Plugins ...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dt" idx="37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0365814F-6C5D-41E7-8283-DA818A939E88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dt" idx="38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67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5000" cy="3969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43CB298-385B-4BA9-AD08-43C0135346A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dt" idx="39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70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5000" cy="3969360"/>
          </a:xfrm>
          <a:prstGeom prst="rect">
            <a:avLst/>
          </a:prstGeom>
          <a:ln w="0">
            <a:noFill/>
          </a:ln>
        </p:spPr>
      </p:pic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1980000" y="1605960"/>
            <a:ext cx="5400000" cy="2354040"/>
          </a:xfrm>
          <a:prstGeom prst="rect">
            <a:avLst/>
          </a:prstGeom>
          <a:ln w="0">
            <a:noFill/>
          </a:ln>
        </p:spPr>
      </p:pic>
      <p:sp>
        <p:nvSpPr>
          <p:cNvPr id="572" name=""/>
          <p:cNvSpPr/>
          <p:nvPr/>
        </p:nvSpPr>
        <p:spPr>
          <a:xfrm>
            <a:off x="4140000" y="2340000"/>
            <a:ext cx="1260000" cy="2160000"/>
          </a:xfrm>
          <a:custGeom>
            <a:avLst/>
            <a:gdLst>
              <a:gd name="textAreaLeft" fmla="*/ 505800 w 1260000"/>
              <a:gd name="textAreaRight" fmla="*/ 815040 w 1260000"/>
              <a:gd name="textAreaTop" fmla="*/ 740160 h 2160000"/>
              <a:gd name="textAreaBottom" fmla="*/ 1419840 h 21600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DBB06A9-1B3A-4985-86F8-C49AD8C3AF0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Continue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Twinny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LLMs selbst deployed: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codellama:7b-code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codellama:70b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codegemma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codestral:22b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dt" idx="40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ACBB2D2-2863-44F4-8167-810AB4B70D2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Continue 👑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Twinny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LLMs selbst deployed: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 (Code Completion) 👑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codellama:7b-code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 (Chat) 👑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codellama:70b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codegemma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codestral:22b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dt" idx="4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37BC4C8-B000-469F-842A-A0E8FE0B8D2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BKA_PowerPoint_Folienmaster_16zu9_2022_V1</Template>
  <TotalTime>79</TotalTime>
  <Application>LibreOffice/24.8.1.2$Windows_X86_64 LibreOffice_project/87fa9aec1a63e70835390b81c40bb8993f1d4ff6</Application>
  <AppVersion>15.0000</AppVersion>
  <Words>288</Words>
  <Paragraphs>68</Paragraphs>
  <Company>BKA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2024-09-12T06:33:50Z</dcterms:created>
  <dc:creator>Hedtrich, Dr. sc. agr., Friedrich (BKA-ZV12)</dc:creator>
  <dc:description/>
  <dc:language>de-DE</dc:language>
  <cp:lastModifiedBy/>
  <cp:lastPrinted>2017-12-14T10:03:38Z</cp:lastPrinted>
  <dcterms:modified xsi:type="dcterms:W3CDTF">2024-09-17T10:56:20Z</dcterms:modified>
  <cp:revision>40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9</vt:i4>
  </property>
</Properties>
</file>