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2" r:id="rId6"/>
    <p:sldId id="263" r:id="rId7"/>
    <p:sldId id="264" r:id="rId8"/>
    <p:sldId id="260" r:id="rId9"/>
    <p:sldId id="266" r:id="rId10"/>
    <p:sldId id="268"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B9C"/>
    <a:srgbClr val="6C6D65"/>
    <a:srgbClr val="E3DD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544"/>
    <p:restoredTop sz="82741"/>
  </p:normalViewPr>
  <p:slideViewPr>
    <p:cSldViewPr snapToGrid="0">
      <p:cViewPr>
        <p:scale>
          <a:sx n="114" d="100"/>
          <a:sy n="114" d="100"/>
        </p:scale>
        <p:origin x="360" y="-808"/>
      </p:cViewPr>
      <p:guideLst/>
    </p:cSldViewPr>
  </p:slideViewPr>
  <p:notesTextViewPr>
    <p:cViewPr>
      <p:scale>
        <a:sx n="1" d="1"/>
        <a:sy n="1" d="1"/>
      </p:scale>
      <p:origin x="0" y="0"/>
    </p:cViewPr>
  </p:notesTextViewPr>
  <p:notesViewPr>
    <p:cSldViewPr snapToGrid="0">
      <p:cViewPr varScale="1">
        <p:scale>
          <a:sx n="157" d="100"/>
          <a:sy n="157" d="100"/>
        </p:scale>
        <p:origin x="564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16C74-6680-7C43-A3CA-E9DB28FFDBAC}" type="datetimeFigureOut">
              <a:rPr lang="en-US" smtClean="0"/>
              <a:t>5/27/23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7C616-79E8-BE45-9255-A281182C3599}" type="slidenum">
              <a:rPr lang="en-US" smtClean="0"/>
              <a:t>‹#›</a:t>
            </a:fld>
            <a:endParaRPr lang="en-US"/>
          </a:p>
        </p:txBody>
      </p:sp>
    </p:spTree>
    <p:extLst>
      <p:ext uri="{BB962C8B-B14F-4D97-AF65-F5344CB8AC3E}">
        <p14:creationId xmlns:p14="http://schemas.microsoft.com/office/powerpoint/2010/main" val="783074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deploy a collaborative filter because we want to recommend what other similar users have purchase in the past (sort of like “crowd sourced” ideas). It is more advantageous as compared to a content based filter which relies more on ”item feature”, which is a lot more laborious to generate, and content based filter may keep recommending the same category of items</a:t>
            </a:r>
          </a:p>
        </p:txBody>
      </p:sp>
      <p:sp>
        <p:nvSpPr>
          <p:cNvPr id="4" name="Slide Number Placeholder 3"/>
          <p:cNvSpPr>
            <a:spLocks noGrp="1"/>
          </p:cNvSpPr>
          <p:nvPr>
            <p:ph type="sldNum" sz="quarter" idx="5"/>
          </p:nvPr>
        </p:nvSpPr>
        <p:spPr/>
        <p:txBody>
          <a:bodyPr/>
          <a:lstStyle/>
          <a:p>
            <a:fld id="{BCA7C616-79E8-BE45-9255-A281182C3599}" type="slidenum">
              <a:rPr lang="en-US" smtClean="0"/>
              <a:t>8</a:t>
            </a:fld>
            <a:endParaRPr lang="en-US"/>
          </a:p>
        </p:txBody>
      </p:sp>
    </p:spTree>
    <p:extLst>
      <p:ext uri="{BB962C8B-B14F-4D97-AF65-F5344CB8AC3E}">
        <p14:creationId xmlns:p14="http://schemas.microsoft.com/office/powerpoint/2010/main" val="259355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deploy a collaborative filter because we want to recommend what other similar users have purchase in the past (sort of like “crowd sourced” ideas). It is more advantageous as compared to a content based filter which relies more on ”item feature”, which is a lot more laborious to generate, and content based filter may keep recommending the same category of items</a:t>
            </a:r>
          </a:p>
        </p:txBody>
      </p:sp>
      <p:sp>
        <p:nvSpPr>
          <p:cNvPr id="4" name="Slide Number Placeholder 3"/>
          <p:cNvSpPr>
            <a:spLocks noGrp="1"/>
          </p:cNvSpPr>
          <p:nvPr>
            <p:ph type="sldNum" sz="quarter" idx="5"/>
          </p:nvPr>
        </p:nvSpPr>
        <p:spPr/>
        <p:txBody>
          <a:bodyPr/>
          <a:lstStyle/>
          <a:p>
            <a:fld id="{BCA7C616-79E8-BE45-9255-A281182C3599}" type="slidenum">
              <a:rPr lang="en-US" smtClean="0"/>
              <a:t>9</a:t>
            </a:fld>
            <a:endParaRPr lang="en-US"/>
          </a:p>
        </p:txBody>
      </p:sp>
    </p:spTree>
    <p:extLst>
      <p:ext uri="{BB962C8B-B14F-4D97-AF65-F5344CB8AC3E}">
        <p14:creationId xmlns:p14="http://schemas.microsoft.com/office/powerpoint/2010/main" val="430226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deploy a collaborative filter because we want to recommend what other similar users have purchase in the past (sort of like “crowd sourced” ideas). It is more advantageous as compared to a content based filter which relies more on ”item feature”, which is a lot more laborious to generate, and content based filter may keep recommending the same category of items</a:t>
            </a:r>
          </a:p>
        </p:txBody>
      </p:sp>
      <p:sp>
        <p:nvSpPr>
          <p:cNvPr id="4" name="Slide Number Placeholder 3"/>
          <p:cNvSpPr>
            <a:spLocks noGrp="1"/>
          </p:cNvSpPr>
          <p:nvPr>
            <p:ph type="sldNum" sz="quarter" idx="5"/>
          </p:nvPr>
        </p:nvSpPr>
        <p:spPr/>
        <p:txBody>
          <a:bodyPr/>
          <a:lstStyle/>
          <a:p>
            <a:fld id="{BCA7C616-79E8-BE45-9255-A281182C3599}" type="slidenum">
              <a:rPr lang="en-US" smtClean="0"/>
              <a:t>10</a:t>
            </a:fld>
            <a:endParaRPr lang="en-US"/>
          </a:p>
        </p:txBody>
      </p:sp>
    </p:spTree>
    <p:extLst>
      <p:ext uri="{BB962C8B-B14F-4D97-AF65-F5344CB8AC3E}">
        <p14:creationId xmlns:p14="http://schemas.microsoft.com/office/powerpoint/2010/main" val="3990081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deploy a collaborative filter because we want to recommend what other similar users have purchase in the past (sort of like “crowd sourced” ideas). It is more advantageous as compared to a content based filter which relies more on ”item feature”, which is a lot more laborious to generate, and content based filter may keep recommending the same category of items</a:t>
            </a:r>
          </a:p>
        </p:txBody>
      </p:sp>
      <p:sp>
        <p:nvSpPr>
          <p:cNvPr id="4" name="Slide Number Placeholder 3"/>
          <p:cNvSpPr>
            <a:spLocks noGrp="1"/>
          </p:cNvSpPr>
          <p:nvPr>
            <p:ph type="sldNum" sz="quarter" idx="5"/>
          </p:nvPr>
        </p:nvSpPr>
        <p:spPr/>
        <p:txBody>
          <a:bodyPr/>
          <a:lstStyle/>
          <a:p>
            <a:fld id="{BCA7C616-79E8-BE45-9255-A281182C3599}" type="slidenum">
              <a:rPr lang="en-US" smtClean="0"/>
              <a:t>11</a:t>
            </a:fld>
            <a:endParaRPr lang="en-US"/>
          </a:p>
        </p:txBody>
      </p:sp>
    </p:spTree>
    <p:extLst>
      <p:ext uri="{BB962C8B-B14F-4D97-AF65-F5344CB8AC3E}">
        <p14:creationId xmlns:p14="http://schemas.microsoft.com/office/powerpoint/2010/main" val="1561658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7C616-79E8-BE45-9255-A281182C3599}" type="slidenum">
              <a:rPr lang="en-US" smtClean="0"/>
              <a:t>12</a:t>
            </a:fld>
            <a:endParaRPr lang="en-US"/>
          </a:p>
        </p:txBody>
      </p:sp>
    </p:spTree>
    <p:extLst>
      <p:ext uri="{BB962C8B-B14F-4D97-AF65-F5344CB8AC3E}">
        <p14:creationId xmlns:p14="http://schemas.microsoft.com/office/powerpoint/2010/main" val="309429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6835-A11F-0828-5889-FAD80EB9631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6360872-CBA4-5CF2-3B02-FDAB3FAD4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AB31FEE-C260-96F5-F819-5F3EEA3AFA3B}"/>
              </a:ext>
            </a:extLst>
          </p:cNvPr>
          <p:cNvSpPr>
            <a:spLocks noGrp="1"/>
          </p:cNvSpPr>
          <p:nvPr>
            <p:ph type="dt" sz="half" idx="10"/>
          </p:nvPr>
        </p:nvSpPr>
        <p:spPr/>
        <p:txBody>
          <a:bodyPr/>
          <a:lstStyle/>
          <a:p>
            <a:fld id="{EC51A8C4-078B-7B47-A317-9A8BE98E5E2C}" type="datetime1">
              <a:rPr lang="en-SG" smtClean="0"/>
              <a:t>27/5/23</a:t>
            </a:fld>
            <a:endParaRPr lang="en-US"/>
          </a:p>
        </p:txBody>
      </p:sp>
      <p:sp>
        <p:nvSpPr>
          <p:cNvPr id="5" name="Footer Placeholder 4">
            <a:extLst>
              <a:ext uri="{FF2B5EF4-FFF2-40B4-BE49-F238E27FC236}">
                <a16:creationId xmlns:a16="http://schemas.microsoft.com/office/drawing/2014/main" id="{259AD234-0BC6-AF30-99C7-025F67E90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3ACF4-EFFE-B559-D43B-52EA1C1EEFF7}"/>
              </a:ext>
            </a:extLst>
          </p:cNvPr>
          <p:cNvSpPr>
            <a:spLocks noGrp="1"/>
          </p:cNvSpPr>
          <p:nvPr>
            <p:ph type="sldNum" sz="quarter" idx="12"/>
          </p:nvPr>
        </p:nvSpPr>
        <p:spPr/>
        <p:txBody>
          <a:bodyPr/>
          <a:lstStyle/>
          <a:p>
            <a:fld id="{CC916919-43E7-4F4B-A284-58C6C52272F7}" type="slidenum">
              <a:rPr lang="en-US" smtClean="0"/>
              <a:t>‹#›</a:t>
            </a:fld>
            <a:endParaRPr lang="en-US"/>
          </a:p>
        </p:txBody>
      </p:sp>
    </p:spTree>
    <p:extLst>
      <p:ext uri="{BB962C8B-B14F-4D97-AF65-F5344CB8AC3E}">
        <p14:creationId xmlns:p14="http://schemas.microsoft.com/office/powerpoint/2010/main" val="1579934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F0E0-5C00-D107-0453-5D241F187A9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F49825-879B-E724-48FB-29B7B5A9226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47A38D-B089-A30F-D122-6A05D060A540}"/>
              </a:ext>
            </a:extLst>
          </p:cNvPr>
          <p:cNvSpPr>
            <a:spLocks noGrp="1"/>
          </p:cNvSpPr>
          <p:nvPr>
            <p:ph type="dt" sz="half" idx="10"/>
          </p:nvPr>
        </p:nvSpPr>
        <p:spPr/>
        <p:txBody>
          <a:bodyPr/>
          <a:lstStyle/>
          <a:p>
            <a:fld id="{F1DFFBBA-3BC4-CA4D-8524-B874DFC15684}" type="datetime1">
              <a:rPr lang="en-SG" smtClean="0"/>
              <a:t>27/5/23</a:t>
            </a:fld>
            <a:endParaRPr lang="en-US"/>
          </a:p>
        </p:txBody>
      </p:sp>
      <p:sp>
        <p:nvSpPr>
          <p:cNvPr id="5" name="Footer Placeholder 4">
            <a:extLst>
              <a:ext uri="{FF2B5EF4-FFF2-40B4-BE49-F238E27FC236}">
                <a16:creationId xmlns:a16="http://schemas.microsoft.com/office/drawing/2014/main" id="{6F488887-0F4D-2C1E-FBA8-3BFD610EA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6C414-2E4E-907E-6E37-DF2C5442C693}"/>
              </a:ext>
            </a:extLst>
          </p:cNvPr>
          <p:cNvSpPr>
            <a:spLocks noGrp="1"/>
          </p:cNvSpPr>
          <p:nvPr>
            <p:ph type="sldNum" sz="quarter" idx="12"/>
          </p:nvPr>
        </p:nvSpPr>
        <p:spPr/>
        <p:txBody>
          <a:bodyPr/>
          <a:lstStyle/>
          <a:p>
            <a:fld id="{CC916919-43E7-4F4B-A284-58C6C52272F7}" type="slidenum">
              <a:rPr lang="en-US" smtClean="0"/>
              <a:t>‹#›</a:t>
            </a:fld>
            <a:endParaRPr lang="en-US"/>
          </a:p>
        </p:txBody>
      </p:sp>
    </p:spTree>
    <p:extLst>
      <p:ext uri="{BB962C8B-B14F-4D97-AF65-F5344CB8AC3E}">
        <p14:creationId xmlns:p14="http://schemas.microsoft.com/office/powerpoint/2010/main" val="55940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AE040D-5EB8-A566-E12B-2B1EA09FB0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9DF82E-4D4A-B026-CD6E-BB2F086E7F1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537AE1-FC3E-81F3-D9DB-B00A0B887A1C}"/>
              </a:ext>
            </a:extLst>
          </p:cNvPr>
          <p:cNvSpPr>
            <a:spLocks noGrp="1"/>
          </p:cNvSpPr>
          <p:nvPr>
            <p:ph type="dt" sz="half" idx="10"/>
          </p:nvPr>
        </p:nvSpPr>
        <p:spPr/>
        <p:txBody>
          <a:bodyPr/>
          <a:lstStyle/>
          <a:p>
            <a:fld id="{9D91C5FC-65EB-294E-A6ED-D8A48EB02EC9}" type="datetime1">
              <a:rPr lang="en-SG" smtClean="0"/>
              <a:t>27/5/23</a:t>
            </a:fld>
            <a:endParaRPr lang="en-US"/>
          </a:p>
        </p:txBody>
      </p:sp>
      <p:sp>
        <p:nvSpPr>
          <p:cNvPr id="5" name="Footer Placeholder 4">
            <a:extLst>
              <a:ext uri="{FF2B5EF4-FFF2-40B4-BE49-F238E27FC236}">
                <a16:creationId xmlns:a16="http://schemas.microsoft.com/office/drawing/2014/main" id="{B6B4519D-81CB-065B-865F-47F32FA5A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D8E5F-FEF6-F525-53D7-EE737BEDB98D}"/>
              </a:ext>
            </a:extLst>
          </p:cNvPr>
          <p:cNvSpPr>
            <a:spLocks noGrp="1"/>
          </p:cNvSpPr>
          <p:nvPr>
            <p:ph type="sldNum" sz="quarter" idx="12"/>
          </p:nvPr>
        </p:nvSpPr>
        <p:spPr/>
        <p:txBody>
          <a:bodyPr/>
          <a:lstStyle/>
          <a:p>
            <a:fld id="{CC916919-43E7-4F4B-A284-58C6C52272F7}" type="slidenum">
              <a:rPr lang="en-US" smtClean="0"/>
              <a:t>‹#›</a:t>
            </a:fld>
            <a:endParaRPr lang="en-US"/>
          </a:p>
        </p:txBody>
      </p:sp>
    </p:spTree>
    <p:extLst>
      <p:ext uri="{BB962C8B-B14F-4D97-AF65-F5344CB8AC3E}">
        <p14:creationId xmlns:p14="http://schemas.microsoft.com/office/powerpoint/2010/main" val="201669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65B7-0E16-D920-B84F-81FE9EABBA6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990B67-8CD8-A46A-2060-9ABAC62ACA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59150E-D0E8-4EED-66D3-5FB7F0F9DB04}"/>
              </a:ext>
            </a:extLst>
          </p:cNvPr>
          <p:cNvSpPr>
            <a:spLocks noGrp="1"/>
          </p:cNvSpPr>
          <p:nvPr>
            <p:ph type="dt" sz="half" idx="10"/>
          </p:nvPr>
        </p:nvSpPr>
        <p:spPr/>
        <p:txBody>
          <a:bodyPr/>
          <a:lstStyle/>
          <a:p>
            <a:fld id="{BD576577-9705-6944-8CA3-55045D1B8971}" type="datetime1">
              <a:rPr lang="en-SG" smtClean="0"/>
              <a:t>27/5/23</a:t>
            </a:fld>
            <a:endParaRPr lang="en-US"/>
          </a:p>
        </p:txBody>
      </p:sp>
      <p:sp>
        <p:nvSpPr>
          <p:cNvPr id="5" name="Footer Placeholder 4">
            <a:extLst>
              <a:ext uri="{FF2B5EF4-FFF2-40B4-BE49-F238E27FC236}">
                <a16:creationId xmlns:a16="http://schemas.microsoft.com/office/drawing/2014/main" id="{74311EA4-2817-2EC1-C2C6-CD5D062A8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6606A-366A-4488-F5E1-3692FAEE074C}"/>
              </a:ext>
            </a:extLst>
          </p:cNvPr>
          <p:cNvSpPr>
            <a:spLocks noGrp="1"/>
          </p:cNvSpPr>
          <p:nvPr>
            <p:ph type="sldNum" sz="quarter" idx="12"/>
          </p:nvPr>
        </p:nvSpPr>
        <p:spPr/>
        <p:txBody>
          <a:bodyPr/>
          <a:lstStyle/>
          <a:p>
            <a:fld id="{CC916919-43E7-4F4B-A284-58C6C52272F7}" type="slidenum">
              <a:rPr lang="en-US" smtClean="0"/>
              <a:t>‹#›</a:t>
            </a:fld>
            <a:endParaRPr lang="en-US"/>
          </a:p>
        </p:txBody>
      </p:sp>
    </p:spTree>
    <p:extLst>
      <p:ext uri="{BB962C8B-B14F-4D97-AF65-F5344CB8AC3E}">
        <p14:creationId xmlns:p14="http://schemas.microsoft.com/office/powerpoint/2010/main" val="155936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F8F6-0241-43DF-E229-F39E6EB107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25C6367-5B8D-9B35-1A89-AF83B3316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EC6E558-E0B5-19D0-AEC2-E9D8A9B75191}"/>
              </a:ext>
            </a:extLst>
          </p:cNvPr>
          <p:cNvSpPr>
            <a:spLocks noGrp="1"/>
          </p:cNvSpPr>
          <p:nvPr>
            <p:ph type="dt" sz="half" idx="10"/>
          </p:nvPr>
        </p:nvSpPr>
        <p:spPr/>
        <p:txBody>
          <a:bodyPr/>
          <a:lstStyle/>
          <a:p>
            <a:fld id="{0DF05F2B-1E12-5A40-B99F-1E4C3F21693F}" type="datetime1">
              <a:rPr lang="en-SG" smtClean="0"/>
              <a:t>27/5/23</a:t>
            </a:fld>
            <a:endParaRPr lang="en-US"/>
          </a:p>
        </p:txBody>
      </p:sp>
      <p:sp>
        <p:nvSpPr>
          <p:cNvPr id="5" name="Footer Placeholder 4">
            <a:extLst>
              <a:ext uri="{FF2B5EF4-FFF2-40B4-BE49-F238E27FC236}">
                <a16:creationId xmlns:a16="http://schemas.microsoft.com/office/drawing/2014/main" id="{76C204A9-AF82-DC78-23C2-57C484C25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F3384-F33B-7640-6869-AB92234387D4}"/>
              </a:ext>
            </a:extLst>
          </p:cNvPr>
          <p:cNvSpPr>
            <a:spLocks noGrp="1"/>
          </p:cNvSpPr>
          <p:nvPr>
            <p:ph type="sldNum" sz="quarter" idx="12"/>
          </p:nvPr>
        </p:nvSpPr>
        <p:spPr/>
        <p:txBody>
          <a:bodyPr/>
          <a:lstStyle/>
          <a:p>
            <a:fld id="{CC916919-43E7-4F4B-A284-58C6C52272F7}" type="slidenum">
              <a:rPr lang="en-US" smtClean="0"/>
              <a:t>‹#›</a:t>
            </a:fld>
            <a:endParaRPr lang="en-US"/>
          </a:p>
        </p:txBody>
      </p:sp>
    </p:spTree>
    <p:extLst>
      <p:ext uri="{BB962C8B-B14F-4D97-AF65-F5344CB8AC3E}">
        <p14:creationId xmlns:p14="http://schemas.microsoft.com/office/powerpoint/2010/main" val="297058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D2AE-AE88-E7D6-9133-E505E14F07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A451786-606F-733D-AA6C-4550A6ACD17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9D0E6DE-A6A4-C47F-56A4-E88E39545C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67CBFD5-4837-B49D-BBD8-B2D995379EFE}"/>
              </a:ext>
            </a:extLst>
          </p:cNvPr>
          <p:cNvSpPr>
            <a:spLocks noGrp="1"/>
          </p:cNvSpPr>
          <p:nvPr>
            <p:ph type="dt" sz="half" idx="10"/>
          </p:nvPr>
        </p:nvSpPr>
        <p:spPr/>
        <p:txBody>
          <a:bodyPr/>
          <a:lstStyle/>
          <a:p>
            <a:fld id="{D0FD7D1C-351E-F546-97A1-DEA8BB3EB171}" type="datetime1">
              <a:rPr lang="en-SG" smtClean="0"/>
              <a:t>27/5/23</a:t>
            </a:fld>
            <a:endParaRPr lang="en-US"/>
          </a:p>
        </p:txBody>
      </p:sp>
      <p:sp>
        <p:nvSpPr>
          <p:cNvPr id="6" name="Footer Placeholder 5">
            <a:extLst>
              <a:ext uri="{FF2B5EF4-FFF2-40B4-BE49-F238E27FC236}">
                <a16:creationId xmlns:a16="http://schemas.microsoft.com/office/drawing/2014/main" id="{61473683-56F2-7CBA-B397-DCE9B6C20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DD20C-C2E0-157C-8169-7CC0FFB39D24}"/>
              </a:ext>
            </a:extLst>
          </p:cNvPr>
          <p:cNvSpPr>
            <a:spLocks noGrp="1"/>
          </p:cNvSpPr>
          <p:nvPr>
            <p:ph type="sldNum" sz="quarter" idx="12"/>
          </p:nvPr>
        </p:nvSpPr>
        <p:spPr/>
        <p:txBody>
          <a:bodyPr/>
          <a:lstStyle/>
          <a:p>
            <a:fld id="{CC916919-43E7-4F4B-A284-58C6C52272F7}" type="slidenum">
              <a:rPr lang="en-US" smtClean="0"/>
              <a:t>‹#›</a:t>
            </a:fld>
            <a:endParaRPr lang="en-US"/>
          </a:p>
        </p:txBody>
      </p:sp>
    </p:spTree>
    <p:extLst>
      <p:ext uri="{BB962C8B-B14F-4D97-AF65-F5344CB8AC3E}">
        <p14:creationId xmlns:p14="http://schemas.microsoft.com/office/powerpoint/2010/main" val="174594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1CDD-D460-D4AC-34AB-D5E7C28DFEE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36AC556-3343-5CDE-32B6-F89C509C0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08EAD9-1289-4BF5-2D20-731AC50DD42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F88AB43-2C18-7995-4ADA-CDB8314E3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8D4756B-27FC-44B0-272C-8ABCE3B97B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7CCA322-A205-175F-C3F0-F6E136B43732}"/>
              </a:ext>
            </a:extLst>
          </p:cNvPr>
          <p:cNvSpPr>
            <a:spLocks noGrp="1"/>
          </p:cNvSpPr>
          <p:nvPr>
            <p:ph type="dt" sz="half" idx="10"/>
          </p:nvPr>
        </p:nvSpPr>
        <p:spPr/>
        <p:txBody>
          <a:bodyPr/>
          <a:lstStyle/>
          <a:p>
            <a:fld id="{5BF55411-86A4-F64A-9EC7-34D45AB6CECD}" type="datetime1">
              <a:rPr lang="en-SG" smtClean="0"/>
              <a:t>27/5/23</a:t>
            </a:fld>
            <a:endParaRPr lang="en-US"/>
          </a:p>
        </p:txBody>
      </p:sp>
      <p:sp>
        <p:nvSpPr>
          <p:cNvPr id="8" name="Footer Placeholder 7">
            <a:extLst>
              <a:ext uri="{FF2B5EF4-FFF2-40B4-BE49-F238E27FC236}">
                <a16:creationId xmlns:a16="http://schemas.microsoft.com/office/drawing/2014/main" id="{BA25C3C7-2DD7-3FD2-53D5-E266C4815E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2C31F1-83A9-F377-9273-F86CEEFC5548}"/>
              </a:ext>
            </a:extLst>
          </p:cNvPr>
          <p:cNvSpPr>
            <a:spLocks noGrp="1"/>
          </p:cNvSpPr>
          <p:nvPr>
            <p:ph type="sldNum" sz="quarter" idx="12"/>
          </p:nvPr>
        </p:nvSpPr>
        <p:spPr/>
        <p:txBody>
          <a:bodyPr/>
          <a:lstStyle/>
          <a:p>
            <a:fld id="{CC916919-43E7-4F4B-A284-58C6C52272F7}" type="slidenum">
              <a:rPr lang="en-US" smtClean="0"/>
              <a:t>‹#›</a:t>
            </a:fld>
            <a:endParaRPr lang="en-US"/>
          </a:p>
        </p:txBody>
      </p:sp>
    </p:spTree>
    <p:extLst>
      <p:ext uri="{BB962C8B-B14F-4D97-AF65-F5344CB8AC3E}">
        <p14:creationId xmlns:p14="http://schemas.microsoft.com/office/powerpoint/2010/main" val="208826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B60-85CF-AE64-EC9E-4C8DAD90982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6CB66F-8DA5-72AB-C333-64F31F8073DF}"/>
              </a:ext>
            </a:extLst>
          </p:cNvPr>
          <p:cNvSpPr>
            <a:spLocks noGrp="1"/>
          </p:cNvSpPr>
          <p:nvPr>
            <p:ph type="dt" sz="half" idx="10"/>
          </p:nvPr>
        </p:nvSpPr>
        <p:spPr/>
        <p:txBody>
          <a:bodyPr/>
          <a:lstStyle/>
          <a:p>
            <a:fld id="{B2EDA5C9-FA78-DE48-9B84-AAEA76D46D1E}" type="datetime1">
              <a:rPr lang="en-SG" smtClean="0"/>
              <a:t>27/5/23</a:t>
            </a:fld>
            <a:endParaRPr lang="en-US"/>
          </a:p>
        </p:txBody>
      </p:sp>
      <p:sp>
        <p:nvSpPr>
          <p:cNvPr id="4" name="Footer Placeholder 3">
            <a:extLst>
              <a:ext uri="{FF2B5EF4-FFF2-40B4-BE49-F238E27FC236}">
                <a16:creationId xmlns:a16="http://schemas.microsoft.com/office/drawing/2014/main" id="{37BB8E7B-63DE-8AC9-2950-AF7DFBA8C1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2C0B3F-28FD-9005-7CC2-8B5C37319B83}"/>
              </a:ext>
            </a:extLst>
          </p:cNvPr>
          <p:cNvSpPr>
            <a:spLocks noGrp="1"/>
          </p:cNvSpPr>
          <p:nvPr>
            <p:ph type="sldNum" sz="quarter" idx="12"/>
          </p:nvPr>
        </p:nvSpPr>
        <p:spPr/>
        <p:txBody>
          <a:bodyPr/>
          <a:lstStyle/>
          <a:p>
            <a:fld id="{CC916919-43E7-4F4B-A284-58C6C52272F7}" type="slidenum">
              <a:rPr lang="en-US" smtClean="0"/>
              <a:t>‹#›</a:t>
            </a:fld>
            <a:endParaRPr lang="en-US"/>
          </a:p>
        </p:txBody>
      </p:sp>
    </p:spTree>
    <p:extLst>
      <p:ext uri="{BB962C8B-B14F-4D97-AF65-F5344CB8AC3E}">
        <p14:creationId xmlns:p14="http://schemas.microsoft.com/office/powerpoint/2010/main" val="151347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7D4C8D-A896-7CC1-8CD3-53520073FAA2}"/>
              </a:ext>
            </a:extLst>
          </p:cNvPr>
          <p:cNvSpPr>
            <a:spLocks noGrp="1"/>
          </p:cNvSpPr>
          <p:nvPr>
            <p:ph type="dt" sz="half" idx="10"/>
          </p:nvPr>
        </p:nvSpPr>
        <p:spPr/>
        <p:txBody>
          <a:bodyPr/>
          <a:lstStyle/>
          <a:p>
            <a:fld id="{01ACF183-CAC5-F648-BA30-0C36732A0996}" type="datetime1">
              <a:rPr lang="en-SG" smtClean="0"/>
              <a:t>27/5/23</a:t>
            </a:fld>
            <a:endParaRPr lang="en-US"/>
          </a:p>
        </p:txBody>
      </p:sp>
      <p:sp>
        <p:nvSpPr>
          <p:cNvPr id="3" name="Footer Placeholder 2">
            <a:extLst>
              <a:ext uri="{FF2B5EF4-FFF2-40B4-BE49-F238E27FC236}">
                <a16:creationId xmlns:a16="http://schemas.microsoft.com/office/drawing/2014/main" id="{5741788B-B131-4B62-232F-41274AA52B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D4E243-B487-D480-F90A-1C9297791943}"/>
              </a:ext>
            </a:extLst>
          </p:cNvPr>
          <p:cNvSpPr>
            <a:spLocks noGrp="1"/>
          </p:cNvSpPr>
          <p:nvPr>
            <p:ph type="sldNum" sz="quarter" idx="12"/>
          </p:nvPr>
        </p:nvSpPr>
        <p:spPr/>
        <p:txBody>
          <a:bodyPr/>
          <a:lstStyle/>
          <a:p>
            <a:fld id="{CC916919-43E7-4F4B-A284-58C6C52272F7}" type="slidenum">
              <a:rPr lang="en-US" smtClean="0"/>
              <a:t>‹#›</a:t>
            </a:fld>
            <a:endParaRPr lang="en-US"/>
          </a:p>
        </p:txBody>
      </p:sp>
    </p:spTree>
    <p:extLst>
      <p:ext uri="{BB962C8B-B14F-4D97-AF65-F5344CB8AC3E}">
        <p14:creationId xmlns:p14="http://schemas.microsoft.com/office/powerpoint/2010/main" val="384218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DC53-9256-162A-E1E8-189BC332D2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2B6A9F7-67D1-7204-090E-A6F5AA239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B1AC0D3-D1BA-5684-EE76-26AFBC714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F0C8C1-BBF7-EAC3-7A38-18982D891F65}"/>
              </a:ext>
            </a:extLst>
          </p:cNvPr>
          <p:cNvSpPr>
            <a:spLocks noGrp="1"/>
          </p:cNvSpPr>
          <p:nvPr>
            <p:ph type="dt" sz="half" idx="10"/>
          </p:nvPr>
        </p:nvSpPr>
        <p:spPr/>
        <p:txBody>
          <a:bodyPr/>
          <a:lstStyle/>
          <a:p>
            <a:fld id="{D0B8B982-8700-B64D-B824-FED8C21E3CCB}" type="datetime1">
              <a:rPr lang="en-SG" smtClean="0"/>
              <a:t>27/5/23</a:t>
            </a:fld>
            <a:endParaRPr lang="en-US"/>
          </a:p>
        </p:txBody>
      </p:sp>
      <p:sp>
        <p:nvSpPr>
          <p:cNvPr id="6" name="Footer Placeholder 5">
            <a:extLst>
              <a:ext uri="{FF2B5EF4-FFF2-40B4-BE49-F238E27FC236}">
                <a16:creationId xmlns:a16="http://schemas.microsoft.com/office/drawing/2014/main" id="{7C646F21-AB76-3856-B95B-F9124E9ED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2A8D3-EB0D-36F2-3E15-3CF2B4D8F1D8}"/>
              </a:ext>
            </a:extLst>
          </p:cNvPr>
          <p:cNvSpPr>
            <a:spLocks noGrp="1"/>
          </p:cNvSpPr>
          <p:nvPr>
            <p:ph type="sldNum" sz="quarter" idx="12"/>
          </p:nvPr>
        </p:nvSpPr>
        <p:spPr/>
        <p:txBody>
          <a:bodyPr/>
          <a:lstStyle/>
          <a:p>
            <a:fld id="{CC916919-43E7-4F4B-A284-58C6C52272F7}" type="slidenum">
              <a:rPr lang="en-US" smtClean="0"/>
              <a:t>‹#›</a:t>
            </a:fld>
            <a:endParaRPr lang="en-US"/>
          </a:p>
        </p:txBody>
      </p:sp>
    </p:spTree>
    <p:extLst>
      <p:ext uri="{BB962C8B-B14F-4D97-AF65-F5344CB8AC3E}">
        <p14:creationId xmlns:p14="http://schemas.microsoft.com/office/powerpoint/2010/main" val="350802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F56A-FDA5-2BAD-480D-B8816E7870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3E2F8FE-7BC0-F745-0F9A-8F92F58E2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3207B-739B-520F-EB0C-8556A6964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BDC6FC-2BB7-5A7B-688F-7AC6B16991F9}"/>
              </a:ext>
            </a:extLst>
          </p:cNvPr>
          <p:cNvSpPr>
            <a:spLocks noGrp="1"/>
          </p:cNvSpPr>
          <p:nvPr>
            <p:ph type="dt" sz="half" idx="10"/>
          </p:nvPr>
        </p:nvSpPr>
        <p:spPr/>
        <p:txBody>
          <a:bodyPr/>
          <a:lstStyle/>
          <a:p>
            <a:fld id="{8A35DF0F-5B6E-D242-92AB-E8B9D8319332}" type="datetime1">
              <a:rPr lang="en-SG" smtClean="0"/>
              <a:t>27/5/23</a:t>
            </a:fld>
            <a:endParaRPr lang="en-US"/>
          </a:p>
        </p:txBody>
      </p:sp>
      <p:sp>
        <p:nvSpPr>
          <p:cNvPr id="6" name="Footer Placeholder 5">
            <a:extLst>
              <a:ext uri="{FF2B5EF4-FFF2-40B4-BE49-F238E27FC236}">
                <a16:creationId xmlns:a16="http://schemas.microsoft.com/office/drawing/2014/main" id="{803C22DE-5D7E-9086-F5D0-D42FD008F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90A14-069D-0C6E-D0D7-985791F7DF34}"/>
              </a:ext>
            </a:extLst>
          </p:cNvPr>
          <p:cNvSpPr>
            <a:spLocks noGrp="1"/>
          </p:cNvSpPr>
          <p:nvPr>
            <p:ph type="sldNum" sz="quarter" idx="12"/>
          </p:nvPr>
        </p:nvSpPr>
        <p:spPr/>
        <p:txBody>
          <a:bodyPr/>
          <a:lstStyle/>
          <a:p>
            <a:fld id="{CC916919-43E7-4F4B-A284-58C6C52272F7}" type="slidenum">
              <a:rPr lang="en-US" smtClean="0"/>
              <a:t>‹#›</a:t>
            </a:fld>
            <a:endParaRPr lang="en-US"/>
          </a:p>
        </p:txBody>
      </p:sp>
    </p:spTree>
    <p:extLst>
      <p:ext uri="{BB962C8B-B14F-4D97-AF65-F5344CB8AC3E}">
        <p14:creationId xmlns:p14="http://schemas.microsoft.com/office/powerpoint/2010/main" val="358359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D5A91D-EBB0-A321-8B48-4EE58A7BAA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0D97C8B-E121-E8CC-6396-515BDEB87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8EF11E-0873-7EA2-D288-3DCB8712DD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272C7-6EFB-B848-B608-3CB6B6BCBC5A}" type="datetime1">
              <a:rPr lang="en-SG" smtClean="0"/>
              <a:t>27/5/23</a:t>
            </a:fld>
            <a:endParaRPr lang="en-US"/>
          </a:p>
        </p:txBody>
      </p:sp>
      <p:sp>
        <p:nvSpPr>
          <p:cNvPr id="5" name="Footer Placeholder 4">
            <a:extLst>
              <a:ext uri="{FF2B5EF4-FFF2-40B4-BE49-F238E27FC236}">
                <a16:creationId xmlns:a16="http://schemas.microsoft.com/office/drawing/2014/main" id="{BE4EABD8-646E-9C16-5815-95D57210DC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0FD175-5482-0BBF-15E2-B1FC037CEB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4000">
                <a:solidFill>
                  <a:schemeClr val="tx1">
                    <a:tint val="75000"/>
                  </a:schemeClr>
                </a:solidFill>
              </a:defRPr>
            </a:lvl1pPr>
          </a:lstStyle>
          <a:p>
            <a:fld id="{CC916919-43E7-4F4B-A284-58C6C52272F7}" type="slidenum">
              <a:rPr lang="en-US" smtClean="0"/>
              <a:pPr/>
              <a:t>‹#›</a:t>
            </a:fld>
            <a:endParaRPr lang="en-US"/>
          </a:p>
        </p:txBody>
      </p:sp>
    </p:spTree>
    <p:extLst>
      <p:ext uri="{BB962C8B-B14F-4D97-AF65-F5344CB8AC3E}">
        <p14:creationId xmlns:p14="http://schemas.microsoft.com/office/powerpoint/2010/main" val="246911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piqsels.com/en/public-domain-photo-jrddy" TargetMode="External"/><Relationship Id="rId3" Type="http://schemas.openxmlformats.org/officeDocument/2006/relationships/image" Target="../media/image13.png"/><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publicdomainpictures.net/en/view-image.php?image=164306&amp;picture=50-discount" TargetMode="External"/><Relationship Id="rId5" Type="http://schemas.openxmlformats.org/officeDocument/2006/relationships/image" Target="../media/image14.jpg"/><Relationship Id="rId4" Type="http://schemas.openxmlformats.org/officeDocument/2006/relationships/hyperlink" Target="https://www.maxpixel.net/Express-Fast-Delivery-Service-Delivery-Truck-Truck-333147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ewgrounds.com/art/view/malleys/chad-meme"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www.publicdomainpictures.net/en/view-image.php?image=179818&amp;picture=space-alien-53" TargetMode="External"/><Relationship Id="rId5" Type="http://schemas.openxmlformats.org/officeDocument/2006/relationships/image" Target="../media/image3.jpg"/><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ssorted types of cheese">
            <a:extLst>
              <a:ext uri="{FF2B5EF4-FFF2-40B4-BE49-F238E27FC236}">
                <a16:creationId xmlns:a16="http://schemas.microsoft.com/office/drawing/2014/main" id="{EB958E8F-C95B-ABAF-B974-4374F04B8195}"/>
              </a:ext>
            </a:extLst>
          </p:cNvPr>
          <p:cNvPicPr>
            <a:picLocks noChangeAspect="1"/>
          </p:cNvPicPr>
          <p:nvPr/>
        </p:nvPicPr>
        <p:blipFill rotWithShape="1">
          <a:blip r:embed="rId2"/>
          <a:srcRect t="30124"/>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0B78C1-49A5-ADA6-55CC-67A3F0DEF4A8}"/>
              </a:ext>
            </a:extLst>
          </p:cNvPr>
          <p:cNvSpPr>
            <a:spLocks noGrp="1"/>
          </p:cNvSpPr>
          <p:nvPr>
            <p:ph type="ctrTitle"/>
          </p:nvPr>
        </p:nvSpPr>
        <p:spPr>
          <a:xfrm>
            <a:off x="404553" y="3091928"/>
            <a:ext cx="9078562" cy="2387600"/>
          </a:xfrm>
        </p:spPr>
        <p:txBody>
          <a:bodyPr>
            <a:normAutofit/>
          </a:bodyPr>
          <a:lstStyle/>
          <a:p>
            <a:pPr algn="l"/>
            <a:r>
              <a:rPr lang="en-US" sz="4100" dirty="0"/>
              <a:t>DSIF9 Capstone Project</a:t>
            </a:r>
            <a:br>
              <a:rPr lang="en-US" sz="4100" dirty="0"/>
            </a:br>
            <a:br>
              <a:rPr lang="en-US" sz="4100" dirty="0"/>
            </a:br>
            <a:r>
              <a:rPr lang="en-US" sz="4100" dirty="0"/>
              <a:t>Cheese Recommender</a:t>
            </a:r>
            <a:br>
              <a:rPr lang="en-US" sz="4100" dirty="0"/>
            </a:br>
            <a:r>
              <a:rPr lang="en-US" sz="4100" dirty="0"/>
              <a:t>“Sweet Dreams are made of Cheese”</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8FE962B-3A7F-B0A4-41A1-DFB8A7E182B2}"/>
              </a:ext>
            </a:extLst>
          </p:cNvPr>
          <p:cNvSpPr>
            <a:spLocks noGrp="1"/>
          </p:cNvSpPr>
          <p:nvPr>
            <p:ph type="subTitle" idx="1"/>
          </p:nvPr>
        </p:nvSpPr>
        <p:spPr>
          <a:xfrm>
            <a:off x="404553" y="5624945"/>
            <a:ext cx="9078562" cy="592975"/>
          </a:xfrm>
        </p:spPr>
        <p:txBody>
          <a:bodyPr anchor="ctr">
            <a:normAutofit/>
          </a:bodyPr>
          <a:lstStyle/>
          <a:p>
            <a:pPr algn="l"/>
            <a:r>
              <a:rPr lang="en-US"/>
              <a:t>Ho Kit Fai</a:t>
            </a:r>
          </a:p>
        </p:txBody>
      </p:sp>
      <p:sp>
        <p:nvSpPr>
          <p:cNvPr id="6" name="Slide Number Placeholder 5">
            <a:extLst>
              <a:ext uri="{FF2B5EF4-FFF2-40B4-BE49-F238E27FC236}">
                <a16:creationId xmlns:a16="http://schemas.microsoft.com/office/drawing/2014/main" id="{F59F5FC2-2595-BBF6-0BD5-EE28FF15815F}"/>
              </a:ext>
            </a:extLst>
          </p:cNvPr>
          <p:cNvSpPr>
            <a:spLocks noGrp="1"/>
          </p:cNvSpPr>
          <p:nvPr>
            <p:ph type="sldNum" sz="quarter" idx="12"/>
          </p:nvPr>
        </p:nvSpPr>
        <p:spPr/>
        <p:txBody>
          <a:bodyPr/>
          <a:lstStyle/>
          <a:p>
            <a:fld id="{CC916919-43E7-4F4B-A284-58C6C52272F7}" type="slidenum">
              <a:rPr lang="en-US" smtClean="0"/>
              <a:t>1</a:t>
            </a:fld>
            <a:endParaRPr lang="en-US"/>
          </a:p>
        </p:txBody>
      </p:sp>
    </p:spTree>
    <p:extLst>
      <p:ext uri="{BB962C8B-B14F-4D97-AF65-F5344CB8AC3E}">
        <p14:creationId xmlns:p14="http://schemas.microsoft.com/office/powerpoint/2010/main" val="2141665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B33C-96EC-4F04-F9EE-5838F65078F7}"/>
              </a:ext>
            </a:extLst>
          </p:cNvPr>
          <p:cNvSpPr>
            <a:spLocks noGrp="1"/>
          </p:cNvSpPr>
          <p:nvPr>
            <p:ph type="title"/>
          </p:nvPr>
        </p:nvSpPr>
        <p:spPr>
          <a:xfrm>
            <a:off x="630936" y="639520"/>
            <a:ext cx="3429000" cy="1719072"/>
          </a:xfrm>
        </p:spPr>
        <p:txBody>
          <a:bodyPr anchor="b">
            <a:normAutofit/>
          </a:bodyPr>
          <a:lstStyle/>
          <a:p>
            <a:r>
              <a:rPr lang="en-US" sz="5400" dirty="0"/>
              <a:t>Evaluation</a:t>
            </a:r>
          </a:p>
        </p:txBody>
      </p:sp>
      <p:sp>
        <p:nvSpPr>
          <p:cNvPr id="3" name="Content Placeholder 2">
            <a:extLst>
              <a:ext uri="{FF2B5EF4-FFF2-40B4-BE49-F238E27FC236}">
                <a16:creationId xmlns:a16="http://schemas.microsoft.com/office/drawing/2014/main" id="{6A7DBF30-8D9C-076C-B33A-C057FFACE80B}"/>
              </a:ext>
            </a:extLst>
          </p:cNvPr>
          <p:cNvSpPr>
            <a:spLocks noGrp="1"/>
          </p:cNvSpPr>
          <p:nvPr>
            <p:ph idx="1"/>
          </p:nvPr>
        </p:nvSpPr>
        <p:spPr>
          <a:xfrm>
            <a:off x="630936" y="2807208"/>
            <a:ext cx="3429000" cy="3410712"/>
          </a:xfrm>
        </p:spPr>
        <p:txBody>
          <a:bodyPr anchor="t">
            <a:normAutofit/>
          </a:bodyPr>
          <a:lstStyle/>
          <a:p>
            <a:r>
              <a:rPr lang="en-US" sz="2200" dirty="0"/>
              <a:t>The model achieved a mean AUC Score of 0.853</a:t>
            </a:r>
          </a:p>
          <a:p>
            <a:r>
              <a:rPr lang="en-US" sz="2200" dirty="0"/>
              <a:t>However, a model is good in the eyes of the non-technical user, only if it makes sense</a:t>
            </a:r>
          </a:p>
          <a:p>
            <a:r>
              <a:rPr lang="en-US" sz="2200" dirty="0"/>
              <a:t>Transaction: 146471 is likely whipping up a family burger meal</a:t>
            </a:r>
          </a:p>
        </p:txBody>
      </p:sp>
      <p:graphicFrame>
        <p:nvGraphicFramePr>
          <p:cNvPr id="13" name="Table 12">
            <a:extLst>
              <a:ext uri="{FF2B5EF4-FFF2-40B4-BE49-F238E27FC236}">
                <a16:creationId xmlns:a16="http://schemas.microsoft.com/office/drawing/2014/main" id="{7E404F85-11D6-00A9-E185-E364DBFDC5A1}"/>
              </a:ext>
            </a:extLst>
          </p:cNvPr>
          <p:cNvGraphicFramePr>
            <a:graphicFrameLocks noGrp="1"/>
          </p:cNvGraphicFramePr>
          <p:nvPr/>
        </p:nvGraphicFramePr>
        <p:xfrm>
          <a:off x="4855355" y="640080"/>
          <a:ext cx="6501602" cy="5577842"/>
        </p:xfrm>
        <a:graphic>
          <a:graphicData uri="http://schemas.openxmlformats.org/drawingml/2006/table">
            <a:tbl>
              <a:tblPr firstRow="1" bandRow="1"/>
              <a:tblGrid>
                <a:gridCol w="3031656">
                  <a:extLst>
                    <a:ext uri="{9D8B030D-6E8A-4147-A177-3AD203B41FA5}">
                      <a16:colId xmlns:a16="http://schemas.microsoft.com/office/drawing/2014/main" val="1729810033"/>
                    </a:ext>
                  </a:extLst>
                </a:gridCol>
                <a:gridCol w="3469946">
                  <a:extLst>
                    <a:ext uri="{9D8B030D-6E8A-4147-A177-3AD203B41FA5}">
                      <a16:colId xmlns:a16="http://schemas.microsoft.com/office/drawing/2014/main" val="1920126364"/>
                    </a:ext>
                  </a:extLst>
                </a:gridCol>
              </a:tblGrid>
              <a:tr h="762418">
                <a:tc grid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SG" sz="2000" b="1">
                          <a:effectLst/>
                        </a:rPr>
                        <a:t>Transaction: 146471</a:t>
                      </a:r>
                    </a:p>
                    <a:p>
                      <a:pPr algn="l" fontAlgn="ctr"/>
                      <a:endParaRPr lang="en-SG" sz="2000" b="1">
                        <a:effectLst/>
                      </a:endParaRPr>
                    </a:p>
                  </a:txBody>
                  <a:tcPr marL="98379" marR="98379" marT="49190" marB="491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ctr"/>
                      <a:endParaRPr lang="en-SG" sz="1200" b="1">
                        <a:effectLst/>
                      </a:endParaRPr>
                    </a:p>
                  </a:txBody>
                  <a:tcPr marL="59607" marR="59607" marT="29804" marB="29804">
                    <a:lnL>
                      <a:noFill/>
                    </a:lnL>
                    <a:lnR>
                      <a:noFill/>
                    </a:lnR>
                    <a:lnT>
                      <a:noFill/>
                    </a:lnT>
                    <a:lnB>
                      <a:noFill/>
                    </a:lnB>
                  </a:tcPr>
                </a:tc>
                <a:extLst>
                  <a:ext uri="{0D108BD9-81ED-4DB2-BD59-A6C34878D82A}">
                    <a16:rowId xmlns:a16="http://schemas.microsoft.com/office/drawing/2014/main" val="2605949934"/>
                  </a:ext>
                </a:extLst>
              </a:tr>
              <a:tr h="460583">
                <a:tc>
                  <a:txBody>
                    <a:bodyPr/>
                    <a:lstStyle/>
                    <a:p>
                      <a:pPr algn="l" fontAlgn="ctr"/>
                      <a:r>
                        <a:rPr lang="en-SG" sz="2000" b="1">
                          <a:effectLst/>
                        </a:rPr>
                        <a:t>Purchased Items</a:t>
                      </a:r>
                    </a:p>
                  </a:txBody>
                  <a:tcPr marL="98379" marR="98379" marT="49190" marB="491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2000" b="1">
                          <a:effectLst/>
                        </a:rPr>
                        <a:t>Recommended Purchase</a:t>
                      </a:r>
                    </a:p>
                  </a:txBody>
                  <a:tcPr marL="98379" marR="98379" marT="49190" marB="491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720041"/>
                  </a:ext>
                </a:extLst>
              </a:tr>
              <a:tr h="810601">
                <a:tc>
                  <a:txBody>
                    <a:bodyPr/>
                    <a:lstStyle/>
                    <a:p>
                      <a:pPr marL="0" algn="l" defTabSz="914400" rtl="0" eaLnBrk="1" fontAlgn="ctr" latinLnBrk="0" hangingPunct="1"/>
                      <a:r>
                        <a:rPr lang="en-SG" sz="2000" kern="1200">
                          <a:solidFill>
                            <a:schemeClr val="tx1"/>
                          </a:solidFill>
                          <a:effectLst/>
                          <a:latin typeface="+mn-lt"/>
                          <a:ea typeface="+mn-ea"/>
                          <a:cs typeface="+mn-cs"/>
                        </a:rPr>
                        <a:t>Butcher Box Grain Fed Beef Mince 500g</a:t>
                      </a:r>
                    </a:p>
                  </a:txBody>
                  <a:tcPr marL="146565" marR="146565" marT="73282" marB="73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SG" sz="2000" kern="1200">
                          <a:solidFill>
                            <a:schemeClr val="tx1"/>
                          </a:solidFill>
                          <a:effectLst/>
                          <a:latin typeface="+mn-lt"/>
                          <a:ea typeface="+mn-ea"/>
                          <a:cs typeface="+mn-cs"/>
                        </a:rPr>
                        <a:t>Burrata </a:t>
                      </a:r>
                      <a:r>
                        <a:rPr lang="en-SG" sz="2000" kern="1200" err="1">
                          <a:solidFill>
                            <a:schemeClr val="tx1"/>
                          </a:solidFill>
                          <a:effectLst/>
                          <a:latin typeface="+mn-lt"/>
                          <a:ea typeface="+mn-ea"/>
                          <a:cs typeface="+mn-cs"/>
                        </a:rPr>
                        <a:t>d'Oro</a:t>
                      </a:r>
                      <a:r>
                        <a:rPr lang="en-SG" sz="2000" kern="1200">
                          <a:solidFill>
                            <a:schemeClr val="tx1"/>
                          </a:solidFill>
                          <a:effectLst/>
                          <a:latin typeface="+mn-lt"/>
                          <a:ea typeface="+mn-ea"/>
                          <a:cs typeface="+mn-cs"/>
                        </a:rPr>
                        <a:t> 200g</a:t>
                      </a:r>
                    </a:p>
                  </a:txBody>
                  <a:tcPr marL="146565" marR="146565" marT="73282" marB="73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35175110"/>
                  </a:ext>
                </a:extLst>
              </a:tr>
              <a:tr h="810601">
                <a:tc>
                  <a:txBody>
                    <a:bodyPr/>
                    <a:lstStyle/>
                    <a:p>
                      <a:pPr marL="0" algn="l" defTabSz="914400" rtl="0" eaLnBrk="1" fontAlgn="ctr" latinLnBrk="0" hangingPunct="1"/>
                      <a:r>
                        <a:rPr lang="en-SG" sz="2000" kern="1200">
                          <a:solidFill>
                            <a:schemeClr val="tx1"/>
                          </a:solidFill>
                          <a:effectLst/>
                          <a:latin typeface="+mn-lt"/>
                          <a:ea typeface="+mn-ea"/>
                          <a:cs typeface="+mn-cs"/>
                        </a:rPr>
                        <a:t>Alp Blossom</a:t>
                      </a:r>
                    </a:p>
                  </a:txBody>
                  <a:tcPr marL="146565" marR="146565" marT="73282" marB="73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SG" sz="2000" kern="1200">
                          <a:solidFill>
                            <a:schemeClr val="tx1"/>
                          </a:solidFill>
                          <a:effectLst/>
                          <a:latin typeface="+mn-lt"/>
                          <a:ea typeface="+mn-ea"/>
                          <a:cs typeface="+mn-cs"/>
                        </a:rPr>
                        <a:t>Cottage Delight Classic Italian Breadsticks</a:t>
                      </a:r>
                    </a:p>
                  </a:txBody>
                  <a:tcPr marL="146565" marR="146565" marT="73282" marB="73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550626198"/>
                  </a:ext>
                </a:extLst>
              </a:tr>
              <a:tr h="1112437">
                <a:tc>
                  <a:txBody>
                    <a:bodyPr/>
                    <a:lstStyle/>
                    <a:p>
                      <a:pPr marL="0" algn="l" defTabSz="914400" rtl="0" eaLnBrk="1" fontAlgn="ctr" latinLnBrk="0" hangingPunct="1"/>
                      <a:r>
                        <a:rPr lang="en-SG" sz="2000" kern="1200" err="1">
                          <a:solidFill>
                            <a:schemeClr val="tx1"/>
                          </a:solidFill>
                          <a:effectLst/>
                          <a:latin typeface="+mn-lt"/>
                          <a:ea typeface="+mn-ea"/>
                          <a:cs typeface="+mn-cs"/>
                        </a:rPr>
                        <a:t>Chiriboga</a:t>
                      </a:r>
                      <a:r>
                        <a:rPr lang="en-SG" sz="2000" kern="1200">
                          <a:solidFill>
                            <a:schemeClr val="tx1"/>
                          </a:solidFill>
                          <a:effectLst/>
                          <a:latin typeface="+mn-lt"/>
                          <a:ea typeface="+mn-ea"/>
                          <a:cs typeface="+mn-cs"/>
                        </a:rPr>
                        <a:t> Blue</a:t>
                      </a:r>
                    </a:p>
                  </a:txBody>
                  <a:tcPr marL="146565" marR="146565" marT="73282" marB="73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SG" sz="2000" kern="1200">
                          <a:solidFill>
                            <a:schemeClr val="tx1"/>
                          </a:solidFill>
                          <a:effectLst/>
                          <a:latin typeface="+mn-lt"/>
                          <a:ea typeface="+mn-ea"/>
                          <a:cs typeface="+mn-cs"/>
                        </a:rPr>
                        <a:t>The Fine Cheese Co. Rosemary and Extra Virgin Crackers</a:t>
                      </a:r>
                    </a:p>
                  </a:txBody>
                  <a:tcPr marL="146565" marR="146565" marT="73282" marB="73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120646874"/>
                  </a:ext>
                </a:extLst>
              </a:tr>
              <a:tr h="810601">
                <a:tc>
                  <a:txBody>
                    <a:bodyPr/>
                    <a:lstStyle/>
                    <a:p>
                      <a:pPr marL="0" algn="l" defTabSz="914400" rtl="0" eaLnBrk="1" fontAlgn="ctr" latinLnBrk="0" hangingPunct="1"/>
                      <a:r>
                        <a:rPr lang="en-SG" sz="2000" kern="1200">
                          <a:solidFill>
                            <a:schemeClr val="tx1"/>
                          </a:solidFill>
                          <a:effectLst/>
                          <a:latin typeface="+mn-lt"/>
                          <a:ea typeface="+mn-ea"/>
                          <a:cs typeface="+mn-cs"/>
                        </a:rPr>
                        <a:t>Gorgonzola Piccante</a:t>
                      </a:r>
                    </a:p>
                  </a:txBody>
                  <a:tcPr marL="146565" marR="146565" marT="73282" marB="73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ctr" latinLnBrk="0" hangingPunct="1"/>
                      <a:r>
                        <a:rPr lang="en-SG" sz="2000" kern="1200">
                          <a:solidFill>
                            <a:schemeClr val="tx1"/>
                          </a:solidFill>
                          <a:effectLst/>
                          <a:latin typeface="+mn-lt"/>
                          <a:ea typeface="+mn-ea"/>
                          <a:cs typeface="+mn-cs"/>
                        </a:rPr>
                        <a:t>Greenheart Mini Heirloom Tomatoes 250g</a:t>
                      </a:r>
                    </a:p>
                  </a:txBody>
                  <a:tcPr marL="146565" marR="146565" marT="73282" marB="73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579577243"/>
                  </a:ext>
                </a:extLst>
              </a:tr>
              <a:tr h="810601">
                <a:tc>
                  <a:txBody>
                    <a:bodyPr/>
                    <a:lstStyle/>
                    <a:p>
                      <a:pPr marL="0" algn="l" defTabSz="914400" rtl="0" eaLnBrk="1" fontAlgn="ctr" latinLnBrk="0" hangingPunct="1"/>
                      <a:r>
                        <a:rPr lang="en-SG" sz="2000" kern="1200" err="1">
                          <a:solidFill>
                            <a:schemeClr val="tx1"/>
                          </a:solidFill>
                          <a:effectLst/>
                          <a:latin typeface="+mn-lt"/>
                          <a:ea typeface="+mn-ea"/>
                          <a:cs typeface="+mn-cs"/>
                        </a:rPr>
                        <a:t>Coppa</a:t>
                      </a:r>
                      <a:r>
                        <a:rPr lang="en-SG" sz="2000" kern="1200">
                          <a:solidFill>
                            <a:schemeClr val="tx1"/>
                          </a:solidFill>
                          <a:effectLst/>
                          <a:latin typeface="+mn-lt"/>
                          <a:ea typeface="+mn-ea"/>
                          <a:cs typeface="+mn-cs"/>
                        </a:rPr>
                        <a:t> di Parma 100g</a:t>
                      </a:r>
                    </a:p>
                  </a:txBody>
                  <a:tcPr marL="146565" marR="146565" marT="73282" marB="73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SG" sz="2000"/>
                        <a:t>Mr </a:t>
                      </a:r>
                      <a:r>
                        <a:rPr lang="en-SG" sz="2000" err="1"/>
                        <a:t>Kneady</a:t>
                      </a:r>
                      <a:r>
                        <a:rPr lang="en-SG" sz="2000"/>
                        <a:t> Sourdough Medium</a:t>
                      </a:r>
                      <a:endParaRPr lang="en-SG" sz="2000">
                        <a:effectLst/>
                      </a:endParaRPr>
                    </a:p>
                  </a:txBody>
                  <a:tcPr marL="146565" marR="146565" marT="73282" marB="732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08396344"/>
                  </a:ext>
                </a:extLst>
              </a:tr>
            </a:tbl>
          </a:graphicData>
        </a:graphic>
      </p:graphicFrame>
      <p:sp>
        <p:nvSpPr>
          <p:cNvPr id="15" name="Slide Number Placeholder 14">
            <a:extLst>
              <a:ext uri="{FF2B5EF4-FFF2-40B4-BE49-F238E27FC236}">
                <a16:creationId xmlns:a16="http://schemas.microsoft.com/office/drawing/2014/main" id="{CCE02568-4A20-AFD6-5A97-B52FEF7F9635}"/>
              </a:ext>
            </a:extLst>
          </p:cNvPr>
          <p:cNvSpPr>
            <a:spLocks noGrp="1"/>
          </p:cNvSpPr>
          <p:nvPr>
            <p:ph type="sldNum" sz="quarter" idx="12"/>
          </p:nvPr>
        </p:nvSpPr>
        <p:spPr/>
        <p:txBody>
          <a:bodyPr/>
          <a:lstStyle/>
          <a:p>
            <a:fld id="{CC916919-43E7-4F4B-A284-58C6C52272F7}" type="slidenum">
              <a:rPr lang="en-US" smtClean="0"/>
              <a:t>10</a:t>
            </a:fld>
            <a:endParaRPr lang="en-US"/>
          </a:p>
        </p:txBody>
      </p:sp>
    </p:spTree>
    <p:extLst>
      <p:ext uri="{BB962C8B-B14F-4D97-AF65-F5344CB8AC3E}">
        <p14:creationId xmlns:p14="http://schemas.microsoft.com/office/powerpoint/2010/main" val="283863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8B33C-96EC-4F04-F9EE-5838F65078F7}"/>
              </a:ext>
            </a:extLst>
          </p:cNvPr>
          <p:cNvSpPr>
            <a:spLocks noGrp="1"/>
          </p:cNvSpPr>
          <p:nvPr>
            <p:ph type="title"/>
          </p:nvPr>
        </p:nvSpPr>
        <p:spPr>
          <a:xfrm>
            <a:off x="630936" y="639520"/>
            <a:ext cx="3429000" cy="1719072"/>
          </a:xfrm>
        </p:spPr>
        <p:txBody>
          <a:bodyPr anchor="b">
            <a:normAutofit/>
          </a:bodyPr>
          <a:lstStyle/>
          <a:p>
            <a:r>
              <a:rPr lang="en-US" sz="5400" dirty="0"/>
              <a:t>Evaluation</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DBF30-8D9C-076C-B33A-C057FFACE80B}"/>
              </a:ext>
            </a:extLst>
          </p:cNvPr>
          <p:cNvSpPr>
            <a:spLocks noGrp="1"/>
          </p:cNvSpPr>
          <p:nvPr>
            <p:ph idx="1"/>
          </p:nvPr>
        </p:nvSpPr>
        <p:spPr>
          <a:xfrm>
            <a:off x="630936" y="2807208"/>
            <a:ext cx="3429000" cy="3410712"/>
          </a:xfrm>
        </p:spPr>
        <p:txBody>
          <a:bodyPr anchor="t">
            <a:normAutofit/>
          </a:bodyPr>
          <a:lstStyle/>
          <a:p>
            <a:r>
              <a:rPr lang="en-US" sz="2200" dirty="0"/>
              <a:t>The model achieved a mean AUC Score of 0.853</a:t>
            </a:r>
          </a:p>
          <a:p>
            <a:r>
              <a:rPr lang="en-US" sz="2200" dirty="0"/>
              <a:t>However, a model is good in the eyes of the non-technical user, only if it makes sense</a:t>
            </a:r>
          </a:p>
          <a:p>
            <a:r>
              <a:rPr lang="en-US" sz="2200" dirty="0"/>
              <a:t>Transaction: TG25078 is likely having a party at home</a:t>
            </a:r>
          </a:p>
        </p:txBody>
      </p:sp>
      <p:graphicFrame>
        <p:nvGraphicFramePr>
          <p:cNvPr id="4" name="Table 3">
            <a:extLst>
              <a:ext uri="{FF2B5EF4-FFF2-40B4-BE49-F238E27FC236}">
                <a16:creationId xmlns:a16="http://schemas.microsoft.com/office/drawing/2014/main" id="{0D907CFB-9931-7B04-6400-9E613A4FE01A}"/>
              </a:ext>
            </a:extLst>
          </p:cNvPr>
          <p:cNvGraphicFramePr>
            <a:graphicFrameLocks noGrp="1"/>
          </p:cNvGraphicFramePr>
          <p:nvPr>
            <p:extLst>
              <p:ext uri="{D42A27DB-BD31-4B8C-83A1-F6EECF244321}">
                <p14:modId xmlns:p14="http://schemas.microsoft.com/office/powerpoint/2010/main" val="331225002"/>
              </p:ext>
            </p:extLst>
          </p:nvPr>
        </p:nvGraphicFramePr>
        <p:xfrm>
          <a:off x="4654296" y="971997"/>
          <a:ext cx="6903721" cy="4914014"/>
        </p:xfrm>
        <a:graphic>
          <a:graphicData uri="http://schemas.openxmlformats.org/drawingml/2006/table">
            <a:tbl>
              <a:tblPr/>
              <a:tblGrid>
                <a:gridCol w="3509954">
                  <a:extLst>
                    <a:ext uri="{9D8B030D-6E8A-4147-A177-3AD203B41FA5}">
                      <a16:colId xmlns:a16="http://schemas.microsoft.com/office/drawing/2014/main" val="1201293638"/>
                    </a:ext>
                  </a:extLst>
                </a:gridCol>
                <a:gridCol w="3393767">
                  <a:extLst>
                    <a:ext uri="{9D8B030D-6E8A-4147-A177-3AD203B41FA5}">
                      <a16:colId xmlns:a16="http://schemas.microsoft.com/office/drawing/2014/main" val="579477609"/>
                    </a:ext>
                  </a:extLst>
                </a:gridCol>
              </a:tblGrid>
              <a:tr h="307780">
                <a:tc gridSpan="2">
                  <a:txBody>
                    <a:bodyPr/>
                    <a:lstStyle/>
                    <a:p>
                      <a:pPr algn="l" fontAlgn="ctr"/>
                      <a:r>
                        <a:rPr lang="en-SG" sz="1300" b="1">
                          <a:effectLst/>
                        </a:rPr>
                        <a:t>Transaction: TG25078</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r" fontAlgn="ctr"/>
                      <a:endParaRPr lang="en-SG" sz="1200" b="1" dirty="0">
                        <a:effectLst/>
                      </a:endParaRPr>
                    </a:p>
                  </a:txBody>
                  <a:tcPr marL="59607" marR="59607" marT="29804" marB="29804" anchor="ctr">
                    <a:lnL>
                      <a:noFill/>
                    </a:lnL>
                    <a:lnR>
                      <a:noFill/>
                    </a:lnR>
                    <a:lnT>
                      <a:noFill/>
                    </a:lnT>
                    <a:lnB>
                      <a:noFill/>
                    </a:lnB>
                  </a:tcPr>
                </a:tc>
                <a:extLst>
                  <a:ext uri="{0D108BD9-81ED-4DB2-BD59-A6C34878D82A}">
                    <a16:rowId xmlns:a16="http://schemas.microsoft.com/office/drawing/2014/main" val="1279623265"/>
                  </a:ext>
                </a:extLst>
              </a:tr>
              <a:tr h="307780">
                <a:tc>
                  <a:txBody>
                    <a:bodyPr/>
                    <a:lstStyle/>
                    <a:p>
                      <a:pPr algn="l" fontAlgn="ctr"/>
                      <a:r>
                        <a:rPr lang="en-SG" sz="1300" b="1">
                          <a:effectLst/>
                        </a:rPr>
                        <a:t>Purchased Items</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1300" b="1">
                          <a:effectLst/>
                        </a:rPr>
                        <a:t>Recommended Purchase</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6460102"/>
                  </a:ext>
                </a:extLst>
              </a:tr>
              <a:tr h="307780">
                <a:tc>
                  <a:txBody>
                    <a:bodyPr/>
                    <a:lstStyle/>
                    <a:p>
                      <a:pPr algn="l" fontAlgn="ctr"/>
                      <a:r>
                        <a:rPr lang="en-SG" sz="1300">
                          <a:effectLst/>
                        </a:rPr>
                        <a:t>OSCAS Super Woofs 2023 Calendar</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1300"/>
                        <a:t>Cottage Delight Classic Italian Breadsticks</a:t>
                      </a: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467266331"/>
                  </a:ext>
                </a:extLst>
              </a:tr>
              <a:tr h="307780">
                <a:tc>
                  <a:txBody>
                    <a:bodyPr/>
                    <a:lstStyle/>
                    <a:p>
                      <a:pPr algn="l" fontAlgn="ctr"/>
                      <a:r>
                        <a:rPr lang="en-SG" sz="1300">
                          <a:effectLst/>
                        </a:rPr>
                        <a:t>Rosette duc de Coise Sliced 100g</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1300"/>
                        <a:t>Greenheart Mini Heirloom Tomatoes 250g</a:t>
                      </a: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517100806"/>
                  </a:ext>
                </a:extLst>
              </a:tr>
              <a:tr h="307780">
                <a:tc>
                  <a:txBody>
                    <a:bodyPr/>
                    <a:lstStyle/>
                    <a:p>
                      <a:pPr algn="l" fontAlgn="ctr"/>
                      <a:r>
                        <a:rPr lang="en-SG" sz="1300">
                          <a:effectLst/>
                        </a:rPr>
                        <a:t>Coppa di Parma 100g</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1300"/>
                        <a:t>Mr Kneady Sourdough Medium</a:t>
                      </a: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87673323"/>
                  </a:ext>
                </a:extLst>
              </a:tr>
              <a:tr h="307780">
                <a:tc>
                  <a:txBody>
                    <a:bodyPr/>
                    <a:lstStyle/>
                    <a:p>
                      <a:pPr algn="l" fontAlgn="ctr"/>
                      <a:r>
                        <a:rPr lang="en-SG" sz="1300">
                          <a:effectLst/>
                        </a:rPr>
                        <a:t>Speck Campiglio 100g</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1300"/>
                        <a:t>Plastic Bag</a:t>
                      </a: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50477712"/>
                  </a:ext>
                </a:extLst>
              </a:tr>
              <a:tr h="509478">
                <a:tc>
                  <a:txBody>
                    <a:bodyPr/>
                    <a:lstStyle/>
                    <a:p>
                      <a:pPr algn="l" fontAlgn="ctr"/>
                      <a:r>
                        <a:rPr lang="en-SG" sz="1300">
                          <a:effectLst/>
                        </a:rPr>
                        <a:t>Mr Filbert's Mixed Nuts Italian Black Truffle</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1300"/>
                        <a:t>Snowdonia Truffle Trove Extra Mature Cheddar</a:t>
                      </a: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45229017"/>
                  </a:ext>
                </a:extLst>
              </a:tr>
              <a:tr h="509478">
                <a:tc>
                  <a:txBody>
                    <a:bodyPr/>
                    <a:lstStyle/>
                    <a:p>
                      <a:pPr algn="l" fontAlgn="ctr"/>
                      <a:r>
                        <a:rPr lang="en-SG" sz="1300">
                          <a:effectLst/>
                        </a:rPr>
                        <a:t>Mr Filbert's Mixed Nuts Simply Sea Salt</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1300"/>
                        <a:t>Granny Gothards Luxury Ice Cream Lavender Blossom</a:t>
                      </a: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416502821"/>
                  </a:ext>
                </a:extLst>
              </a:tr>
              <a:tr h="509478">
                <a:tc>
                  <a:txBody>
                    <a:bodyPr/>
                    <a:lstStyle/>
                    <a:p>
                      <a:pPr algn="l" fontAlgn="ctr"/>
                      <a:r>
                        <a:rPr lang="en-SG" sz="1300">
                          <a:effectLst/>
                        </a:rPr>
                        <a:t>The Fine Cheese Co. Walnut, Honey and Extra Virgin Crackers</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1300"/>
                        <a:t>Jamón Serrano Ham 100g</a:t>
                      </a: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204684574"/>
                  </a:ext>
                </a:extLst>
              </a:tr>
              <a:tr h="307780">
                <a:tc>
                  <a:txBody>
                    <a:bodyPr/>
                    <a:lstStyle/>
                    <a:p>
                      <a:pPr algn="l" fontAlgn="ctr"/>
                      <a:r>
                        <a:rPr lang="en-SG" sz="1300">
                          <a:effectLst/>
                        </a:rPr>
                        <a:t>Peter's Yard Original Sourdough Crispbread</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1300"/>
                        <a:t>Outback Pie Co. Prime Beef Pie</a:t>
                      </a: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91981320"/>
                  </a:ext>
                </a:extLst>
              </a:tr>
              <a:tr h="307780">
                <a:tc>
                  <a:txBody>
                    <a:bodyPr/>
                    <a:lstStyle/>
                    <a:p>
                      <a:pPr algn="l" fontAlgn="ctr"/>
                      <a:r>
                        <a:rPr lang="en-SG" sz="1300">
                          <a:effectLst/>
                        </a:rPr>
                        <a:t>Burrata d'Oro 200g</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1300"/>
                        <a:t>San Pellegrino Pomegranate &amp; Orange</a:t>
                      </a: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32283735"/>
                  </a:ext>
                </a:extLst>
              </a:tr>
              <a:tr h="307780">
                <a:tc>
                  <a:txBody>
                    <a:bodyPr/>
                    <a:lstStyle/>
                    <a:p>
                      <a:pPr algn="l" fontAlgn="ctr"/>
                      <a:r>
                        <a:rPr lang="en-SG" sz="1300">
                          <a:effectLst/>
                        </a:rPr>
                        <a:t>Vacherousse D'Argental</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SG" sz="1300"/>
                        <a:t>Barney Jack's Liquorice Allsorts</a:t>
                      </a: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542074089"/>
                  </a:ext>
                </a:extLst>
              </a:tr>
              <a:tr h="307780">
                <a:tc>
                  <a:txBody>
                    <a:bodyPr/>
                    <a:lstStyle/>
                    <a:p>
                      <a:pPr algn="l" fontAlgn="ctr"/>
                      <a:r>
                        <a:rPr lang="en-SG" sz="1300">
                          <a:effectLst/>
                        </a:rPr>
                        <a:t>Brie with Truffles</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9184545"/>
                  </a:ext>
                </a:extLst>
              </a:tr>
              <a:tr h="307780">
                <a:tc>
                  <a:txBody>
                    <a:bodyPr/>
                    <a:lstStyle/>
                    <a:p>
                      <a:pPr algn="l" fontAlgn="ctr"/>
                      <a:r>
                        <a:rPr lang="en-SG" sz="1300">
                          <a:effectLst/>
                        </a:rPr>
                        <a:t>Gouda with Caramel</a:t>
                      </a: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SG" sz="1300">
                        <a:effectLst/>
                      </a:endParaRPr>
                    </a:p>
                  </a:txBody>
                  <a:tcPr marL="65740" marR="65740" marT="32871" marB="328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330984"/>
                  </a:ext>
                </a:extLst>
              </a:tr>
            </a:tbl>
          </a:graphicData>
        </a:graphic>
      </p:graphicFrame>
      <p:sp>
        <p:nvSpPr>
          <p:cNvPr id="5" name="Slide Number Placeholder 4">
            <a:extLst>
              <a:ext uri="{FF2B5EF4-FFF2-40B4-BE49-F238E27FC236}">
                <a16:creationId xmlns:a16="http://schemas.microsoft.com/office/drawing/2014/main" id="{6CB0D064-F900-65C9-AF41-7DBB400C91E9}"/>
              </a:ext>
            </a:extLst>
          </p:cNvPr>
          <p:cNvSpPr>
            <a:spLocks noGrp="1"/>
          </p:cNvSpPr>
          <p:nvPr>
            <p:ph type="sldNum" sz="quarter" idx="12"/>
          </p:nvPr>
        </p:nvSpPr>
        <p:spPr/>
        <p:txBody>
          <a:bodyPr/>
          <a:lstStyle/>
          <a:p>
            <a:fld id="{CC916919-43E7-4F4B-A284-58C6C52272F7}" type="slidenum">
              <a:rPr lang="en-US" smtClean="0"/>
              <a:t>11</a:t>
            </a:fld>
            <a:endParaRPr lang="en-US"/>
          </a:p>
        </p:txBody>
      </p:sp>
    </p:spTree>
    <p:extLst>
      <p:ext uri="{BB962C8B-B14F-4D97-AF65-F5344CB8AC3E}">
        <p14:creationId xmlns:p14="http://schemas.microsoft.com/office/powerpoint/2010/main" val="186204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8B33C-96EC-4F04-F9EE-5838F65078F7}"/>
              </a:ext>
            </a:extLst>
          </p:cNvPr>
          <p:cNvSpPr>
            <a:spLocks noGrp="1"/>
          </p:cNvSpPr>
          <p:nvPr>
            <p:ph type="title"/>
          </p:nvPr>
        </p:nvSpPr>
        <p:spPr>
          <a:xfrm>
            <a:off x="640080" y="329184"/>
            <a:ext cx="6894576" cy="1783080"/>
          </a:xfrm>
        </p:spPr>
        <p:txBody>
          <a:bodyPr anchor="b">
            <a:normAutofit fontScale="90000"/>
          </a:bodyPr>
          <a:lstStyle/>
          <a:p>
            <a:r>
              <a:rPr lang="en-US" sz="5400" dirty="0"/>
              <a:t>Recommendations, Conclusion, Further Work</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DBF30-8D9C-076C-B33A-C057FFACE80B}"/>
              </a:ext>
            </a:extLst>
          </p:cNvPr>
          <p:cNvSpPr>
            <a:spLocks noGrp="1"/>
          </p:cNvSpPr>
          <p:nvPr>
            <p:ph idx="1"/>
          </p:nvPr>
        </p:nvSpPr>
        <p:spPr>
          <a:xfrm>
            <a:off x="640080" y="2706624"/>
            <a:ext cx="6894576" cy="3483864"/>
          </a:xfrm>
        </p:spPr>
        <p:txBody>
          <a:bodyPr>
            <a:normAutofit fontScale="77500" lnSpcReduction="20000"/>
          </a:bodyPr>
          <a:lstStyle/>
          <a:p>
            <a:r>
              <a:rPr lang="en-US" sz="2200" b="1" dirty="0"/>
              <a:t>Discounts/deals can be deployed to increase the revenue from Walk-in Customers</a:t>
            </a:r>
          </a:p>
          <a:p>
            <a:r>
              <a:rPr lang="en-US" sz="2200" dirty="0"/>
              <a:t>As members and walk-ins may require preplanning of their day activities prior to shopping at TCS, a “Deliver to your Home within 4 hours” service could be introduced to encourage these customers to purchase items (such as soft cheese) that they otherwise would not purchase</a:t>
            </a:r>
          </a:p>
          <a:p>
            <a:r>
              <a:rPr lang="en-US" sz="2200" dirty="0"/>
              <a:t>Propose TCS to </a:t>
            </a:r>
            <a:r>
              <a:rPr lang="en-US" sz="2200" dirty="0" err="1"/>
              <a:t>synergise</a:t>
            </a:r>
            <a:r>
              <a:rPr lang="en-US" sz="2200" dirty="0"/>
              <a:t> their stock system (Vend POS and BigCommerce) into one single system to enable better and repeatable data analysis in the future</a:t>
            </a:r>
          </a:p>
          <a:p>
            <a:r>
              <a:rPr lang="en-US" sz="2200" dirty="0"/>
              <a:t>The Recommender System can be deployed into Vend POS</a:t>
            </a:r>
          </a:p>
          <a:p>
            <a:r>
              <a:rPr lang="en-US" sz="2200" dirty="0"/>
              <a:t>The Recommender System needs to be compared with BigCommerce’s </a:t>
            </a:r>
            <a:r>
              <a:rPr lang="en-US" sz="2200" dirty="0" err="1"/>
              <a:t>RecCommerce</a:t>
            </a:r>
            <a:r>
              <a:rPr lang="en-US" sz="2200" dirty="0"/>
              <a:t> (Recommender System), prior to deployment onto Big Commerce</a:t>
            </a:r>
          </a:p>
          <a:p>
            <a:r>
              <a:rPr lang="en-US" sz="2200" dirty="0"/>
              <a:t>Hypothesis testing on the performance of the recommender system in 3 months to confirm customer conversion</a:t>
            </a:r>
          </a:p>
          <a:p>
            <a:endParaRPr lang="en-US" sz="2200" dirty="0"/>
          </a:p>
          <a:p>
            <a:endParaRPr lang="en-US" sz="2200" dirty="0"/>
          </a:p>
          <a:p>
            <a:endParaRPr lang="en-US" sz="2200" dirty="0"/>
          </a:p>
        </p:txBody>
      </p:sp>
      <p:pic>
        <p:nvPicPr>
          <p:cNvPr id="5" name="Picture 4" descr="A cartoon of a child driving a blue car&#10;&#10;Description automatically generated with medium confidence">
            <a:extLst>
              <a:ext uri="{FF2B5EF4-FFF2-40B4-BE49-F238E27FC236}">
                <a16:creationId xmlns:a16="http://schemas.microsoft.com/office/drawing/2014/main" id="{3F1A2257-28AE-60AA-5032-46F1B929920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534656" y="3166009"/>
            <a:ext cx="1957442" cy="1301699"/>
          </a:xfrm>
          <a:prstGeom prst="rect">
            <a:avLst/>
          </a:prstGeom>
          <a:ln>
            <a:solidFill>
              <a:schemeClr val="tx1"/>
            </a:solidFill>
          </a:ln>
        </p:spPr>
      </p:pic>
      <p:pic>
        <p:nvPicPr>
          <p:cNvPr id="7" name="Picture 6" descr="A picture containing red, font, graphics, design&#10;&#10;Description automatically generated">
            <a:extLst>
              <a:ext uri="{FF2B5EF4-FFF2-40B4-BE49-F238E27FC236}">
                <a16:creationId xmlns:a16="http://schemas.microsoft.com/office/drawing/2014/main" id="{00AEBCD0-EDC2-09DC-F9F1-0F195C47A18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534656" y="2493756"/>
            <a:ext cx="1663724" cy="590622"/>
          </a:xfrm>
          <a:prstGeom prst="rect">
            <a:avLst/>
          </a:prstGeom>
          <a:ln>
            <a:solidFill>
              <a:schemeClr val="tx1"/>
            </a:solidFill>
          </a:ln>
        </p:spPr>
      </p:pic>
      <p:pic>
        <p:nvPicPr>
          <p:cNvPr id="9" name="Picture 8" descr="A picture containing gear&#10;&#10;Description automatically generated">
            <a:extLst>
              <a:ext uri="{FF2B5EF4-FFF2-40B4-BE49-F238E27FC236}">
                <a16:creationId xmlns:a16="http://schemas.microsoft.com/office/drawing/2014/main" id="{F9821272-2D34-BD5E-7307-485DF648200B}"/>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534655" y="4760316"/>
            <a:ext cx="1957441" cy="1469156"/>
          </a:xfrm>
          <a:prstGeom prst="rect">
            <a:avLst/>
          </a:prstGeom>
          <a:ln>
            <a:solidFill>
              <a:schemeClr val="tx1"/>
            </a:solidFill>
          </a:ln>
        </p:spPr>
      </p:pic>
      <p:sp>
        <p:nvSpPr>
          <p:cNvPr id="10" name="Slide Number Placeholder 9">
            <a:extLst>
              <a:ext uri="{FF2B5EF4-FFF2-40B4-BE49-F238E27FC236}">
                <a16:creationId xmlns:a16="http://schemas.microsoft.com/office/drawing/2014/main" id="{E05BB347-2324-3F09-0B7A-72A171D28D76}"/>
              </a:ext>
            </a:extLst>
          </p:cNvPr>
          <p:cNvSpPr>
            <a:spLocks noGrp="1"/>
          </p:cNvSpPr>
          <p:nvPr>
            <p:ph type="sldNum" sz="quarter" idx="12"/>
          </p:nvPr>
        </p:nvSpPr>
        <p:spPr/>
        <p:txBody>
          <a:bodyPr/>
          <a:lstStyle/>
          <a:p>
            <a:fld id="{CC916919-43E7-4F4B-A284-58C6C52272F7}" type="slidenum">
              <a:rPr lang="en-US" smtClean="0"/>
              <a:t>12</a:t>
            </a:fld>
            <a:endParaRPr lang="en-US"/>
          </a:p>
        </p:txBody>
      </p:sp>
    </p:spTree>
    <p:extLst>
      <p:ext uri="{BB962C8B-B14F-4D97-AF65-F5344CB8AC3E}">
        <p14:creationId xmlns:p14="http://schemas.microsoft.com/office/powerpoint/2010/main" val="104366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8B33C-96EC-4F04-F9EE-5838F65078F7}"/>
              </a:ext>
            </a:extLst>
          </p:cNvPr>
          <p:cNvSpPr>
            <a:spLocks noGrp="1"/>
          </p:cNvSpPr>
          <p:nvPr>
            <p:ph type="title"/>
          </p:nvPr>
        </p:nvSpPr>
        <p:spPr>
          <a:xfrm>
            <a:off x="630936" y="640080"/>
            <a:ext cx="4818888" cy="1481328"/>
          </a:xfrm>
        </p:spPr>
        <p:txBody>
          <a:bodyPr anchor="b">
            <a:normAutofit/>
          </a:bodyPr>
          <a:lstStyle/>
          <a:p>
            <a:r>
              <a:rPr lang="en-US" sz="5000"/>
              <a:t>Problem Statement</a:t>
            </a:r>
          </a:p>
        </p:txBody>
      </p:sp>
      <p:sp>
        <p:nvSpPr>
          <p:cNvPr id="2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DBF30-8D9C-076C-B33A-C057FFACE80B}"/>
              </a:ext>
            </a:extLst>
          </p:cNvPr>
          <p:cNvSpPr>
            <a:spLocks noGrp="1"/>
          </p:cNvSpPr>
          <p:nvPr>
            <p:ph idx="1"/>
          </p:nvPr>
        </p:nvSpPr>
        <p:spPr>
          <a:xfrm>
            <a:off x="630936" y="2660904"/>
            <a:ext cx="4818888" cy="3547872"/>
          </a:xfrm>
        </p:spPr>
        <p:txBody>
          <a:bodyPr anchor="t">
            <a:normAutofit/>
          </a:bodyPr>
          <a:lstStyle/>
          <a:p>
            <a:r>
              <a:rPr lang="en-US" sz="1500"/>
              <a:t>The Cheese Shop (TCS) Pte. Ltd. is looking at growing their revenue further</a:t>
            </a:r>
          </a:p>
          <a:p>
            <a:r>
              <a:rPr lang="en-US" sz="1500"/>
              <a:t>3 key areas were identified – Digital Marketing, Events, and Upselling</a:t>
            </a:r>
          </a:p>
          <a:p>
            <a:r>
              <a:rPr lang="en-US" sz="1500"/>
              <a:t>Typically, prior to customer check out at retail stores, staff thru their observations of previous customer purchases would recommend items to customers to go with their existing basket. However, this is would not be consistent because full time staffs work on different shifts, and part time staffs may not be familiar with customer purchases</a:t>
            </a:r>
          </a:p>
          <a:p>
            <a:r>
              <a:rPr lang="en-US" sz="1500"/>
              <a:t>TCS engaged the author to build a recommender system that can be deployed at the Point of Sale terminal, and the website</a:t>
            </a:r>
          </a:p>
        </p:txBody>
      </p:sp>
      <p:sp>
        <p:nvSpPr>
          <p:cNvPr id="5" name="Double Wave 4">
            <a:extLst>
              <a:ext uri="{FF2B5EF4-FFF2-40B4-BE49-F238E27FC236}">
                <a16:creationId xmlns:a16="http://schemas.microsoft.com/office/drawing/2014/main" id="{1DD6E547-0CA5-6EFD-A62F-9DC90BF9B9E3}"/>
              </a:ext>
            </a:extLst>
          </p:cNvPr>
          <p:cNvSpPr/>
          <p:nvPr/>
        </p:nvSpPr>
        <p:spPr>
          <a:xfrm>
            <a:off x="6099048" y="3176720"/>
            <a:ext cx="863281" cy="492166"/>
          </a:xfrm>
          <a:prstGeom prst="doubleWave">
            <a:avLst/>
          </a:prstGeom>
          <a:solidFill>
            <a:srgbClr val="E3DDC3"/>
          </a:solidFill>
          <a:ln w="57150">
            <a:solidFill>
              <a:srgbClr val="6C6D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224">
              <a:spcAft>
                <a:spcPts val="600"/>
              </a:spcAft>
            </a:pPr>
            <a:r>
              <a:rPr lang="en-US" sz="1278" kern="1200">
                <a:solidFill>
                  <a:schemeClr val="tx1"/>
                </a:solidFill>
                <a:latin typeface="+mn-lt"/>
                <a:ea typeface="+mn-ea"/>
                <a:cs typeface="+mn-cs"/>
              </a:rPr>
              <a:t>Revenue</a:t>
            </a:r>
            <a:endParaRPr lang="en-US">
              <a:solidFill>
                <a:schemeClr val="tx1"/>
              </a:solidFill>
            </a:endParaRPr>
          </a:p>
        </p:txBody>
      </p:sp>
      <p:sp>
        <p:nvSpPr>
          <p:cNvPr id="9" name="Right Arrow 8">
            <a:extLst>
              <a:ext uri="{FF2B5EF4-FFF2-40B4-BE49-F238E27FC236}">
                <a16:creationId xmlns:a16="http://schemas.microsoft.com/office/drawing/2014/main" id="{EF36430E-EEE2-EFAA-0A90-378157399E44}"/>
              </a:ext>
            </a:extLst>
          </p:cNvPr>
          <p:cNvSpPr/>
          <p:nvPr/>
        </p:nvSpPr>
        <p:spPr>
          <a:xfrm rot="10800000" flipH="1">
            <a:off x="7418184" y="3292411"/>
            <a:ext cx="431640" cy="260783"/>
          </a:xfrm>
          <a:prstGeom prst="right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2F989DC-CCDC-CB0B-9D66-23406EB6A169}"/>
              </a:ext>
            </a:extLst>
          </p:cNvPr>
          <p:cNvSpPr/>
          <p:nvPr/>
        </p:nvSpPr>
        <p:spPr>
          <a:xfrm>
            <a:off x="7931789" y="2902207"/>
            <a:ext cx="1321776" cy="248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224">
              <a:spcAft>
                <a:spcPts val="600"/>
              </a:spcAft>
            </a:pPr>
            <a:r>
              <a:rPr lang="en-US" sz="1278" kern="1200">
                <a:solidFill>
                  <a:schemeClr val="tx1"/>
                </a:solidFill>
                <a:latin typeface="+mn-lt"/>
                <a:ea typeface="+mn-ea"/>
                <a:cs typeface="+mn-cs"/>
              </a:rPr>
              <a:t>Digital Marketing</a:t>
            </a:r>
            <a:endParaRPr lang="en-US">
              <a:solidFill>
                <a:schemeClr val="tx1"/>
              </a:solidFill>
            </a:endParaRPr>
          </a:p>
        </p:txBody>
      </p:sp>
      <p:sp>
        <p:nvSpPr>
          <p:cNvPr id="11" name="Right Arrow 10">
            <a:extLst>
              <a:ext uri="{FF2B5EF4-FFF2-40B4-BE49-F238E27FC236}">
                <a16:creationId xmlns:a16="http://schemas.microsoft.com/office/drawing/2014/main" id="{B4BE768B-FBE4-0D72-954F-E2A250A2D6B8}"/>
              </a:ext>
            </a:extLst>
          </p:cNvPr>
          <p:cNvSpPr/>
          <p:nvPr/>
        </p:nvSpPr>
        <p:spPr>
          <a:xfrm rot="9000000" flipH="1">
            <a:off x="7381903" y="3020203"/>
            <a:ext cx="431640" cy="260783"/>
          </a:xfrm>
          <a:prstGeom prst="right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6E897853-69F8-FAB5-F0EA-B648428A1600}"/>
              </a:ext>
            </a:extLst>
          </p:cNvPr>
          <p:cNvSpPr/>
          <p:nvPr/>
        </p:nvSpPr>
        <p:spPr>
          <a:xfrm rot="12600000" flipH="1" flipV="1">
            <a:off x="7381902" y="3564618"/>
            <a:ext cx="431640" cy="260783"/>
          </a:xfrm>
          <a:prstGeom prst="right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CB6B8BA-3683-2798-7118-463384F46F04}"/>
              </a:ext>
            </a:extLst>
          </p:cNvPr>
          <p:cNvSpPr/>
          <p:nvPr/>
        </p:nvSpPr>
        <p:spPr>
          <a:xfrm>
            <a:off x="7922386" y="3304806"/>
            <a:ext cx="1321776" cy="248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224">
              <a:spcAft>
                <a:spcPts val="600"/>
              </a:spcAft>
            </a:pPr>
            <a:r>
              <a:rPr lang="en-US" sz="1278" kern="1200">
                <a:solidFill>
                  <a:schemeClr val="tx1"/>
                </a:solidFill>
                <a:latin typeface="+mn-lt"/>
                <a:ea typeface="+mn-ea"/>
                <a:cs typeface="+mn-cs"/>
              </a:rPr>
              <a:t>Upselling</a:t>
            </a:r>
            <a:endParaRPr lang="en-US">
              <a:solidFill>
                <a:schemeClr val="tx1"/>
              </a:solidFill>
            </a:endParaRPr>
          </a:p>
        </p:txBody>
      </p:sp>
      <p:sp>
        <p:nvSpPr>
          <p:cNvPr id="14" name="Rectangle 13">
            <a:extLst>
              <a:ext uri="{FF2B5EF4-FFF2-40B4-BE49-F238E27FC236}">
                <a16:creationId xmlns:a16="http://schemas.microsoft.com/office/drawing/2014/main" id="{5737F25F-020C-B5E3-FB80-445F335B2F2B}"/>
              </a:ext>
            </a:extLst>
          </p:cNvPr>
          <p:cNvSpPr/>
          <p:nvPr/>
        </p:nvSpPr>
        <p:spPr>
          <a:xfrm>
            <a:off x="7922386" y="3707406"/>
            <a:ext cx="1321776" cy="248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224">
              <a:spcAft>
                <a:spcPts val="600"/>
              </a:spcAft>
            </a:pPr>
            <a:r>
              <a:rPr lang="en-US" sz="1278" kern="1200">
                <a:solidFill>
                  <a:schemeClr val="tx1"/>
                </a:solidFill>
                <a:latin typeface="+mn-lt"/>
                <a:ea typeface="+mn-ea"/>
                <a:cs typeface="+mn-cs"/>
              </a:rPr>
              <a:t>Events</a:t>
            </a:r>
            <a:endParaRPr lang="en-US">
              <a:solidFill>
                <a:schemeClr val="tx1"/>
              </a:solidFill>
            </a:endParaRPr>
          </a:p>
        </p:txBody>
      </p:sp>
      <p:sp>
        <p:nvSpPr>
          <p:cNvPr id="15" name="Right Arrow 14">
            <a:extLst>
              <a:ext uri="{FF2B5EF4-FFF2-40B4-BE49-F238E27FC236}">
                <a16:creationId xmlns:a16="http://schemas.microsoft.com/office/drawing/2014/main" id="{C40C10FA-D0B3-0F9B-D3DC-C84F4B8D8391}"/>
              </a:ext>
            </a:extLst>
          </p:cNvPr>
          <p:cNvSpPr/>
          <p:nvPr/>
        </p:nvSpPr>
        <p:spPr>
          <a:xfrm rot="10800000" flipH="1">
            <a:off x="9393718" y="3292411"/>
            <a:ext cx="431640" cy="260783"/>
          </a:xfrm>
          <a:prstGeom prst="right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F227AD6-3B17-1169-2635-7B15EA5F4AED}"/>
              </a:ext>
            </a:extLst>
          </p:cNvPr>
          <p:cNvSpPr/>
          <p:nvPr/>
        </p:nvSpPr>
        <p:spPr>
          <a:xfrm>
            <a:off x="10018095" y="3110002"/>
            <a:ext cx="1539921" cy="625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49224">
              <a:spcAft>
                <a:spcPts val="600"/>
              </a:spcAft>
            </a:pPr>
            <a:r>
              <a:rPr lang="en-US" sz="1704" kern="1200">
                <a:solidFill>
                  <a:schemeClr val="tx1"/>
                </a:solidFill>
                <a:latin typeface="+mn-lt"/>
                <a:ea typeface="+mn-ea"/>
                <a:cs typeface="+mn-cs"/>
              </a:rPr>
              <a:t>Recommender System</a:t>
            </a:r>
            <a:endParaRPr lang="en-US" sz="2400">
              <a:solidFill>
                <a:schemeClr val="tx1"/>
              </a:solidFill>
            </a:endParaRPr>
          </a:p>
        </p:txBody>
      </p:sp>
      <p:sp>
        <p:nvSpPr>
          <p:cNvPr id="17" name="Slide Number Placeholder 16">
            <a:extLst>
              <a:ext uri="{FF2B5EF4-FFF2-40B4-BE49-F238E27FC236}">
                <a16:creationId xmlns:a16="http://schemas.microsoft.com/office/drawing/2014/main" id="{AB0C6FD3-8123-8960-801D-F808B40CA567}"/>
              </a:ext>
            </a:extLst>
          </p:cNvPr>
          <p:cNvSpPr>
            <a:spLocks noGrp="1"/>
          </p:cNvSpPr>
          <p:nvPr>
            <p:ph type="sldNum" sz="quarter" idx="12"/>
          </p:nvPr>
        </p:nvSpPr>
        <p:spPr/>
        <p:txBody>
          <a:bodyPr/>
          <a:lstStyle/>
          <a:p>
            <a:fld id="{CC916919-43E7-4F4B-A284-58C6C52272F7}" type="slidenum">
              <a:rPr lang="en-US" smtClean="0"/>
              <a:t>2</a:t>
            </a:fld>
            <a:endParaRPr lang="en-US"/>
          </a:p>
        </p:txBody>
      </p:sp>
    </p:spTree>
    <p:extLst>
      <p:ext uri="{BB962C8B-B14F-4D97-AF65-F5344CB8AC3E}">
        <p14:creationId xmlns:p14="http://schemas.microsoft.com/office/powerpoint/2010/main" val="85191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5"/>
                                        </p:tgtEl>
                                      </p:cBhvr>
                                      <p:by x="150000" y="150000"/>
                                    </p:animScale>
                                  </p:childTnLst>
                                </p:cTn>
                              </p:par>
                              <p:par>
                                <p:cTn id="7" presetID="6" presetClass="emph" presetSubtype="0" fill="hold" grpId="1" nodeType="withEffect">
                                  <p:stCondLst>
                                    <p:cond delay="0"/>
                                  </p:stCondLst>
                                  <p:childTnLst>
                                    <p:animScale>
                                      <p:cBhvr>
                                        <p:cTn id="8" dur="2000" fill="hold"/>
                                        <p:tgtEl>
                                          <p:spTgt spid="5"/>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dissolve">
                                      <p:cBhvr>
                                        <p:cTn id="41" dur="500"/>
                                        <p:tgtEl>
                                          <p:spTgt spid="1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10" grpId="0" animBg="1"/>
      <p:bldP spid="10" grpId="1" animBg="1"/>
      <p:bldP spid="11" grpId="0" animBg="1"/>
      <p:bldP spid="11" grpId="1" animBg="1"/>
      <p:bldP spid="12" grpId="0" animBg="1"/>
      <p:bldP spid="12" grpId="1" animBg="1"/>
      <p:bldP spid="13" grpId="0" animBg="1"/>
      <p:bldP spid="14" grpId="0" animBg="1"/>
      <p:bldP spid="14" grpId="1"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8B33C-96EC-4F04-F9EE-5838F65078F7}"/>
              </a:ext>
            </a:extLst>
          </p:cNvPr>
          <p:cNvSpPr>
            <a:spLocks noGrp="1"/>
          </p:cNvSpPr>
          <p:nvPr>
            <p:ph type="title"/>
          </p:nvPr>
        </p:nvSpPr>
        <p:spPr>
          <a:xfrm>
            <a:off x="640080" y="325369"/>
            <a:ext cx="4368602" cy="1956841"/>
          </a:xfrm>
        </p:spPr>
        <p:txBody>
          <a:bodyPr anchor="b">
            <a:normAutofit/>
          </a:bodyPr>
          <a:lstStyle/>
          <a:p>
            <a:r>
              <a:rPr lang="en-US" sz="5400"/>
              <a:t>Data Collection</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DBF30-8D9C-076C-B33A-C057FFACE80B}"/>
              </a:ext>
            </a:extLst>
          </p:cNvPr>
          <p:cNvSpPr>
            <a:spLocks noGrp="1"/>
          </p:cNvSpPr>
          <p:nvPr>
            <p:ph idx="1"/>
          </p:nvPr>
        </p:nvSpPr>
        <p:spPr>
          <a:xfrm>
            <a:off x="640080" y="2872899"/>
            <a:ext cx="4243589" cy="3320668"/>
          </a:xfrm>
        </p:spPr>
        <p:txBody>
          <a:bodyPr>
            <a:normAutofit/>
          </a:bodyPr>
          <a:lstStyle/>
          <a:p>
            <a:r>
              <a:rPr lang="en-US" sz="2200" dirty="0"/>
              <a:t>Physical retail stores transactions are exported from Vend Point of Sale System</a:t>
            </a:r>
          </a:p>
          <a:p>
            <a:r>
              <a:rPr lang="en-US" sz="2200" dirty="0"/>
              <a:t>Online store transactions are exported from BigCommerce System</a:t>
            </a:r>
          </a:p>
        </p:txBody>
      </p:sp>
      <p:pic>
        <p:nvPicPr>
          <p:cNvPr id="5" name="Picture 4" descr="A person with a beard&#10;&#10;Description automatically generated with low confidence">
            <a:extLst>
              <a:ext uri="{FF2B5EF4-FFF2-40B4-BE49-F238E27FC236}">
                <a16:creationId xmlns:a16="http://schemas.microsoft.com/office/drawing/2014/main" id="{1D68B9EF-986D-9A74-EC3F-83093EACF91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7090" r="15008" b="28219"/>
          <a:stretch/>
        </p:blipFill>
        <p:spPr>
          <a:xfrm>
            <a:off x="5881815" y="2043778"/>
            <a:ext cx="1157187" cy="1223309"/>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83CCC52E-B621-679E-DF73-1538BB74B436}"/>
              </a:ext>
            </a:extLst>
          </p:cNvPr>
          <p:cNvSpPr txBox="1"/>
          <p:nvPr/>
        </p:nvSpPr>
        <p:spPr>
          <a:xfrm>
            <a:off x="9872134" y="6657945"/>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newgrounds.com/art/view/malleys/chad-mem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pic>
        <p:nvPicPr>
          <p:cNvPr id="8" name="Picture 7" descr="A cartoon of a green alien&#10;&#10;Description automatically generated with low confidence">
            <a:extLst>
              <a:ext uri="{FF2B5EF4-FFF2-40B4-BE49-F238E27FC236}">
                <a16:creationId xmlns:a16="http://schemas.microsoft.com/office/drawing/2014/main" id="{0D5237F8-2714-3487-E184-666C843B445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881816" y="4202567"/>
            <a:ext cx="1157187" cy="1463636"/>
          </a:xfrm>
          <a:prstGeom prst="rect">
            <a:avLst/>
          </a:prstGeom>
        </p:spPr>
      </p:pic>
      <p:sp>
        <p:nvSpPr>
          <p:cNvPr id="9" name="TextBox 8">
            <a:extLst>
              <a:ext uri="{FF2B5EF4-FFF2-40B4-BE49-F238E27FC236}">
                <a16:creationId xmlns:a16="http://schemas.microsoft.com/office/drawing/2014/main" id="{721AFB76-4685-9448-F4A9-FF7F8AA7BD71}"/>
              </a:ext>
            </a:extLst>
          </p:cNvPr>
          <p:cNvSpPr txBox="1"/>
          <p:nvPr/>
        </p:nvSpPr>
        <p:spPr>
          <a:xfrm>
            <a:off x="5702781" y="3267087"/>
            <a:ext cx="1515253" cy="369332"/>
          </a:xfrm>
          <a:prstGeom prst="rect">
            <a:avLst/>
          </a:prstGeom>
          <a:noFill/>
        </p:spPr>
        <p:txBody>
          <a:bodyPr wrap="square" rtlCol="0">
            <a:spAutoFit/>
          </a:bodyPr>
          <a:lstStyle/>
          <a:p>
            <a:pPr algn="ctr"/>
            <a:r>
              <a:rPr lang="en-US" dirty="0"/>
              <a:t>Vend</a:t>
            </a:r>
          </a:p>
        </p:txBody>
      </p:sp>
      <p:sp>
        <p:nvSpPr>
          <p:cNvPr id="10" name="TextBox 9">
            <a:extLst>
              <a:ext uri="{FF2B5EF4-FFF2-40B4-BE49-F238E27FC236}">
                <a16:creationId xmlns:a16="http://schemas.microsoft.com/office/drawing/2014/main" id="{339553AB-7593-C131-6BDC-3B4942ED35D5}"/>
              </a:ext>
            </a:extLst>
          </p:cNvPr>
          <p:cNvSpPr txBox="1"/>
          <p:nvPr/>
        </p:nvSpPr>
        <p:spPr>
          <a:xfrm>
            <a:off x="5702780" y="5666203"/>
            <a:ext cx="1515253" cy="646331"/>
          </a:xfrm>
          <a:prstGeom prst="rect">
            <a:avLst/>
          </a:prstGeom>
          <a:noFill/>
        </p:spPr>
        <p:txBody>
          <a:bodyPr wrap="square" rtlCol="0">
            <a:spAutoFit/>
          </a:bodyPr>
          <a:lstStyle/>
          <a:p>
            <a:pPr algn="ctr"/>
            <a:r>
              <a:rPr lang="en-US" dirty="0"/>
              <a:t>Big Commerce</a:t>
            </a:r>
          </a:p>
        </p:txBody>
      </p:sp>
      <p:sp>
        <p:nvSpPr>
          <p:cNvPr id="12" name="Right Arrow 11">
            <a:extLst>
              <a:ext uri="{FF2B5EF4-FFF2-40B4-BE49-F238E27FC236}">
                <a16:creationId xmlns:a16="http://schemas.microsoft.com/office/drawing/2014/main" id="{7AE3F286-A1F7-E93A-1E02-9ECA37F7FC21}"/>
              </a:ext>
            </a:extLst>
          </p:cNvPr>
          <p:cNvSpPr/>
          <p:nvPr/>
        </p:nvSpPr>
        <p:spPr>
          <a:xfrm rot="12600000" flipH="1">
            <a:off x="7467754" y="3191016"/>
            <a:ext cx="1353405" cy="302075"/>
          </a:xfrm>
          <a:prstGeom prst="right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2CD91513-DC67-5D24-BC44-F0AB33D56A1E}"/>
              </a:ext>
            </a:extLst>
          </p:cNvPr>
          <p:cNvSpPr/>
          <p:nvPr/>
        </p:nvSpPr>
        <p:spPr>
          <a:xfrm rot="9000000" flipH="1" flipV="1">
            <a:off x="7467754" y="4851350"/>
            <a:ext cx="1353405" cy="302075"/>
          </a:xfrm>
          <a:prstGeom prst="right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14">
            <a:extLst>
              <a:ext uri="{FF2B5EF4-FFF2-40B4-BE49-F238E27FC236}">
                <a16:creationId xmlns:a16="http://schemas.microsoft.com/office/drawing/2014/main" id="{F38AFF6B-2C5F-48AF-BB16-63E5954D58E5}"/>
              </a:ext>
            </a:extLst>
          </p:cNvPr>
          <p:cNvSpPr/>
          <p:nvPr/>
        </p:nvSpPr>
        <p:spPr>
          <a:xfrm>
            <a:off x="8952122" y="3405556"/>
            <a:ext cx="2736972" cy="1505385"/>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Dataset</a:t>
            </a:r>
          </a:p>
        </p:txBody>
      </p:sp>
      <p:sp>
        <p:nvSpPr>
          <p:cNvPr id="16" name="Slide Number Placeholder 15">
            <a:extLst>
              <a:ext uri="{FF2B5EF4-FFF2-40B4-BE49-F238E27FC236}">
                <a16:creationId xmlns:a16="http://schemas.microsoft.com/office/drawing/2014/main" id="{9A2F6960-AFBD-55C1-F3FE-7533FC2C78B4}"/>
              </a:ext>
            </a:extLst>
          </p:cNvPr>
          <p:cNvSpPr>
            <a:spLocks noGrp="1"/>
          </p:cNvSpPr>
          <p:nvPr>
            <p:ph type="sldNum" sz="quarter" idx="12"/>
          </p:nvPr>
        </p:nvSpPr>
        <p:spPr/>
        <p:txBody>
          <a:bodyPr/>
          <a:lstStyle/>
          <a:p>
            <a:fld id="{CC916919-43E7-4F4B-A284-58C6C52272F7}" type="slidenum">
              <a:rPr lang="en-US" smtClean="0"/>
              <a:t>3</a:t>
            </a:fld>
            <a:endParaRPr lang="en-US"/>
          </a:p>
        </p:txBody>
      </p:sp>
    </p:spTree>
    <p:extLst>
      <p:ext uri="{BB962C8B-B14F-4D97-AF65-F5344CB8AC3E}">
        <p14:creationId xmlns:p14="http://schemas.microsoft.com/office/powerpoint/2010/main" val="280439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8B33C-96EC-4F04-F9EE-5838F65078F7}"/>
              </a:ext>
            </a:extLst>
          </p:cNvPr>
          <p:cNvSpPr>
            <a:spLocks noGrp="1"/>
          </p:cNvSpPr>
          <p:nvPr>
            <p:ph type="title"/>
          </p:nvPr>
        </p:nvSpPr>
        <p:spPr>
          <a:xfrm>
            <a:off x="640080" y="329184"/>
            <a:ext cx="6894576" cy="1783080"/>
          </a:xfrm>
        </p:spPr>
        <p:txBody>
          <a:bodyPr anchor="b">
            <a:normAutofit/>
          </a:bodyPr>
          <a:lstStyle/>
          <a:p>
            <a:r>
              <a:rPr lang="en-US" sz="5400"/>
              <a:t>Exploratory Data Analysis – Retail Store</a:t>
            </a:r>
          </a:p>
        </p:txBody>
      </p:sp>
      <p:sp>
        <p:nvSpPr>
          <p:cNvPr id="103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DBF30-8D9C-076C-B33A-C057FFACE80B}"/>
              </a:ext>
            </a:extLst>
          </p:cNvPr>
          <p:cNvSpPr>
            <a:spLocks noGrp="1"/>
          </p:cNvSpPr>
          <p:nvPr>
            <p:ph idx="1"/>
          </p:nvPr>
        </p:nvSpPr>
        <p:spPr>
          <a:xfrm>
            <a:off x="640080" y="2706624"/>
            <a:ext cx="6894576" cy="3483864"/>
          </a:xfrm>
        </p:spPr>
        <p:txBody>
          <a:bodyPr>
            <a:normAutofit/>
          </a:bodyPr>
          <a:lstStyle/>
          <a:p>
            <a:r>
              <a:rPr lang="en-US" sz="2200" dirty="0"/>
              <a:t>More than half of the visitors to the retail stores are Walk-Ins</a:t>
            </a:r>
          </a:p>
          <a:p>
            <a:r>
              <a:rPr lang="en-US" sz="2200" dirty="0"/>
              <a:t>The Upper Bukit </a:t>
            </a:r>
            <a:r>
              <a:rPr lang="en-US" sz="2200" dirty="0" err="1"/>
              <a:t>Timah</a:t>
            </a:r>
            <a:r>
              <a:rPr lang="en-US" sz="2200" dirty="0"/>
              <a:t> and Tagore Lane stores receives more member visits. This is likely due to the stores being closer to residential areas</a:t>
            </a:r>
          </a:p>
          <a:p>
            <a:r>
              <a:rPr lang="en-US" sz="2200" dirty="0"/>
              <a:t>Where as for </a:t>
            </a:r>
            <a:r>
              <a:rPr lang="en-US" sz="2200" dirty="0" err="1"/>
              <a:t>Joo</a:t>
            </a:r>
            <a:r>
              <a:rPr lang="en-US" sz="2200" dirty="0"/>
              <a:t> Chiat and River Valley, it is the other way around. This is likely due to the stores being closer to lifestyle destinations</a:t>
            </a:r>
          </a:p>
        </p:txBody>
      </p:sp>
      <p:pic>
        <p:nvPicPr>
          <p:cNvPr id="1026" name="Picture 2">
            <a:extLst>
              <a:ext uri="{FF2B5EF4-FFF2-40B4-BE49-F238E27FC236}">
                <a16:creationId xmlns:a16="http://schemas.microsoft.com/office/drawing/2014/main" id="{B3B394AD-608F-6F5A-399C-9D3FFA7D6C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60043" y="534871"/>
            <a:ext cx="4118013" cy="29443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4933709-AA19-7418-F380-82E47BE419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56020" y="3756454"/>
            <a:ext cx="4118013" cy="27590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798C0FC-EE40-D7EC-9B2D-D76D6B563F40}"/>
              </a:ext>
            </a:extLst>
          </p:cNvPr>
          <p:cNvSpPr>
            <a:spLocks noGrp="1"/>
          </p:cNvSpPr>
          <p:nvPr>
            <p:ph type="sldNum" sz="quarter" idx="12"/>
          </p:nvPr>
        </p:nvSpPr>
        <p:spPr/>
        <p:txBody>
          <a:bodyPr/>
          <a:lstStyle/>
          <a:p>
            <a:fld id="{CC916919-43E7-4F4B-A284-58C6C52272F7}" type="slidenum">
              <a:rPr lang="en-US" smtClean="0"/>
              <a:t>4</a:t>
            </a:fld>
            <a:endParaRPr lang="en-US"/>
          </a:p>
        </p:txBody>
      </p:sp>
    </p:spTree>
    <p:extLst>
      <p:ext uri="{BB962C8B-B14F-4D97-AF65-F5344CB8AC3E}">
        <p14:creationId xmlns:p14="http://schemas.microsoft.com/office/powerpoint/2010/main" val="253418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8B33C-96EC-4F04-F9EE-5838F65078F7}"/>
              </a:ext>
            </a:extLst>
          </p:cNvPr>
          <p:cNvSpPr>
            <a:spLocks noGrp="1"/>
          </p:cNvSpPr>
          <p:nvPr>
            <p:ph type="title"/>
          </p:nvPr>
        </p:nvSpPr>
        <p:spPr>
          <a:xfrm>
            <a:off x="640080" y="329184"/>
            <a:ext cx="6894576" cy="1783080"/>
          </a:xfrm>
        </p:spPr>
        <p:txBody>
          <a:bodyPr anchor="b">
            <a:normAutofit fontScale="90000"/>
          </a:bodyPr>
          <a:lstStyle/>
          <a:p>
            <a:r>
              <a:rPr lang="en-US" sz="5400" dirty="0"/>
              <a:t>Exploratory Data Analysis – Retail Store and Online</a:t>
            </a:r>
          </a:p>
        </p:txBody>
      </p:sp>
      <p:sp>
        <p:nvSpPr>
          <p:cNvPr id="205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DBF30-8D9C-076C-B33A-C057FFACE80B}"/>
              </a:ext>
            </a:extLst>
          </p:cNvPr>
          <p:cNvSpPr>
            <a:spLocks noGrp="1"/>
          </p:cNvSpPr>
          <p:nvPr>
            <p:ph idx="1"/>
          </p:nvPr>
        </p:nvSpPr>
        <p:spPr>
          <a:xfrm>
            <a:off x="640080" y="2706624"/>
            <a:ext cx="6894576" cy="3483864"/>
          </a:xfrm>
        </p:spPr>
        <p:txBody>
          <a:bodyPr>
            <a:normAutofit/>
          </a:bodyPr>
          <a:lstStyle/>
          <a:p>
            <a:r>
              <a:rPr lang="en-US" sz="2200" dirty="0"/>
              <a:t>The mean spend per receipt of members at Upper Bukit </a:t>
            </a:r>
            <a:r>
              <a:rPr lang="en-US" sz="2200" dirty="0" err="1"/>
              <a:t>Timah</a:t>
            </a:r>
            <a:r>
              <a:rPr lang="en-US" sz="2200" dirty="0"/>
              <a:t> and Tagore Lane are higher than that of Walk-ins as compared to </a:t>
            </a:r>
            <a:r>
              <a:rPr lang="en-US" sz="2200" dirty="0" err="1"/>
              <a:t>Joo</a:t>
            </a:r>
            <a:r>
              <a:rPr lang="en-US" sz="2200" dirty="0"/>
              <a:t> Chiat and River Valley</a:t>
            </a:r>
          </a:p>
          <a:p>
            <a:r>
              <a:rPr lang="en-US" sz="2200" dirty="0"/>
              <a:t>The mean spend per online transaction is around that of the Walk-ins</a:t>
            </a:r>
          </a:p>
          <a:p>
            <a:r>
              <a:rPr lang="en-US" sz="2200" dirty="0"/>
              <a:t>This is further confirmed by the total proportions of transactions</a:t>
            </a:r>
          </a:p>
          <a:p>
            <a:endParaRPr lang="en-US" sz="2200" dirty="0"/>
          </a:p>
        </p:txBody>
      </p:sp>
      <p:pic>
        <p:nvPicPr>
          <p:cNvPr id="2052" name="Picture 4">
            <a:extLst>
              <a:ext uri="{FF2B5EF4-FFF2-40B4-BE49-F238E27FC236}">
                <a16:creationId xmlns:a16="http://schemas.microsoft.com/office/drawing/2014/main" id="{1D3EB670-194C-B366-90CE-5C8D4FACDC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73113" y="329183"/>
            <a:ext cx="2726613" cy="27541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0F7FC99-6BAB-2B4C-5152-C80591930F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73113" y="3346096"/>
            <a:ext cx="2726613" cy="267208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8D996B7F-C99D-5EF0-3289-510291A0E397}"/>
              </a:ext>
            </a:extLst>
          </p:cNvPr>
          <p:cNvCxnSpPr>
            <a:cxnSpLocks/>
          </p:cNvCxnSpPr>
          <p:nvPr/>
        </p:nvCxnSpPr>
        <p:spPr>
          <a:xfrm>
            <a:off x="8467054" y="461736"/>
            <a:ext cx="25203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Line Callout 1 5">
            <a:extLst>
              <a:ext uri="{FF2B5EF4-FFF2-40B4-BE49-F238E27FC236}">
                <a16:creationId xmlns:a16="http://schemas.microsoft.com/office/drawing/2014/main" id="{0A61CABD-07D4-3037-8309-F94C6917F37E}"/>
              </a:ext>
            </a:extLst>
          </p:cNvPr>
          <p:cNvSpPr/>
          <p:nvPr/>
        </p:nvSpPr>
        <p:spPr>
          <a:xfrm>
            <a:off x="11262026" y="61551"/>
            <a:ext cx="914400" cy="362607"/>
          </a:xfrm>
          <a:prstGeom prst="borderCallout1">
            <a:avLst>
              <a:gd name="adj1" fmla="val 40489"/>
              <a:gd name="adj2" fmla="val -574"/>
              <a:gd name="adj3" fmla="val 119022"/>
              <a:gd name="adj4" fmla="val -2885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Online Spend: 100$</a:t>
            </a:r>
          </a:p>
        </p:txBody>
      </p:sp>
      <p:sp>
        <p:nvSpPr>
          <p:cNvPr id="8" name="Slide Number Placeholder 7">
            <a:extLst>
              <a:ext uri="{FF2B5EF4-FFF2-40B4-BE49-F238E27FC236}">
                <a16:creationId xmlns:a16="http://schemas.microsoft.com/office/drawing/2014/main" id="{DDE47D23-988E-C1E1-FA69-051A2E7C3E61}"/>
              </a:ext>
            </a:extLst>
          </p:cNvPr>
          <p:cNvSpPr>
            <a:spLocks noGrp="1"/>
          </p:cNvSpPr>
          <p:nvPr>
            <p:ph type="sldNum" sz="quarter" idx="12"/>
          </p:nvPr>
        </p:nvSpPr>
        <p:spPr/>
        <p:txBody>
          <a:bodyPr/>
          <a:lstStyle/>
          <a:p>
            <a:fld id="{CC916919-43E7-4F4B-A284-58C6C52272F7}" type="slidenum">
              <a:rPr lang="en-US" smtClean="0"/>
              <a:t>5</a:t>
            </a:fld>
            <a:endParaRPr lang="en-US"/>
          </a:p>
        </p:txBody>
      </p:sp>
    </p:spTree>
    <p:extLst>
      <p:ext uri="{BB962C8B-B14F-4D97-AF65-F5344CB8AC3E}">
        <p14:creationId xmlns:p14="http://schemas.microsoft.com/office/powerpoint/2010/main" val="347627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8B33C-96EC-4F04-F9EE-5838F65078F7}"/>
              </a:ext>
            </a:extLst>
          </p:cNvPr>
          <p:cNvSpPr>
            <a:spLocks noGrp="1"/>
          </p:cNvSpPr>
          <p:nvPr>
            <p:ph type="title"/>
          </p:nvPr>
        </p:nvSpPr>
        <p:spPr>
          <a:xfrm>
            <a:off x="630936" y="640080"/>
            <a:ext cx="4818888" cy="1481328"/>
          </a:xfrm>
        </p:spPr>
        <p:txBody>
          <a:bodyPr anchor="b">
            <a:normAutofit fontScale="90000"/>
          </a:bodyPr>
          <a:lstStyle/>
          <a:p>
            <a:r>
              <a:rPr lang="en-US" sz="3800" dirty="0"/>
              <a:t>Exploratory Data Analysis – Retail Store and Online</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DBF30-8D9C-076C-B33A-C057FFACE80B}"/>
              </a:ext>
            </a:extLst>
          </p:cNvPr>
          <p:cNvSpPr>
            <a:spLocks noGrp="1"/>
          </p:cNvSpPr>
          <p:nvPr>
            <p:ph idx="1"/>
          </p:nvPr>
        </p:nvSpPr>
        <p:spPr>
          <a:xfrm>
            <a:off x="630936" y="2660904"/>
            <a:ext cx="4818888" cy="3547872"/>
          </a:xfrm>
        </p:spPr>
        <p:txBody>
          <a:bodyPr anchor="t">
            <a:normAutofit lnSpcReduction="10000"/>
          </a:bodyPr>
          <a:lstStyle/>
          <a:p>
            <a:r>
              <a:rPr lang="en-US" sz="2200" dirty="0"/>
              <a:t>While the expenditure of members more than double of that of walk-ins, it can be seen that the Top 20 items which they purchase are generally similar</a:t>
            </a:r>
          </a:p>
          <a:p>
            <a:r>
              <a:rPr lang="en-US" sz="2200" dirty="0"/>
              <a:t>The items for the online store is quite different from that in the physical retail stores</a:t>
            </a:r>
          </a:p>
          <a:p>
            <a:r>
              <a:rPr lang="en-US" sz="2200" dirty="0"/>
              <a:t>Online Store has more soft cheese sold</a:t>
            </a:r>
          </a:p>
          <a:p>
            <a:r>
              <a:rPr lang="en-US" sz="2200" dirty="0"/>
              <a:t>Walk-ins buy more plastic bag</a:t>
            </a:r>
          </a:p>
        </p:txBody>
      </p:sp>
      <p:graphicFrame>
        <p:nvGraphicFramePr>
          <p:cNvPr id="8" name="Table 7">
            <a:extLst>
              <a:ext uri="{FF2B5EF4-FFF2-40B4-BE49-F238E27FC236}">
                <a16:creationId xmlns:a16="http://schemas.microsoft.com/office/drawing/2014/main" id="{8838A73C-40C0-2295-33BF-A188CD3C1974}"/>
              </a:ext>
            </a:extLst>
          </p:cNvPr>
          <p:cNvGraphicFramePr>
            <a:graphicFrameLocks noGrp="1"/>
          </p:cNvGraphicFramePr>
          <p:nvPr>
            <p:extLst>
              <p:ext uri="{D42A27DB-BD31-4B8C-83A1-F6EECF244321}">
                <p14:modId xmlns:p14="http://schemas.microsoft.com/office/powerpoint/2010/main" val="2622148257"/>
              </p:ext>
            </p:extLst>
          </p:nvPr>
        </p:nvGraphicFramePr>
        <p:xfrm>
          <a:off x="6099048" y="796252"/>
          <a:ext cx="5458969" cy="5526676"/>
        </p:xfrm>
        <a:graphic>
          <a:graphicData uri="http://schemas.openxmlformats.org/drawingml/2006/table">
            <a:tbl>
              <a:tblPr firstRow="1" bandRow="1"/>
              <a:tblGrid>
                <a:gridCol w="545592">
                  <a:extLst>
                    <a:ext uri="{9D8B030D-6E8A-4147-A177-3AD203B41FA5}">
                      <a16:colId xmlns:a16="http://schemas.microsoft.com/office/drawing/2014/main" val="2537972709"/>
                    </a:ext>
                  </a:extLst>
                </a:gridCol>
                <a:gridCol w="1635692">
                  <a:extLst>
                    <a:ext uri="{9D8B030D-6E8A-4147-A177-3AD203B41FA5}">
                      <a16:colId xmlns:a16="http://schemas.microsoft.com/office/drawing/2014/main" val="3912532"/>
                    </a:ext>
                  </a:extLst>
                </a:gridCol>
                <a:gridCol w="1650815">
                  <a:extLst>
                    <a:ext uri="{9D8B030D-6E8A-4147-A177-3AD203B41FA5}">
                      <a16:colId xmlns:a16="http://schemas.microsoft.com/office/drawing/2014/main" val="3542692624"/>
                    </a:ext>
                  </a:extLst>
                </a:gridCol>
                <a:gridCol w="1626870">
                  <a:extLst>
                    <a:ext uri="{9D8B030D-6E8A-4147-A177-3AD203B41FA5}">
                      <a16:colId xmlns:a16="http://schemas.microsoft.com/office/drawing/2014/main" val="3928884269"/>
                    </a:ext>
                  </a:extLst>
                </a:gridCol>
              </a:tblGrid>
              <a:tr h="326784">
                <a:tc>
                  <a:txBody>
                    <a:bodyPr/>
                    <a:lstStyle/>
                    <a:p>
                      <a:pPr algn="l" fontAlgn="b"/>
                      <a:r>
                        <a:rPr lang="en-SG" sz="1000" b="0" i="0" u="none" strike="noStrike">
                          <a:solidFill>
                            <a:srgbClr val="000000"/>
                          </a:solidFill>
                          <a:effectLst/>
                          <a:latin typeface="Calibri" panose="020F0502020204030204" pitchFamily="34" charset="0"/>
                        </a:rPr>
                        <a:t>Purchase Rank</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dirty="0">
                          <a:solidFill>
                            <a:srgbClr val="000000"/>
                          </a:solidFill>
                          <a:effectLst/>
                          <a:latin typeface="Calibri" panose="020F0502020204030204" pitchFamily="34" charset="0"/>
                        </a:rPr>
                        <a:t>Retail Store Walk-ins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dirty="0">
                          <a:solidFill>
                            <a:srgbClr val="000000"/>
                          </a:solidFill>
                          <a:effectLst/>
                          <a:latin typeface="Calibri" panose="020F0502020204030204" pitchFamily="34" charset="0"/>
                        </a:rPr>
                        <a:t>Retail Store Members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Online Store</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6684249"/>
                  </a:ext>
                </a:extLst>
              </a:tr>
              <a:tr h="181606">
                <a:tc>
                  <a:txBody>
                    <a:bodyPr/>
                    <a:lstStyle/>
                    <a:p>
                      <a:pPr algn="ctr" fontAlgn="b"/>
                      <a:r>
                        <a:rPr lang="en-SG" sz="1000" b="0" i="0" u="none" strike="noStrike" dirty="0">
                          <a:solidFill>
                            <a:srgbClr val="000000"/>
                          </a:solidFill>
                          <a:effectLst/>
                          <a:latin typeface="Calibri" panose="020F0502020204030204" pitchFamily="34" charset="0"/>
                        </a:rPr>
                        <a:t>1</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Brie with Truffles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Brie with Truffles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Brie with Truffles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2416935147"/>
                  </a:ext>
                </a:extLst>
              </a:tr>
              <a:tr h="326784">
                <a:tc>
                  <a:txBody>
                    <a:bodyPr/>
                    <a:lstStyle/>
                    <a:p>
                      <a:pPr algn="ctr" fontAlgn="b"/>
                      <a:r>
                        <a:rPr lang="en-SG" sz="1000" b="0" i="0" u="none" strike="noStrike" dirty="0">
                          <a:solidFill>
                            <a:srgbClr val="000000"/>
                          </a:solidFill>
                          <a:effectLst/>
                          <a:latin typeface="Calibri" panose="020F0502020204030204" pitchFamily="34" charset="0"/>
                        </a:rPr>
                        <a:t>2</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Burrata d'Oro 200g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Greenheart Mini Heirloom Tomatoes 250g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Comte Janier (18 Mths)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960503284"/>
                  </a:ext>
                </a:extLst>
              </a:tr>
              <a:tr h="181606">
                <a:tc>
                  <a:txBody>
                    <a:bodyPr/>
                    <a:lstStyle/>
                    <a:p>
                      <a:pPr algn="ctr" fontAlgn="b"/>
                      <a:r>
                        <a:rPr lang="en-SG" sz="1000" b="0" i="0" u="none" strike="noStrike" dirty="0">
                          <a:solidFill>
                            <a:srgbClr val="000000"/>
                          </a:solidFill>
                          <a:effectLst/>
                          <a:latin typeface="Calibri" panose="020F0502020204030204" pitchFamily="34" charset="0"/>
                        </a:rPr>
                        <a:t>3</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Plastic Bag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Burrata d'Oro 200g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Brillat Savarin with Truffles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9258882"/>
                  </a:ext>
                </a:extLst>
              </a:tr>
              <a:tr h="326784">
                <a:tc>
                  <a:txBody>
                    <a:bodyPr/>
                    <a:lstStyle/>
                    <a:p>
                      <a:pPr algn="ctr" fontAlgn="b"/>
                      <a:r>
                        <a:rPr lang="en-SG" sz="1000" b="0" i="0" u="none" strike="noStrike" dirty="0">
                          <a:solidFill>
                            <a:srgbClr val="000000"/>
                          </a:solidFill>
                          <a:effectLst/>
                          <a:latin typeface="Calibri" panose="020F0502020204030204" pitchFamily="34" charset="0"/>
                        </a:rPr>
                        <a:t>4</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Mr Kneady Sourdough Medium</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Peter's Yard Original Sourdough Crispbread</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kern="1200" dirty="0">
                          <a:solidFill>
                            <a:srgbClr val="9C5700"/>
                          </a:solidFill>
                          <a:effectLst/>
                          <a:latin typeface="Calibri" panose="020F0502020204030204" pitchFamily="34" charset="0"/>
                          <a:ea typeface="+mn-ea"/>
                          <a:cs typeface="+mn-cs"/>
                        </a:rPr>
                        <a:t>Double Cream Brie with Garlic &amp; Herbs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1411433185"/>
                  </a:ext>
                </a:extLst>
              </a:tr>
              <a:tr h="326784">
                <a:tc>
                  <a:txBody>
                    <a:bodyPr/>
                    <a:lstStyle/>
                    <a:p>
                      <a:pPr algn="ctr" fontAlgn="b"/>
                      <a:r>
                        <a:rPr lang="en-SG" sz="1000" b="0" i="0" u="none" strike="noStrike" dirty="0">
                          <a:solidFill>
                            <a:srgbClr val="000000"/>
                          </a:solidFill>
                          <a:effectLst/>
                          <a:latin typeface="Calibri" panose="020F0502020204030204" pitchFamily="34" charset="0"/>
                        </a:rPr>
                        <a:t>5</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Greenheart Mini Heirloom Tomatoes 250g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The Fine Cheese Co. Walnut, Honey and Extra Vi...</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Parmigiano Reggiano 36 months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4158046397"/>
                  </a:ext>
                </a:extLst>
              </a:tr>
              <a:tr h="181606">
                <a:tc>
                  <a:txBody>
                    <a:bodyPr/>
                    <a:lstStyle/>
                    <a:p>
                      <a:pPr algn="ctr" fontAlgn="b"/>
                      <a:r>
                        <a:rPr lang="en-SG" sz="1000" b="0" i="0" u="none" strike="noStrike" dirty="0">
                          <a:solidFill>
                            <a:srgbClr val="000000"/>
                          </a:solidFill>
                          <a:effectLst/>
                          <a:latin typeface="Calibri" panose="020F0502020204030204" pitchFamily="34" charset="0"/>
                        </a:rPr>
                        <a:t>6</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Parmigiano Reggiano 36 Months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Vacherousse D'Argental</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Brie de Meaux AOC</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3943061465"/>
                  </a:ext>
                </a:extLst>
              </a:tr>
              <a:tr h="326784">
                <a:tc>
                  <a:txBody>
                    <a:bodyPr/>
                    <a:lstStyle/>
                    <a:p>
                      <a:pPr algn="ctr" fontAlgn="b"/>
                      <a:r>
                        <a:rPr lang="en-SG" sz="1000" b="0" i="0" u="none" strike="noStrike" dirty="0">
                          <a:solidFill>
                            <a:srgbClr val="000000"/>
                          </a:solidFill>
                          <a:effectLst/>
                          <a:latin typeface="Calibri" panose="020F0502020204030204" pitchFamily="34" charset="0"/>
                        </a:rPr>
                        <a:t>7</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La Bufala Buffalo Mozzarella 100g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Jamón Serrano Ham 100g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Manchego - 12 months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2814003"/>
                  </a:ext>
                </a:extLst>
              </a:tr>
              <a:tr h="181606">
                <a:tc>
                  <a:txBody>
                    <a:bodyPr/>
                    <a:lstStyle/>
                    <a:p>
                      <a:pPr algn="ctr" fontAlgn="b"/>
                      <a:r>
                        <a:rPr lang="en-SG" sz="1000" b="0" i="0" u="none" strike="noStrike" dirty="0">
                          <a:solidFill>
                            <a:srgbClr val="000000"/>
                          </a:solidFill>
                          <a:effectLst/>
                          <a:latin typeface="Calibri" panose="020F0502020204030204" pitchFamily="34" charset="0"/>
                        </a:rPr>
                        <a:t>8</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Applewood Smoked Cheddar</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OG Kristal</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Délice de Bourgogne</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7772018"/>
                  </a:ext>
                </a:extLst>
              </a:tr>
              <a:tr h="326784">
                <a:tc>
                  <a:txBody>
                    <a:bodyPr/>
                    <a:lstStyle/>
                    <a:p>
                      <a:pPr algn="ctr" fontAlgn="b"/>
                      <a:r>
                        <a:rPr lang="en-SG" sz="1000" b="0" i="0" u="none" strike="noStrike" dirty="0">
                          <a:solidFill>
                            <a:srgbClr val="000000"/>
                          </a:solidFill>
                          <a:effectLst/>
                          <a:latin typeface="Calibri" panose="020F0502020204030204" pitchFamily="34" charset="0"/>
                        </a:rPr>
                        <a:t>9</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Comte Janier (18 Mths)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La Bufala Buffalo Mozzarella 100g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Applewood Smoked Cheddar</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3954255806"/>
                  </a:ext>
                </a:extLst>
              </a:tr>
              <a:tr h="181606">
                <a:tc>
                  <a:txBody>
                    <a:bodyPr/>
                    <a:lstStyle/>
                    <a:p>
                      <a:pPr algn="ctr" fontAlgn="b"/>
                      <a:r>
                        <a:rPr lang="en-SG" sz="1000" b="0" i="0" u="none" strike="noStrike" dirty="0">
                          <a:solidFill>
                            <a:srgbClr val="000000"/>
                          </a:solidFill>
                          <a:effectLst/>
                          <a:latin typeface="Calibri" panose="020F0502020204030204" pitchFamily="34" charset="0"/>
                        </a:rPr>
                        <a:t>10</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Comte Janier (30 mths)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Brie de Meaux AOC</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Gruyère de Savoie</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5999737"/>
                  </a:ext>
                </a:extLst>
              </a:tr>
              <a:tr h="326784">
                <a:tc>
                  <a:txBody>
                    <a:bodyPr/>
                    <a:lstStyle/>
                    <a:p>
                      <a:pPr algn="ctr" fontAlgn="b"/>
                      <a:r>
                        <a:rPr lang="en-SG" sz="1000" b="0" i="0" u="none" strike="noStrike" dirty="0">
                          <a:solidFill>
                            <a:srgbClr val="000000"/>
                          </a:solidFill>
                          <a:effectLst/>
                          <a:latin typeface="Calibri" panose="020F0502020204030204" pitchFamily="34" charset="0"/>
                        </a:rPr>
                        <a:t>11</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Brie de Meaux AOC</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Prima Donna</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Camembert de Normandie (AOC)</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6904427"/>
                  </a:ext>
                </a:extLst>
              </a:tr>
              <a:tr h="181606">
                <a:tc>
                  <a:txBody>
                    <a:bodyPr/>
                    <a:lstStyle/>
                    <a:p>
                      <a:pPr algn="ctr" fontAlgn="b"/>
                      <a:r>
                        <a:rPr lang="en-SG" sz="1000" b="0" i="0" u="none" strike="noStrike" dirty="0">
                          <a:solidFill>
                            <a:srgbClr val="000000"/>
                          </a:solidFill>
                          <a:effectLst/>
                          <a:latin typeface="Calibri" panose="020F0502020204030204" pitchFamily="34" charset="0"/>
                        </a:rPr>
                        <a:t>12</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Jamón Serrano Ham 100g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Mr Kneady Sourdough Medium</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Gouda with Truffles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3958342562"/>
                  </a:ext>
                </a:extLst>
              </a:tr>
              <a:tr h="181606">
                <a:tc>
                  <a:txBody>
                    <a:bodyPr/>
                    <a:lstStyle/>
                    <a:p>
                      <a:pPr algn="ctr" fontAlgn="b"/>
                      <a:r>
                        <a:rPr lang="en-SG" sz="1000" b="0" i="0" u="none" strike="noStrike" dirty="0">
                          <a:solidFill>
                            <a:srgbClr val="000000"/>
                          </a:solidFill>
                          <a:effectLst/>
                          <a:latin typeface="Calibri" panose="020F0502020204030204" pitchFamily="34" charset="0"/>
                        </a:rPr>
                        <a:t>13</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Pecorino Romano</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Coppa di Parma 100g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Pecorino Moliterno with Truffles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3139764"/>
                  </a:ext>
                </a:extLst>
              </a:tr>
              <a:tr h="181606">
                <a:tc>
                  <a:txBody>
                    <a:bodyPr/>
                    <a:lstStyle/>
                    <a:p>
                      <a:pPr algn="ctr" fontAlgn="b"/>
                      <a:r>
                        <a:rPr lang="en-SG" sz="1000" b="0" i="0" u="none" strike="noStrike" dirty="0">
                          <a:solidFill>
                            <a:srgbClr val="000000"/>
                          </a:solidFill>
                          <a:effectLst/>
                          <a:latin typeface="Calibri" panose="020F0502020204030204" pitchFamily="34" charset="0"/>
                        </a:rPr>
                        <a:t>14</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Barney Jack's Jelly Babies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Applewood Smoked Cheddar</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Brie with Cranberries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412781"/>
                  </a:ext>
                </a:extLst>
              </a:tr>
              <a:tr h="181606">
                <a:tc>
                  <a:txBody>
                    <a:bodyPr/>
                    <a:lstStyle/>
                    <a:p>
                      <a:pPr algn="ctr" fontAlgn="b"/>
                      <a:r>
                        <a:rPr lang="en-SG" sz="1000" b="0" i="0" u="none" strike="noStrike" dirty="0">
                          <a:solidFill>
                            <a:srgbClr val="000000"/>
                          </a:solidFill>
                          <a:effectLst/>
                          <a:latin typeface="Calibri" panose="020F0502020204030204" pitchFamily="34" charset="0"/>
                        </a:rPr>
                        <a:t>15</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dirty="0" err="1">
                          <a:solidFill>
                            <a:srgbClr val="9C5700"/>
                          </a:solidFill>
                          <a:effectLst/>
                          <a:latin typeface="Calibri" panose="020F0502020204030204" pitchFamily="34" charset="0"/>
                        </a:rPr>
                        <a:t>Vacherousse</a:t>
                      </a:r>
                      <a:r>
                        <a:rPr lang="en-SG" sz="1000" b="0" i="0" u="none" strike="noStrike" dirty="0">
                          <a:solidFill>
                            <a:srgbClr val="9C5700"/>
                          </a:solidFill>
                          <a:effectLst/>
                          <a:latin typeface="Calibri" panose="020F0502020204030204" pitchFamily="34" charset="0"/>
                        </a:rPr>
                        <a:t> </a:t>
                      </a:r>
                      <a:r>
                        <a:rPr lang="en-SG" sz="1000" b="0" i="0" u="none" strike="noStrike" dirty="0" err="1">
                          <a:solidFill>
                            <a:srgbClr val="9C5700"/>
                          </a:solidFill>
                          <a:effectLst/>
                          <a:latin typeface="Calibri" panose="020F0502020204030204" pitchFamily="34" charset="0"/>
                        </a:rPr>
                        <a:t>D'Argental</a:t>
                      </a:r>
                      <a:endParaRPr lang="en-SG" sz="1000" b="0" i="0" u="none" strike="noStrike" dirty="0">
                        <a:solidFill>
                          <a:srgbClr val="9C5700"/>
                        </a:solidFill>
                        <a:effectLst/>
                        <a:latin typeface="Calibri" panose="020F0502020204030204" pitchFamily="34" charset="0"/>
                      </a:endParaRP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dirty="0">
                          <a:solidFill>
                            <a:srgbClr val="9C5700"/>
                          </a:solidFill>
                          <a:effectLst/>
                          <a:latin typeface="Calibri" panose="020F0502020204030204" pitchFamily="34" charset="0"/>
                        </a:rPr>
                        <a:t>Plastic Bag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Cambozola Black Label</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0092696"/>
                  </a:ext>
                </a:extLst>
              </a:tr>
              <a:tr h="326784">
                <a:tc>
                  <a:txBody>
                    <a:bodyPr/>
                    <a:lstStyle/>
                    <a:p>
                      <a:pPr algn="ctr" fontAlgn="b"/>
                      <a:r>
                        <a:rPr lang="en-SG" sz="1000" b="0" i="0" u="none" strike="noStrike" dirty="0">
                          <a:solidFill>
                            <a:srgbClr val="000000"/>
                          </a:solidFill>
                          <a:effectLst/>
                          <a:latin typeface="Calibri" panose="020F0502020204030204" pitchFamily="34" charset="0"/>
                        </a:rPr>
                        <a:t>16</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kern="1200" dirty="0">
                          <a:solidFill>
                            <a:srgbClr val="9C5700"/>
                          </a:solidFill>
                          <a:effectLst/>
                          <a:latin typeface="Calibri" panose="020F0502020204030204" pitchFamily="34" charset="0"/>
                          <a:ea typeface="+mn-ea"/>
                          <a:cs typeface="+mn-cs"/>
                        </a:rPr>
                        <a:t>Double Cream Brie with Garlic &amp; Herbs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San Francesco Prosciutto Crudo 100g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Comte Extra Mature (24 Months)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3020318"/>
                  </a:ext>
                </a:extLst>
              </a:tr>
              <a:tr h="181606">
                <a:tc>
                  <a:txBody>
                    <a:bodyPr/>
                    <a:lstStyle/>
                    <a:p>
                      <a:pPr algn="ctr" fontAlgn="b"/>
                      <a:r>
                        <a:rPr lang="en-SG" sz="1000" b="0" i="0" u="none" strike="noStrike" dirty="0">
                          <a:solidFill>
                            <a:srgbClr val="000000"/>
                          </a:solidFill>
                          <a:effectLst/>
                          <a:latin typeface="Calibri" panose="020F0502020204030204" pitchFamily="34" charset="0"/>
                        </a:rPr>
                        <a:t>17</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OG Kristal</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Comte Janier (30 mths)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Pecorino Romano</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extLst>
                  <a:ext uri="{0D108BD9-81ED-4DB2-BD59-A6C34878D82A}">
                    <a16:rowId xmlns:a16="http://schemas.microsoft.com/office/drawing/2014/main" val="3935719333"/>
                  </a:ext>
                </a:extLst>
              </a:tr>
              <a:tr h="181606">
                <a:tc>
                  <a:txBody>
                    <a:bodyPr/>
                    <a:lstStyle/>
                    <a:p>
                      <a:pPr algn="ctr" fontAlgn="b"/>
                      <a:r>
                        <a:rPr lang="en-SG" sz="1000" b="0" i="0" u="none" strike="noStrike" dirty="0">
                          <a:solidFill>
                            <a:srgbClr val="000000"/>
                          </a:solidFill>
                          <a:effectLst/>
                          <a:latin typeface="Calibri" panose="020F0502020204030204" pitchFamily="34" charset="0"/>
                        </a:rPr>
                        <a:t>18</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Coppa di Parma 100g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9C5700"/>
                          </a:solidFill>
                          <a:effectLst/>
                          <a:latin typeface="Calibri" panose="020F0502020204030204" pitchFamily="34" charset="0"/>
                        </a:rPr>
                        <a:t>Gouda with Truffles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Mimolette (22 months)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0012505"/>
                  </a:ext>
                </a:extLst>
              </a:tr>
              <a:tr h="326784">
                <a:tc>
                  <a:txBody>
                    <a:bodyPr/>
                    <a:lstStyle/>
                    <a:p>
                      <a:pPr algn="ctr" fontAlgn="b"/>
                      <a:r>
                        <a:rPr lang="en-SG" sz="1000" b="0" i="0" u="none" strike="noStrike" dirty="0">
                          <a:solidFill>
                            <a:srgbClr val="000000"/>
                          </a:solidFill>
                          <a:effectLst/>
                          <a:latin typeface="Calibri" panose="020F0502020204030204" pitchFamily="34" charset="0"/>
                        </a:rPr>
                        <a:t>19</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Rosette duc de Coise Sliced 100g</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9C5700"/>
                          </a:solidFill>
                          <a:effectLst/>
                          <a:latin typeface="Calibri" panose="020F0502020204030204" pitchFamily="34" charset="0"/>
                        </a:rPr>
                        <a:t>Comte Janier (18 Mths)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9C"/>
                    </a:solidFill>
                  </a:tcPr>
                </a:tc>
                <a:tc>
                  <a:txBody>
                    <a:bodyPr/>
                    <a:lstStyle/>
                    <a:p>
                      <a:pPr algn="l" fontAlgn="b"/>
                      <a:r>
                        <a:rPr lang="en-SG" sz="1000" b="0" i="0" u="none" strike="noStrike">
                          <a:solidFill>
                            <a:srgbClr val="000000"/>
                          </a:solidFill>
                          <a:effectLst/>
                          <a:latin typeface="Calibri" panose="020F0502020204030204" pitchFamily="34" charset="0"/>
                        </a:rPr>
                        <a:t>Janier Raw Cream Butter (Semi-Salted)</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990055"/>
                  </a:ext>
                </a:extLst>
              </a:tr>
              <a:tr h="326784">
                <a:tc>
                  <a:txBody>
                    <a:bodyPr/>
                    <a:lstStyle/>
                    <a:p>
                      <a:pPr algn="ctr" fontAlgn="b"/>
                      <a:r>
                        <a:rPr lang="en-SG" sz="1000" b="0" i="0" u="none" strike="noStrike" dirty="0">
                          <a:solidFill>
                            <a:srgbClr val="000000"/>
                          </a:solidFill>
                          <a:effectLst/>
                          <a:latin typeface="Calibri" panose="020F0502020204030204" pitchFamily="34" charset="0"/>
                        </a:rPr>
                        <a:t>20</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Gruyere de Savoie</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Delice de Bourgogne with Pineapples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SG" sz="1000" b="0" i="0" u="none" strike="noStrike" dirty="0">
                          <a:solidFill>
                            <a:srgbClr val="000000"/>
                          </a:solidFill>
                          <a:effectLst/>
                          <a:latin typeface="Calibri" panose="020F0502020204030204" pitchFamily="34" charset="0"/>
                        </a:rPr>
                        <a:t>Comte </a:t>
                      </a:r>
                      <a:r>
                        <a:rPr lang="en-SG" sz="1000" b="0" i="0" u="none" strike="noStrike" dirty="0" err="1">
                          <a:solidFill>
                            <a:srgbClr val="000000"/>
                          </a:solidFill>
                          <a:effectLst/>
                          <a:latin typeface="Calibri" panose="020F0502020204030204" pitchFamily="34" charset="0"/>
                        </a:rPr>
                        <a:t>Janier</a:t>
                      </a:r>
                      <a:r>
                        <a:rPr lang="en-SG" sz="1000" b="0" i="0" u="none" strike="noStrike" dirty="0">
                          <a:solidFill>
                            <a:srgbClr val="000000"/>
                          </a:solidFill>
                          <a:effectLst/>
                          <a:latin typeface="Calibri" panose="020F0502020204030204" pitchFamily="34" charset="0"/>
                        </a:rPr>
                        <a:t> 30 Months</a:t>
                      </a:r>
                    </a:p>
                  </a:txBody>
                  <a:tcPr marL="7391" marR="7391" marT="739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7963963"/>
                  </a:ext>
                </a:extLst>
              </a:tr>
            </a:tbl>
          </a:graphicData>
        </a:graphic>
      </p:graphicFrame>
      <p:grpSp>
        <p:nvGrpSpPr>
          <p:cNvPr id="12" name="Group 11">
            <a:extLst>
              <a:ext uri="{FF2B5EF4-FFF2-40B4-BE49-F238E27FC236}">
                <a16:creationId xmlns:a16="http://schemas.microsoft.com/office/drawing/2014/main" id="{46158456-6EE9-232A-0F6B-31FB35F945CC}"/>
              </a:ext>
            </a:extLst>
          </p:cNvPr>
          <p:cNvGrpSpPr/>
          <p:nvPr/>
        </p:nvGrpSpPr>
        <p:grpSpPr>
          <a:xfrm>
            <a:off x="6349844" y="1560786"/>
            <a:ext cx="2935014" cy="3541986"/>
            <a:chOff x="6349844" y="1560786"/>
            <a:chExt cx="2935014" cy="3541986"/>
          </a:xfrm>
        </p:grpSpPr>
        <p:sp>
          <p:nvSpPr>
            <p:cNvPr id="10" name="Oval 9">
              <a:extLst>
                <a:ext uri="{FF2B5EF4-FFF2-40B4-BE49-F238E27FC236}">
                  <a16:creationId xmlns:a16="http://schemas.microsoft.com/office/drawing/2014/main" id="{B00BBFFA-55E9-21DC-9EAA-0180BD7394B2}"/>
                </a:ext>
              </a:extLst>
            </p:cNvPr>
            <p:cNvSpPr/>
            <p:nvPr/>
          </p:nvSpPr>
          <p:spPr>
            <a:xfrm>
              <a:off x="6349844" y="1560786"/>
              <a:ext cx="1300655" cy="3862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CB82D43-114C-64DD-9FF0-B9D3B5013488}"/>
                </a:ext>
              </a:extLst>
            </p:cNvPr>
            <p:cNvSpPr/>
            <p:nvPr/>
          </p:nvSpPr>
          <p:spPr>
            <a:xfrm>
              <a:off x="7984203" y="4716517"/>
              <a:ext cx="1300655" cy="3862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F28D969A-760B-5A29-75AF-B96F4A0F1EE9}"/>
              </a:ext>
            </a:extLst>
          </p:cNvPr>
          <p:cNvGrpSpPr/>
          <p:nvPr/>
        </p:nvGrpSpPr>
        <p:grpSpPr>
          <a:xfrm>
            <a:off x="6407651" y="1024063"/>
            <a:ext cx="4797900" cy="5341695"/>
            <a:chOff x="6407651" y="1024063"/>
            <a:chExt cx="4797900" cy="5341695"/>
          </a:xfrm>
        </p:grpSpPr>
        <p:sp>
          <p:nvSpPr>
            <p:cNvPr id="14" name="Oval 13">
              <a:extLst>
                <a:ext uri="{FF2B5EF4-FFF2-40B4-BE49-F238E27FC236}">
                  <a16:creationId xmlns:a16="http://schemas.microsoft.com/office/drawing/2014/main" id="{5721B5CA-15E3-1928-31ED-19D279B52F1B}"/>
                </a:ext>
              </a:extLst>
            </p:cNvPr>
            <p:cNvSpPr/>
            <p:nvPr/>
          </p:nvSpPr>
          <p:spPr>
            <a:xfrm>
              <a:off x="6407651" y="1025714"/>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21CC836-5722-829B-99C5-58AB65C773B2}"/>
                </a:ext>
              </a:extLst>
            </p:cNvPr>
            <p:cNvSpPr/>
            <p:nvPr/>
          </p:nvSpPr>
          <p:spPr>
            <a:xfrm>
              <a:off x="6459171" y="3818838"/>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0CCCEB-001F-68B5-2699-DA6185037BD1}"/>
                </a:ext>
              </a:extLst>
            </p:cNvPr>
            <p:cNvSpPr/>
            <p:nvPr/>
          </p:nvSpPr>
          <p:spPr>
            <a:xfrm>
              <a:off x="6540627" y="4935920"/>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5459EAB-DFE5-6CB4-4E86-DD7BA5584A0C}"/>
                </a:ext>
              </a:extLst>
            </p:cNvPr>
            <p:cNvSpPr/>
            <p:nvPr/>
          </p:nvSpPr>
          <p:spPr>
            <a:xfrm>
              <a:off x="8158779" y="1024063"/>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8784026-57E6-9E9A-00BB-7C054CE10A89}"/>
                </a:ext>
              </a:extLst>
            </p:cNvPr>
            <p:cNvSpPr/>
            <p:nvPr/>
          </p:nvSpPr>
          <p:spPr>
            <a:xfrm>
              <a:off x="8178204" y="3527057"/>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B2B4339-2713-0725-476E-E1115EE8E374}"/>
                </a:ext>
              </a:extLst>
            </p:cNvPr>
            <p:cNvSpPr/>
            <p:nvPr/>
          </p:nvSpPr>
          <p:spPr>
            <a:xfrm>
              <a:off x="8251776" y="5979503"/>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6349EE2-8B69-FF01-025F-57B19609E8CC}"/>
                </a:ext>
              </a:extLst>
            </p:cNvPr>
            <p:cNvSpPr/>
            <p:nvPr/>
          </p:nvSpPr>
          <p:spPr>
            <a:xfrm>
              <a:off x="9904896" y="5675493"/>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A99C9E2-F324-3ACA-CDCB-E2583198934C}"/>
                </a:ext>
              </a:extLst>
            </p:cNvPr>
            <p:cNvSpPr/>
            <p:nvPr/>
          </p:nvSpPr>
          <p:spPr>
            <a:xfrm>
              <a:off x="9869358" y="4554710"/>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3CBDBDF-684A-3D1F-483E-D0A2C488BD21}"/>
                </a:ext>
              </a:extLst>
            </p:cNvPr>
            <p:cNvSpPr/>
            <p:nvPr/>
          </p:nvSpPr>
          <p:spPr>
            <a:xfrm>
              <a:off x="9869357" y="3042606"/>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E28C3C0-F73F-6D31-BB55-CD233A21D22F}"/>
                </a:ext>
              </a:extLst>
            </p:cNvPr>
            <p:cNvSpPr/>
            <p:nvPr/>
          </p:nvSpPr>
          <p:spPr>
            <a:xfrm>
              <a:off x="9904895" y="2507534"/>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8DE618D-8F34-171E-EC23-5FB301A40F02}"/>
                </a:ext>
              </a:extLst>
            </p:cNvPr>
            <p:cNvSpPr/>
            <p:nvPr/>
          </p:nvSpPr>
          <p:spPr>
            <a:xfrm>
              <a:off x="9851606" y="1779334"/>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5AEA09A-E9FA-02B3-7DB3-68C333DF4661}"/>
                </a:ext>
              </a:extLst>
            </p:cNvPr>
            <p:cNvSpPr/>
            <p:nvPr/>
          </p:nvSpPr>
          <p:spPr>
            <a:xfrm>
              <a:off x="9853496" y="1567098"/>
              <a:ext cx="1300655" cy="38625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Slide Number Placeholder 29">
            <a:extLst>
              <a:ext uri="{FF2B5EF4-FFF2-40B4-BE49-F238E27FC236}">
                <a16:creationId xmlns:a16="http://schemas.microsoft.com/office/drawing/2014/main" id="{5AB4C5AE-008F-4147-5713-18E664842FB5}"/>
              </a:ext>
            </a:extLst>
          </p:cNvPr>
          <p:cNvSpPr>
            <a:spLocks noGrp="1"/>
          </p:cNvSpPr>
          <p:nvPr>
            <p:ph type="sldNum" sz="quarter" idx="12"/>
          </p:nvPr>
        </p:nvSpPr>
        <p:spPr/>
        <p:txBody>
          <a:bodyPr/>
          <a:lstStyle/>
          <a:p>
            <a:fld id="{CC916919-43E7-4F4B-A284-58C6C52272F7}" type="slidenum">
              <a:rPr lang="en-US" smtClean="0"/>
              <a:t>6</a:t>
            </a:fld>
            <a:endParaRPr lang="en-US"/>
          </a:p>
        </p:txBody>
      </p:sp>
    </p:spTree>
    <p:extLst>
      <p:ext uri="{BB962C8B-B14F-4D97-AF65-F5344CB8AC3E}">
        <p14:creationId xmlns:p14="http://schemas.microsoft.com/office/powerpoint/2010/main" val="243718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1" name="Rectangle 513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8B33C-96EC-4F04-F9EE-5838F65078F7}"/>
              </a:ext>
            </a:extLst>
          </p:cNvPr>
          <p:cNvSpPr>
            <a:spLocks noGrp="1"/>
          </p:cNvSpPr>
          <p:nvPr>
            <p:ph type="title"/>
          </p:nvPr>
        </p:nvSpPr>
        <p:spPr>
          <a:xfrm>
            <a:off x="612648" y="365125"/>
            <a:ext cx="6986015" cy="1776484"/>
          </a:xfrm>
        </p:spPr>
        <p:txBody>
          <a:bodyPr anchor="b">
            <a:normAutofit/>
          </a:bodyPr>
          <a:lstStyle/>
          <a:p>
            <a:r>
              <a:rPr lang="en-US" sz="5000"/>
              <a:t>Exploratory Data Analysis – Retail Store and Online</a:t>
            </a:r>
          </a:p>
        </p:txBody>
      </p:sp>
      <p:pic>
        <p:nvPicPr>
          <p:cNvPr id="5122" name="Picture 2">
            <a:extLst>
              <a:ext uri="{FF2B5EF4-FFF2-40B4-BE49-F238E27FC236}">
                <a16:creationId xmlns:a16="http://schemas.microsoft.com/office/drawing/2014/main" id="{8F10CE6F-D21D-E725-0204-CBBFD87715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05939" y="261991"/>
            <a:ext cx="2478976" cy="18902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13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DBF30-8D9C-076C-B33A-C057FFACE80B}"/>
              </a:ext>
            </a:extLst>
          </p:cNvPr>
          <p:cNvSpPr>
            <a:spLocks noGrp="1"/>
          </p:cNvSpPr>
          <p:nvPr>
            <p:ph idx="1"/>
          </p:nvPr>
        </p:nvSpPr>
        <p:spPr>
          <a:xfrm>
            <a:off x="612648" y="2504819"/>
            <a:ext cx="6986016" cy="3672144"/>
          </a:xfrm>
        </p:spPr>
        <p:txBody>
          <a:bodyPr>
            <a:normAutofit/>
          </a:bodyPr>
          <a:lstStyle/>
          <a:p>
            <a:r>
              <a:rPr lang="en-US" sz="2200" dirty="0"/>
              <a:t>Generally, the median online transactions is 100$, this may be attributed to the minimum 100$ order for free delivery</a:t>
            </a:r>
          </a:p>
          <a:p>
            <a:r>
              <a:rPr lang="en-US" sz="2200" dirty="0"/>
              <a:t>Members’ peak count of transaction is around 25$ to 50$, with no clear median</a:t>
            </a:r>
          </a:p>
          <a:p>
            <a:r>
              <a:rPr lang="en-US" sz="2200" dirty="0"/>
              <a:t>Walk-in customers’ peak count of transaction is around 20$</a:t>
            </a:r>
          </a:p>
        </p:txBody>
      </p:sp>
      <p:pic>
        <p:nvPicPr>
          <p:cNvPr id="5126" name="Picture 6">
            <a:extLst>
              <a:ext uri="{FF2B5EF4-FFF2-40B4-BE49-F238E27FC236}">
                <a16:creationId xmlns:a16="http://schemas.microsoft.com/office/drawing/2014/main" id="{4755B6AF-1C04-B299-A313-E31DCC23D6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05938" y="2250695"/>
            <a:ext cx="2478975" cy="19496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CC192C0-EA2F-1D50-EDAB-10ADE0DDA2D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05937" y="4298789"/>
            <a:ext cx="2478975" cy="19196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F3F420EE-DDAD-9266-2E51-7277CD42DDAB}"/>
              </a:ext>
            </a:extLst>
          </p:cNvPr>
          <p:cNvCxnSpPr/>
          <p:nvPr/>
        </p:nvCxnSpPr>
        <p:spPr>
          <a:xfrm flipV="1">
            <a:off x="9900745" y="365125"/>
            <a:ext cx="0" cy="1581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CCE3F20-CDBE-4B08-2624-3C376EB23404}"/>
              </a:ext>
            </a:extLst>
          </p:cNvPr>
          <p:cNvCxnSpPr/>
          <p:nvPr/>
        </p:nvCxnSpPr>
        <p:spPr>
          <a:xfrm flipV="1">
            <a:off x="9288518" y="4411608"/>
            <a:ext cx="0" cy="1581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A15A700-FD24-67D2-37D6-6FD420B5A06C}"/>
              </a:ext>
            </a:extLst>
          </p:cNvPr>
          <p:cNvSpPr/>
          <p:nvPr/>
        </p:nvSpPr>
        <p:spPr>
          <a:xfrm>
            <a:off x="9288518" y="2414203"/>
            <a:ext cx="312682" cy="15508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15">
            <a:extLst>
              <a:ext uri="{FF2B5EF4-FFF2-40B4-BE49-F238E27FC236}">
                <a16:creationId xmlns:a16="http://schemas.microsoft.com/office/drawing/2014/main" id="{C4D7EE2C-8E75-32B0-A21E-7D5328964018}"/>
              </a:ext>
            </a:extLst>
          </p:cNvPr>
          <p:cNvSpPr>
            <a:spLocks noGrp="1"/>
          </p:cNvSpPr>
          <p:nvPr>
            <p:ph type="sldNum" sz="quarter" idx="12"/>
          </p:nvPr>
        </p:nvSpPr>
        <p:spPr/>
        <p:txBody>
          <a:bodyPr/>
          <a:lstStyle/>
          <a:p>
            <a:fld id="{CC916919-43E7-4F4B-A284-58C6C52272F7}" type="slidenum">
              <a:rPr lang="en-US" smtClean="0"/>
              <a:t>7</a:t>
            </a:fld>
            <a:endParaRPr lang="en-US"/>
          </a:p>
        </p:txBody>
      </p:sp>
    </p:spTree>
    <p:extLst>
      <p:ext uri="{BB962C8B-B14F-4D97-AF65-F5344CB8AC3E}">
        <p14:creationId xmlns:p14="http://schemas.microsoft.com/office/powerpoint/2010/main" val="380130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8B33C-96EC-4F04-F9EE-5838F65078F7}"/>
              </a:ext>
            </a:extLst>
          </p:cNvPr>
          <p:cNvSpPr>
            <a:spLocks noGrp="1"/>
          </p:cNvSpPr>
          <p:nvPr>
            <p:ph type="title"/>
          </p:nvPr>
        </p:nvSpPr>
        <p:spPr>
          <a:xfrm>
            <a:off x="630936" y="639520"/>
            <a:ext cx="3429000" cy="1719072"/>
          </a:xfrm>
        </p:spPr>
        <p:txBody>
          <a:bodyPr anchor="b">
            <a:normAutofit/>
          </a:bodyPr>
          <a:lstStyle/>
          <a:p>
            <a:r>
              <a:rPr lang="en-US" sz="5400"/>
              <a:t>Modelling</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DBF30-8D9C-076C-B33A-C057FFACE80B}"/>
              </a:ext>
            </a:extLst>
          </p:cNvPr>
          <p:cNvSpPr>
            <a:spLocks noGrp="1"/>
          </p:cNvSpPr>
          <p:nvPr>
            <p:ph idx="1"/>
          </p:nvPr>
        </p:nvSpPr>
        <p:spPr>
          <a:xfrm>
            <a:off x="630936" y="2807208"/>
            <a:ext cx="5872340" cy="3410712"/>
          </a:xfrm>
        </p:spPr>
        <p:txBody>
          <a:bodyPr anchor="t">
            <a:normAutofit/>
          </a:bodyPr>
          <a:lstStyle/>
          <a:p>
            <a:r>
              <a:rPr lang="en-US" sz="2200" dirty="0"/>
              <a:t>Collaborative Filter was chosen over Content-based Filter</a:t>
            </a:r>
          </a:p>
          <a:p>
            <a:r>
              <a:rPr lang="en-US" sz="2200" dirty="0"/>
              <a:t>The combined retail and online transactions were fed into the collaborative filter algorithm</a:t>
            </a:r>
          </a:p>
          <a:p>
            <a:r>
              <a:rPr lang="en-US" sz="2200" dirty="0"/>
              <a:t>As there is no explicit ratings for the product purchased, the implicit feedback – </a:t>
            </a:r>
            <a:r>
              <a:rPr lang="en-US" sz="2200" b="1" u="sng" dirty="0"/>
              <a:t>quantities of products purchased</a:t>
            </a:r>
            <a:r>
              <a:rPr lang="en-US" sz="2200" dirty="0"/>
              <a:t> is the input which the collaborative filter will take in</a:t>
            </a:r>
          </a:p>
        </p:txBody>
      </p:sp>
      <p:grpSp>
        <p:nvGrpSpPr>
          <p:cNvPr id="7" name="Group 6">
            <a:extLst>
              <a:ext uri="{FF2B5EF4-FFF2-40B4-BE49-F238E27FC236}">
                <a16:creationId xmlns:a16="http://schemas.microsoft.com/office/drawing/2014/main" id="{7B2A4C51-973F-AB4F-4646-EB42C49731BD}"/>
              </a:ext>
            </a:extLst>
          </p:cNvPr>
          <p:cNvGrpSpPr/>
          <p:nvPr/>
        </p:nvGrpSpPr>
        <p:grpSpPr>
          <a:xfrm>
            <a:off x="7204841" y="4014364"/>
            <a:ext cx="4053630" cy="2203556"/>
            <a:chOff x="4654296" y="1552566"/>
            <a:chExt cx="6903720" cy="3752867"/>
          </a:xfrm>
        </p:grpSpPr>
        <p:pic>
          <p:nvPicPr>
            <p:cNvPr id="4" name="Picture 4" descr="Software machine - Rino Wenger - Rino Wenger">
              <a:extLst>
                <a:ext uri="{FF2B5EF4-FFF2-40B4-BE49-F238E27FC236}">
                  <a16:creationId xmlns:a16="http://schemas.microsoft.com/office/drawing/2014/main" id="{7DD3F6CA-3E19-B22D-CBCA-582BD4B4A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015" y="2793899"/>
              <a:ext cx="3385920" cy="25115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4F3862-D1B5-E90A-744A-DB61C6A17A9A}"/>
                </a:ext>
              </a:extLst>
            </p:cNvPr>
            <p:cNvSpPr/>
            <p:nvPr/>
          </p:nvSpPr>
          <p:spPr>
            <a:xfrm>
              <a:off x="4654296" y="1552566"/>
              <a:ext cx="2196041" cy="12413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572768">
                <a:spcAft>
                  <a:spcPts val="600"/>
                </a:spcAft>
              </a:pPr>
              <a:r>
                <a:rPr lang="en-US" sz="1400" kern="1200" dirty="0">
                  <a:solidFill>
                    <a:schemeClr val="lt1"/>
                  </a:solidFill>
                  <a:latin typeface="+mn-lt"/>
                  <a:ea typeface="+mn-ea"/>
                  <a:cs typeface="+mn-cs"/>
                </a:rPr>
                <a:t>Combined Retail &amp; Online Transaction</a:t>
              </a:r>
              <a:endParaRPr lang="en-US" sz="900" dirty="0"/>
            </a:p>
          </p:txBody>
        </p:sp>
        <p:sp>
          <p:nvSpPr>
            <p:cNvPr id="6" name="Rectangle 5">
              <a:extLst>
                <a:ext uri="{FF2B5EF4-FFF2-40B4-BE49-F238E27FC236}">
                  <a16:creationId xmlns:a16="http://schemas.microsoft.com/office/drawing/2014/main" id="{7FFA368E-2BE6-24CB-CFED-66B3FBE9C98B}"/>
                </a:ext>
              </a:extLst>
            </p:cNvPr>
            <p:cNvSpPr/>
            <p:nvPr/>
          </p:nvSpPr>
          <p:spPr>
            <a:xfrm>
              <a:off x="8556933" y="3979376"/>
              <a:ext cx="3001083" cy="12413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1572768">
                <a:spcAft>
                  <a:spcPts val="600"/>
                </a:spcAft>
              </a:pPr>
              <a:r>
                <a:rPr lang="en-US" sz="1400" kern="1200">
                  <a:solidFill>
                    <a:schemeClr val="lt1"/>
                  </a:solidFill>
                  <a:latin typeface="+mn-lt"/>
                  <a:ea typeface="+mn-ea"/>
                  <a:cs typeface="+mn-cs"/>
                </a:rPr>
                <a:t>Recommendations</a:t>
              </a:r>
              <a:endParaRPr lang="en-US" sz="1000"/>
            </a:p>
          </p:txBody>
        </p:sp>
      </p:grpSp>
      <p:sp>
        <p:nvSpPr>
          <p:cNvPr id="8" name="Rectangle 7">
            <a:extLst>
              <a:ext uri="{FF2B5EF4-FFF2-40B4-BE49-F238E27FC236}">
                <a16:creationId xmlns:a16="http://schemas.microsoft.com/office/drawing/2014/main" id="{5CE76DC9-CC26-CCAB-9A40-D6115D123CC4}"/>
              </a:ext>
            </a:extLst>
          </p:cNvPr>
          <p:cNvSpPr/>
          <p:nvPr/>
        </p:nvSpPr>
        <p:spPr>
          <a:xfrm>
            <a:off x="7204840" y="1810808"/>
            <a:ext cx="1690987" cy="9558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572768">
              <a:spcAft>
                <a:spcPts val="600"/>
              </a:spcAft>
            </a:pPr>
            <a:r>
              <a:rPr lang="en-US" sz="2000" kern="1200" dirty="0">
                <a:solidFill>
                  <a:schemeClr val="lt1"/>
                </a:solidFill>
                <a:latin typeface="+mn-lt"/>
                <a:ea typeface="+mn-ea"/>
                <a:cs typeface="+mn-cs"/>
              </a:rPr>
              <a:t>Collaborative Filter</a:t>
            </a:r>
            <a:endParaRPr lang="en-US" sz="1100" dirty="0"/>
          </a:p>
        </p:txBody>
      </p:sp>
      <p:sp>
        <p:nvSpPr>
          <p:cNvPr id="9" name="Rectangle 8">
            <a:extLst>
              <a:ext uri="{FF2B5EF4-FFF2-40B4-BE49-F238E27FC236}">
                <a16:creationId xmlns:a16="http://schemas.microsoft.com/office/drawing/2014/main" id="{E945E043-5ECA-DA9B-5702-04DB2E71AABB}"/>
              </a:ext>
            </a:extLst>
          </p:cNvPr>
          <p:cNvSpPr/>
          <p:nvPr/>
        </p:nvSpPr>
        <p:spPr>
          <a:xfrm>
            <a:off x="9496337" y="1814785"/>
            <a:ext cx="1690987" cy="955847"/>
          </a:xfrm>
          <a:prstGeom prst="rect">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1572768">
              <a:spcAft>
                <a:spcPts val="600"/>
              </a:spcAft>
            </a:pPr>
            <a:r>
              <a:rPr lang="en-US" sz="2000" kern="1200" dirty="0">
                <a:solidFill>
                  <a:schemeClr val="lt1"/>
                </a:solidFill>
                <a:latin typeface="+mn-lt"/>
                <a:ea typeface="+mn-ea"/>
                <a:cs typeface="+mn-cs"/>
              </a:rPr>
              <a:t>Content-based Filter</a:t>
            </a:r>
            <a:endParaRPr lang="en-US" sz="1100" dirty="0"/>
          </a:p>
        </p:txBody>
      </p:sp>
      <p:sp>
        <p:nvSpPr>
          <p:cNvPr id="10" name="Freeform 9">
            <a:extLst>
              <a:ext uri="{FF2B5EF4-FFF2-40B4-BE49-F238E27FC236}">
                <a16:creationId xmlns:a16="http://schemas.microsoft.com/office/drawing/2014/main" id="{CE8E0188-E2D8-07C7-3BE4-FDFBBBDD54B3}"/>
              </a:ext>
            </a:extLst>
          </p:cNvPr>
          <p:cNvSpPr/>
          <p:nvPr/>
        </p:nvSpPr>
        <p:spPr>
          <a:xfrm>
            <a:off x="7090674" y="1631420"/>
            <a:ext cx="1805153" cy="1314622"/>
          </a:xfrm>
          <a:custGeom>
            <a:avLst/>
            <a:gdLst>
              <a:gd name="connsiteX0" fmla="*/ 0 w 725214"/>
              <a:gd name="connsiteY0" fmla="*/ 331076 h 528145"/>
              <a:gd name="connsiteX1" fmla="*/ 197069 w 725214"/>
              <a:gd name="connsiteY1" fmla="*/ 528145 h 528145"/>
              <a:gd name="connsiteX2" fmla="*/ 725214 w 725214"/>
              <a:gd name="connsiteY2" fmla="*/ 0 h 528145"/>
            </a:gdLst>
            <a:ahLst/>
            <a:cxnLst>
              <a:cxn ang="0">
                <a:pos x="connsiteX0" y="connsiteY0"/>
              </a:cxn>
              <a:cxn ang="0">
                <a:pos x="connsiteX1" y="connsiteY1"/>
              </a:cxn>
              <a:cxn ang="0">
                <a:pos x="connsiteX2" y="connsiteY2"/>
              </a:cxn>
            </a:cxnLst>
            <a:rect l="l" t="t" r="r" b="b"/>
            <a:pathLst>
              <a:path w="725214" h="528145">
                <a:moveTo>
                  <a:pt x="0" y="331076"/>
                </a:moveTo>
                <a:lnTo>
                  <a:pt x="197069" y="528145"/>
                </a:lnTo>
                <a:lnTo>
                  <a:pt x="725214" y="0"/>
                </a:lnTo>
              </a:path>
            </a:pathLst>
          </a:custGeom>
          <a:noFill/>
          <a:ln w="152400">
            <a:solidFill>
              <a:schemeClr val="tx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a:extLst>
              <a:ext uri="{FF2B5EF4-FFF2-40B4-BE49-F238E27FC236}">
                <a16:creationId xmlns:a16="http://schemas.microsoft.com/office/drawing/2014/main" id="{108BF7E3-2D56-15BE-96F2-A9EF852BE79C}"/>
              </a:ext>
            </a:extLst>
          </p:cNvPr>
          <p:cNvSpPr/>
          <p:nvPr/>
        </p:nvSpPr>
        <p:spPr>
          <a:xfrm>
            <a:off x="9207862" y="1114224"/>
            <a:ext cx="2349013" cy="2349013"/>
          </a:xfrm>
          <a:prstGeom prst="mathMultiply">
            <a:avLst>
              <a:gd name="adj1" fmla="val 6193"/>
            </a:avLst>
          </a:prstGeom>
          <a:solidFill>
            <a:schemeClr val="tx2">
              <a:alpha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7DA54D81-7B0B-7704-7BF5-B37A5C34C035}"/>
              </a:ext>
            </a:extLst>
          </p:cNvPr>
          <p:cNvSpPr>
            <a:spLocks noGrp="1"/>
          </p:cNvSpPr>
          <p:nvPr>
            <p:ph type="sldNum" sz="quarter" idx="12"/>
          </p:nvPr>
        </p:nvSpPr>
        <p:spPr/>
        <p:txBody>
          <a:bodyPr/>
          <a:lstStyle/>
          <a:p>
            <a:fld id="{CC916919-43E7-4F4B-A284-58C6C52272F7}" type="slidenum">
              <a:rPr lang="en-US" smtClean="0"/>
              <a:t>8</a:t>
            </a:fld>
            <a:endParaRPr lang="en-US"/>
          </a:p>
        </p:txBody>
      </p:sp>
    </p:spTree>
    <p:extLst>
      <p:ext uri="{BB962C8B-B14F-4D97-AF65-F5344CB8AC3E}">
        <p14:creationId xmlns:p14="http://schemas.microsoft.com/office/powerpoint/2010/main" val="63037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8B33C-96EC-4F04-F9EE-5838F65078F7}"/>
              </a:ext>
            </a:extLst>
          </p:cNvPr>
          <p:cNvSpPr>
            <a:spLocks noGrp="1"/>
          </p:cNvSpPr>
          <p:nvPr>
            <p:ph type="title"/>
          </p:nvPr>
        </p:nvSpPr>
        <p:spPr>
          <a:xfrm>
            <a:off x="630936" y="639520"/>
            <a:ext cx="3429000" cy="1719072"/>
          </a:xfrm>
        </p:spPr>
        <p:txBody>
          <a:bodyPr anchor="b">
            <a:normAutofit/>
          </a:bodyPr>
          <a:lstStyle/>
          <a:p>
            <a:r>
              <a:rPr lang="en-US" sz="5400" dirty="0"/>
              <a:t>Evaluation</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7DBF30-8D9C-076C-B33A-C057FFACE80B}"/>
              </a:ext>
            </a:extLst>
          </p:cNvPr>
          <p:cNvSpPr>
            <a:spLocks noGrp="1"/>
          </p:cNvSpPr>
          <p:nvPr>
            <p:ph idx="1"/>
          </p:nvPr>
        </p:nvSpPr>
        <p:spPr>
          <a:xfrm>
            <a:off x="630936" y="2807208"/>
            <a:ext cx="3429000" cy="3410712"/>
          </a:xfrm>
        </p:spPr>
        <p:txBody>
          <a:bodyPr anchor="t">
            <a:normAutofit/>
          </a:bodyPr>
          <a:lstStyle/>
          <a:p>
            <a:r>
              <a:rPr lang="en-US" sz="2200" dirty="0"/>
              <a:t>The model achieved a mean AUC Score of 0.853</a:t>
            </a:r>
          </a:p>
          <a:p>
            <a:r>
              <a:rPr lang="en-US" sz="2200" dirty="0"/>
              <a:t>However, a model is good in the eyes of the non-technical user, only if it makes sense</a:t>
            </a:r>
          </a:p>
        </p:txBody>
      </p:sp>
      <p:sp>
        <p:nvSpPr>
          <p:cNvPr id="15" name="Slide Number Placeholder 14">
            <a:extLst>
              <a:ext uri="{FF2B5EF4-FFF2-40B4-BE49-F238E27FC236}">
                <a16:creationId xmlns:a16="http://schemas.microsoft.com/office/drawing/2014/main" id="{CCE02568-4A20-AFD6-5A97-B52FEF7F9635}"/>
              </a:ext>
            </a:extLst>
          </p:cNvPr>
          <p:cNvSpPr>
            <a:spLocks noGrp="1"/>
          </p:cNvSpPr>
          <p:nvPr>
            <p:ph type="sldNum" sz="quarter" idx="12"/>
          </p:nvPr>
        </p:nvSpPr>
        <p:spPr/>
        <p:txBody>
          <a:bodyPr/>
          <a:lstStyle/>
          <a:p>
            <a:fld id="{CC916919-43E7-4F4B-A284-58C6C52272F7}" type="slidenum">
              <a:rPr lang="en-US" smtClean="0"/>
              <a:t>9</a:t>
            </a:fld>
            <a:endParaRPr lang="en-US"/>
          </a:p>
        </p:txBody>
      </p:sp>
      <p:pic>
        <p:nvPicPr>
          <p:cNvPr id="7170" name="Picture 2">
            <a:extLst>
              <a:ext uri="{FF2B5EF4-FFF2-40B4-BE49-F238E27FC236}">
                <a16:creationId xmlns:a16="http://schemas.microsoft.com/office/drawing/2014/main" id="{6F0E24D1-1630-6920-16F5-CC720EEF80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4206" y="2241315"/>
            <a:ext cx="4581961" cy="345950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41931426-3C3E-447B-ACC4-AF4DDD3817C0}"/>
              </a:ext>
            </a:extLst>
          </p:cNvPr>
          <p:cNvSpPr/>
          <p:nvPr/>
        </p:nvSpPr>
        <p:spPr>
          <a:xfrm rot="16200000">
            <a:off x="4263608" y="3754315"/>
            <a:ext cx="2290980" cy="3967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True Positive Rate</a:t>
            </a:r>
          </a:p>
        </p:txBody>
      </p:sp>
      <p:sp>
        <p:nvSpPr>
          <p:cNvPr id="17" name="Rectangle 16">
            <a:extLst>
              <a:ext uri="{FF2B5EF4-FFF2-40B4-BE49-F238E27FC236}">
                <a16:creationId xmlns:a16="http://schemas.microsoft.com/office/drawing/2014/main" id="{F6CDF81A-6E42-F39F-53AE-97FF3749C0E6}"/>
              </a:ext>
            </a:extLst>
          </p:cNvPr>
          <p:cNvSpPr/>
          <p:nvPr/>
        </p:nvSpPr>
        <p:spPr>
          <a:xfrm>
            <a:off x="6986576" y="5821154"/>
            <a:ext cx="2290980" cy="3967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 Positive Rate</a:t>
            </a:r>
          </a:p>
        </p:txBody>
      </p:sp>
    </p:spTree>
    <p:extLst>
      <p:ext uri="{BB962C8B-B14F-4D97-AF65-F5344CB8AC3E}">
        <p14:creationId xmlns:p14="http://schemas.microsoft.com/office/powerpoint/2010/main" val="1573043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1521</TotalTime>
  <Words>1486</Words>
  <Application>Microsoft Macintosh PowerPoint</Application>
  <PresentationFormat>Widescreen</PresentationFormat>
  <Paragraphs>209</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DSIF9 Capstone Project  Cheese Recommender “Sweet Dreams are made of Cheese”</vt:lpstr>
      <vt:lpstr>Problem Statement</vt:lpstr>
      <vt:lpstr>Data Collection</vt:lpstr>
      <vt:lpstr>Exploratory Data Analysis – Retail Store</vt:lpstr>
      <vt:lpstr>Exploratory Data Analysis – Retail Store and Online</vt:lpstr>
      <vt:lpstr>Exploratory Data Analysis – Retail Store and Online</vt:lpstr>
      <vt:lpstr>Exploratory Data Analysis – Retail Store and Online</vt:lpstr>
      <vt:lpstr>Modelling</vt:lpstr>
      <vt:lpstr>Evaluation</vt:lpstr>
      <vt:lpstr>Evaluation</vt:lpstr>
      <vt:lpstr>Evaluation</vt:lpstr>
      <vt:lpstr>Recommendations, Conclusion, 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Kit Fai Ho</dc:creator>
  <cp:lastModifiedBy>Kit Fai Ho</cp:lastModifiedBy>
  <cp:revision>10</cp:revision>
  <dcterms:created xsi:type="dcterms:W3CDTF">2023-05-22T12:22:38Z</dcterms:created>
  <dcterms:modified xsi:type="dcterms:W3CDTF">2023-05-27T02:27:57Z</dcterms:modified>
</cp:coreProperties>
</file>