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70" r:id="rId8"/>
    <p:sldId id="267" r:id="rId9"/>
    <p:sldId id="262" r:id="rId10"/>
    <p:sldId id="263" r:id="rId11"/>
    <p:sldId id="268" r:id="rId12"/>
    <p:sldId id="266" r:id="rId13"/>
    <p:sldId id="264" r:id="rId14"/>
    <p:sldId id="269" r:id="rId15"/>
    <p:sldId id="265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F3DAFF"/>
    <a:srgbClr val="E9B8FD"/>
    <a:srgbClr val="D0A3E0"/>
    <a:srgbClr val="E2F0D9"/>
    <a:srgbClr val="DEEBF7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154" d="100"/>
          <a:sy n="154" d="100"/>
        </p:scale>
        <p:origin x="-1424" y="-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6495-E6BE-88DB-599A-358D6DBBC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8558F-6307-1CE8-8237-0BB202176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1DC47-73C6-8544-F5DA-FD183085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0CE-C46D-498B-8BC0-DC3AE484A1FB}" type="datetimeFigureOut">
              <a:rPr lang="en-PH" smtClean="0"/>
              <a:t>22/06/2022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3ABD5-FC16-ED71-2236-B3617EDD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44576-1B39-FB4E-C9C3-1686FD60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3CD6-9D75-42AB-9643-A1AA9CF5130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896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77C1-56CC-1090-30EE-85819472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E0CA6-47B4-7848-91CD-F482A7C79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002B-8AF0-72CD-4DA8-E35E8F01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0CE-C46D-498B-8BC0-DC3AE484A1FB}" type="datetimeFigureOut">
              <a:rPr lang="en-PH" smtClean="0"/>
              <a:t>22/06/2022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EC020-0310-E666-C3F8-A88B0495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14544-E52A-B2D3-6FEA-AC1FD42A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3CD6-9D75-42AB-9643-A1AA9CF5130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847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4ADFF-62FF-B8D4-3B97-381A7FC49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8D6B4-86DC-5C0E-9FC3-3316ED05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6A001-5EAD-2A46-7277-03567058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0CE-C46D-498B-8BC0-DC3AE484A1FB}" type="datetimeFigureOut">
              <a:rPr lang="en-PH" smtClean="0"/>
              <a:t>22/06/2022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BCBF6-CE21-9B64-260B-D15D1A2C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0179-643A-731D-2A19-F7BEDB59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3CD6-9D75-42AB-9643-A1AA9CF5130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71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9CE9-A080-AA3E-BC8B-12A227BD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8C4A-D3A4-BFEC-D322-08F11525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ED4D4-CF6A-287F-C9BE-1680BBFC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0CE-C46D-498B-8BC0-DC3AE484A1FB}" type="datetimeFigureOut">
              <a:rPr lang="en-PH" smtClean="0"/>
              <a:t>22/06/2022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B2B02-C9E4-8B8A-9E42-6615FA59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5A84-AFF9-02C9-5E06-3D7EE017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3CD6-9D75-42AB-9643-A1AA9CF5130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825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BB3B-7C36-60F5-9DB3-3A48CA76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E3839-5063-9C69-269B-FD54F05F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DF14-F9CE-B314-31BC-8D872934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0CE-C46D-498B-8BC0-DC3AE484A1FB}" type="datetimeFigureOut">
              <a:rPr lang="en-PH" smtClean="0"/>
              <a:t>22/06/2022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75C99-11CA-B462-A717-AAD291D83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1E393-6C76-F63F-1237-B97D19CD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3CD6-9D75-42AB-9643-A1AA9CF5130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631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70AA-4DA8-14F1-E886-9E5914C6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19A2-F954-9604-8113-B45289B59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2D806-BBA6-9C28-1B87-60622406E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4034A-48C9-F47B-0A13-14FD2715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0CE-C46D-498B-8BC0-DC3AE484A1FB}" type="datetimeFigureOut">
              <a:rPr lang="en-PH" smtClean="0"/>
              <a:t>22/06/2022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96ACC-7142-70B9-4362-A0A73425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5318-F413-2E98-3516-B1744199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3CD6-9D75-42AB-9643-A1AA9CF5130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856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9343-5577-3065-8355-D03DBD5B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69E86-0144-101B-8D4D-9F3D7478C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DCCF4-A6E4-364D-569D-070696887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954C1-9589-38FB-8312-858D54999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56AA6-68AE-B31D-AE6C-1C4DF20B9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7E047-7675-E035-BE24-A977C7BE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0CE-C46D-498B-8BC0-DC3AE484A1FB}" type="datetimeFigureOut">
              <a:rPr lang="en-PH" smtClean="0"/>
              <a:t>22/06/2022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F3427-FF4E-5B56-5401-7FE036B2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D0833-DDE8-394F-050D-62044595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3CD6-9D75-42AB-9643-A1AA9CF5130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026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7D15-EC17-FD13-556F-9353D7D4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915F2-37D9-89E7-D1B9-0E391CE4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0CE-C46D-498B-8BC0-DC3AE484A1FB}" type="datetimeFigureOut">
              <a:rPr lang="en-PH" smtClean="0"/>
              <a:t>22/06/2022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C3289-4ECC-6511-95D2-75BF4222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ACBF5-5D99-6C08-BDB0-A7A8C329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3CD6-9D75-42AB-9643-A1AA9CF5130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380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A7C05-7909-F7A2-5E15-032925D2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0CE-C46D-498B-8BC0-DC3AE484A1FB}" type="datetimeFigureOut">
              <a:rPr lang="en-PH" smtClean="0"/>
              <a:t>22/06/2022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BE46E-4C04-3B98-067E-9400067E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D84EF-6513-8CBD-60E2-E341263F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3CD6-9D75-42AB-9643-A1AA9CF5130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834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6B5B-5E36-45EA-6A7B-E62B71FF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4927A-D3A2-3063-C79B-1DCC16591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8D1D3-B7CA-AD37-0FE6-956B97654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80298-70AA-A0EF-CA3A-63015D72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0CE-C46D-498B-8BC0-DC3AE484A1FB}" type="datetimeFigureOut">
              <a:rPr lang="en-PH" smtClean="0"/>
              <a:t>22/06/2022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DBA34-D837-5C11-7BFB-0F8D4661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1E7D2-7A4B-19A5-D15A-11EF580C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3CD6-9D75-42AB-9643-A1AA9CF5130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838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A88A-043D-30E0-A91E-758F343D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B05CF-5CD2-FC94-A7A2-EF6715B66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9EF5-66F8-D10E-F46B-5AE4DA272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79530-E1FF-6FB2-3FAA-4C6FA49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0CE-C46D-498B-8BC0-DC3AE484A1FB}" type="datetimeFigureOut">
              <a:rPr lang="en-PH" smtClean="0"/>
              <a:t>22/06/2022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2DB52-C56E-A6FC-2F54-A45A8869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35BDF-ECED-C107-E00E-AEC6224E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3CD6-9D75-42AB-9643-A1AA9CF5130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637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7A66C-E52A-0A64-EE32-CCEF2B50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77616-3BA2-0458-CC85-0E55C279D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FE903-3663-D341-65AB-BAEE6D081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D0CE-C46D-498B-8BC0-DC3AE484A1FB}" type="datetimeFigureOut">
              <a:rPr lang="en-PH" smtClean="0"/>
              <a:t>22/06/2022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FA9B5-B550-C479-70AE-BBA6C14DF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75F8B-4FBC-6BDE-2329-B0B6356A8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13CD6-9D75-42AB-9643-A1AA9CF5130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952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5.wdp"/><Relationship Id="rId18" Type="http://schemas.microsoft.com/office/2007/relationships/hdphoto" Target="../media/hdphoto15.wdp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12" Type="http://schemas.microsoft.com/office/2007/relationships/hdphoto" Target="../media/hdphoto4.wdp"/><Relationship Id="rId17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microsoft.com/office/2007/relationships/hdphoto" Target="../media/hdphoto3.wdp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6.wdp"/><Relationship Id="rId5" Type="http://schemas.openxmlformats.org/officeDocument/2006/relationships/image" Target="../media/image7.png"/><Relationship Id="rId10" Type="http://schemas.microsoft.com/office/2007/relationships/hdphoto" Target="../media/hdphoto5.wdp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15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microsoft.com/office/2007/relationships/hdphoto" Target="../media/hdphoto18.wdp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microsoft.com/office/2007/relationships/hdphoto" Target="../media/hdphoto15.wdp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microsoft.com/office/2007/relationships/hdphoto" Target="../media/hdphoto6.wdp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microsoft.com/office/2007/relationships/hdphoto" Target="../media/hdphoto5.wdp"/><Relationship Id="rId2" Type="http://schemas.openxmlformats.org/officeDocument/2006/relationships/image" Target="../media/image2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19" Type="http://schemas.openxmlformats.org/officeDocument/2006/relationships/image" Target="../media/image16.png"/><Relationship Id="rId4" Type="http://schemas.microsoft.com/office/2007/relationships/hdphoto" Target="../media/hdphoto2.wdp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microsoft.com/office/2007/relationships/hdphoto" Target="../media/hdphoto9.wdp"/><Relationship Id="rId4" Type="http://schemas.microsoft.com/office/2007/relationships/hdphoto" Target="../media/hdphoto7.wdp"/><Relationship Id="rId9" Type="http://schemas.microsoft.com/office/2007/relationships/hdphoto" Target="../media/hdphoto8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1.wdp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10.wdp"/><Relationship Id="rId5" Type="http://schemas.openxmlformats.org/officeDocument/2006/relationships/image" Target="../media/image5.png"/><Relationship Id="rId15" Type="http://schemas.microsoft.com/office/2007/relationships/hdphoto" Target="../media/hdphoto13.wdp"/><Relationship Id="rId10" Type="http://schemas.openxmlformats.org/officeDocument/2006/relationships/image" Target="../media/image12.png"/><Relationship Id="rId4" Type="http://schemas.microsoft.com/office/2007/relationships/hdphoto" Target="../media/hdphoto7.wdp"/><Relationship Id="rId9" Type="http://schemas.openxmlformats.org/officeDocument/2006/relationships/image" Target="../media/image9.png"/><Relationship Id="rId14" Type="http://schemas.microsoft.com/office/2007/relationships/hdphoto" Target="../media/hdphoto1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microsoft.com/office/2007/relationships/hdphoto" Target="../media/hdphoto1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16.png"/><Relationship Id="rId3" Type="http://schemas.microsoft.com/office/2007/relationships/hdphoto" Target="../media/hdphoto2.wdp"/><Relationship Id="rId21" Type="http://schemas.microsoft.com/office/2007/relationships/hdphoto" Target="../media/hdphoto15.wdp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17" Type="http://schemas.microsoft.com/office/2007/relationships/hdphoto" Target="../media/hdphoto6.wdp"/><Relationship Id="rId2" Type="http://schemas.openxmlformats.org/officeDocument/2006/relationships/image" Target="../media/image13.png"/><Relationship Id="rId16" Type="http://schemas.microsoft.com/office/2007/relationships/hdphoto" Target="../media/hdphoto5.wdp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microsoft.com/office/2007/relationships/hdphoto" Target="../media/hdphoto4.wdp"/><Relationship Id="rId10" Type="http://schemas.microsoft.com/office/2007/relationships/hdphoto" Target="../media/hdphoto3.wdp"/><Relationship Id="rId19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Relationship Id="rId22" Type="http://schemas.microsoft.com/office/2007/relationships/hdphoto" Target="../media/hdphoto16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4.wdp"/><Relationship Id="rId18" Type="http://schemas.openxmlformats.org/officeDocument/2006/relationships/image" Target="../media/image18.png"/><Relationship Id="rId3" Type="http://schemas.microsoft.com/office/2007/relationships/hdphoto" Target="../media/hdphoto2.wdp"/><Relationship Id="rId21" Type="http://schemas.microsoft.com/office/2007/relationships/hdphoto" Target="../media/hdphoto10.wdp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17" Type="http://schemas.openxmlformats.org/officeDocument/2006/relationships/image" Target="../media/image17.png"/><Relationship Id="rId2" Type="http://schemas.openxmlformats.org/officeDocument/2006/relationships/image" Target="../media/image13.png"/><Relationship Id="rId16" Type="http://schemas.openxmlformats.org/officeDocument/2006/relationships/image" Target="../media/image16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jpeg"/><Relationship Id="rId5" Type="http://schemas.openxmlformats.org/officeDocument/2006/relationships/image" Target="../media/image6.png"/><Relationship Id="rId15" Type="http://schemas.microsoft.com/office/2007/relationships/hdphoto" Target="../media/hdphoto6.wdp"/><Relationship Id="rId10" Type="http://schemas.openxmlformats.org/officeDocument/2006/relationships/image" Target="../media/image10.png"/><Relationship Id="rId19" Type="http://schemas.microsoft.com/office/2007/relationships/hdphoto" Target="../media/hdphoto17.wdp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14.jpe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E3466BD-130D-519F-7B9C-F8DC4DD91F33}"/>
              </a:ext>
            </a:extLst>
          </p:cNvPr>
          <p:cNvGrpSpPr/>
          <p:nvPr/>
        </p:nvGrpSpPr>
        <p:grpSpPr>
          <a:xfrm>
            <a:off x="0" y="278698"/>
            <a:ext cx="12029427" cy="6065866"/>
            <a:chOff x="0" y="278698"/>
            <a:chExt cx="12029427" cy="6065866"/>
          </a:xfrm>
        </p:grpSpPr>
        <p:pic>
          <p:nvPicPr>
            <p:cNvPr id="1026" name="Picture 2" descr="National Air and Space Museum, Smithsonian Institution - Venus in a  telescope | Facebook | By National Air and Space Museum, Smithsonian  Institution | Take a look at the planet Venus through">
              <a:extLst>
                <a:ext uri="{FF2B5EF4-FFF2-40B4-BE49-F238E27FC236}">
                  <a16:creationId xmlns:a16="http://schemas.microsoft.com/office/drawing/2014/main" id="{672524C4-C874-C4F3-5DD8-49C1B0049D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76099"/>
              <a:ext cx="2296205" cy="1285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112B55-9A30-45E5-2B5D-246F9618D2C5}"/>
                </a:ext>
              </a:extLst>
            </p:cNvPr>
            <p:cNvSpPr/>
            <p:nvPr/>
          </p:nvSpPr>
          <p:spPr>
            <a:xfrm>
              <a:off x="2517648" y="2174748"/>
              <a:ext cx="2974902" cy="37623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C33079-FD96-AFFC-DE7F-F8733C63C1A8}"/>
                </a:ext>
              </a:extLst>
            </p:cNvPr>
            <p:cNvSpPr/>
            <p:nvPr/>
          </p:nvSpPr>
          <p:spPr>
            <a:xfrm>
              <a:off x="5956377" y="2687208"/>
              <a:ext cx="2809875" cy="32466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pic>
          <p:nvPicPr>
            <p:cNvPr id="1030" name="Picture 6" descr="Request: Amazon S3 · Issue #2687 · simple-icons/simple-icons · GitHub">
              <a:extLst>
                <a:ext uri="{FF2B5EF4-FFF2-40B4-BE49-F238E27FC236}">
                  <a16:creationId xmlns:a16="http://schemas.microsoft.com/office/drawing/2014/main" id="{27823A29-BC66-2B8D-A940-87AA43391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347" y="2176340"/>
              <a:ext cx="662684" cy="662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0F0B119-8EDA-6216-ADDF-3A61866B1956}"/>
                </a:ext>
              </a:extLst>
            </p:cNvPr>
            <p:cNvGrpSpPr/>
            <p:nvPr/>
          </p:nvGrpSpPr>
          <p:grpSpPr>
            <a:xfrm>
              <a:off x="3181561" y="2327369"/>
              <a:ext cx="1482047" cy="1342582"/>
              <a:chOff x="7286047" y="1567690"/>
              <a:chExt cx="1482047" cy="1342582"/>
            </a:xfrm>
          </p:grpSpPr>
          <p:pic>
            <p:nvPicPr>
              <p:cNvPr id="1040" name="Picture 16">
                <a:extLst>
                  <a:ext uri="{FF2B5EF4-FFF2-40B4-BE49-F238E27FC236}">
                    <a16:creationId xmlns:a16="http://schemas.microsoft.com/office/drawing/2014/main" id="{343F0C9B-9371-D658-6D44-2F53C364B6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6047" y="1567690"/>
                <a:ext cx="1482047" cy="13425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3D00A8-487E-7BC8-BA1A-2BA0707DE205}"/>
                  </a:ext>
                </a:extLst>
              </p:cNvPr>
              <p:cNvSpPr txBox="1"/>
              <p:nvPr/>
            </p:nvSpPr>
            <p:spPr>
              <a:xfrm>
                <a:off x="7690164" y="1927528"/>
                <a:ext cx="80663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500" b="1" dirty="0"/>
                  <a:t>Landing</a:t>
                </a:r>
              </a:p>
              <a:p>
                <a:pPr algn="ctr"/>
                <a:r>
                  <a:rPr lang="en-PH" sz="1500" b="1" dirty="0"/>
                  <a:t>Zone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BFDDCEB-AA1C-CD59-5D85-D7AA53835149}"/>
                </a:ext>
              </a:extLst>
            </p:cNvPr>
            <p:cNvGrpSpPr/>
            <p:nvPr/>
          </p:nvGrpSpPr>
          <p:grpSpPr>
            <a:xfrm>
              <a:off x="3176031" y="3510123"/>
              <a:ext cx="1482047" cy="1342582"/>
              <a:chOff x="7286047" y="1567690"/>
              <a:chExt cx="1482047" cy="1342582"/>
            </a:xfrm>
          </p:grpSpPr>
          <p:pic>
            <p:nvPicPr>
              <p:cNvPr id="51" name="Picture 16">
                <a:extLst>
                  <a:ext uri="{FF2B5EF4-FFF2-40B4-BE49-F238E27FC236}">
                    <a16:creationId xmlns:a16="http://schemas.microsoft.com/office/drawing/2014/main" id="{2082331E-D769-1E8B-E98D-6F7D06E5E2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6047" y="1567690"/>
                <a:ext cx="1482047" cy="13425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F020427-D5BF-4729-B4F0-D4BAC6F8E027}"/>
                  </a:ext>
                </a:extLst>
              </p:cNvPr>
              <p:cNvSpPr txBox="1"/>
              <p:nvPr/>
            </p:nvSpPr>
            <p:spPr>
              <a:xfrm>
                <a:off x="7779932" y="1915123"/>
                <a:ext cx="62709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500" b="1" dirty="0"/>
                  <a:t>Clean</a:t>
                </a:r>
              </a:p>
              <a:p>
                <a:pPr algn="ctr"/>
                <a:r>
                  <a:rPr lang="en-PH" sz="1500" b="1" dirty="0"/>
                  <a:t>Zone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C7EF154-CE4C-CA97-B65D-93738FA917F0}"/>
                </a:ext>
              </a:extLst>
            </p:cNvPr>
            <p:cNvGrpSpPr/>
            <p:nvPr/>
          </p:nvGrpSpPr>
          <p:grpSpPr>
            <a:xfrm>
              <a:off x="3175915" y="4712237"/>
              <a:ext cx="1482047" cy="1342582"/>
              <a:chOff x="7286047" y="1567690"/>
              <a:chExt cx="1482047" cy="1342582"/>
            </a:xfrm>
          </p:grpSpPr>
          <p:pic>
            <p:nvPicPr>
              <p:cNvPr id="54" name="Picture 16">
                <a:extLst>
                  <a:ext uri="{FF2B5EF4-FFF2-40B4-BE49-F238E27FC236}">
                    <a16:creationId xmlns:a16="http://schemas.microsoft.com/office/drawing/2014/main" id="{B7507DAC-2645-67E1-BB74-FC1F443620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6047" y="1567690"/>
                <a:ext cx="1482047" cy="13425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DD88D61-202A-823A-3300-2D575814AFCE}"/>
                  </a:ext>
                </a:extLst>
              </p:cNvPr>
              <p:cNvSpPr txBox="1"/>
              <p:nvPr/>
            </p:nvSpPr>
            <p:spPr>
              <a:xfrm>
                <a:off x="7686666" y="1927528"/>
                <a:ext cx="81105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500" b="1" dirty="0"/>
                  <a:t>Curated</a:t>
                </a:r>
              </a:p>
              <a:p>
                <a:pPr algn="ctr"/>
                <a:r>
                  <a:rPr lang="en-PH" sz="1500" b="1" dirty="0"/>
                  <a:t>Zone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D158976-053B-3649-0A9D-CAC60F2B2697}"/>
                </a:ext>
              </a:extLst>
            </p:cNvPr>
            <p:cNvSpPr txBox="1"/>
            <p:nvPr/>
          </p:nvSpPr>
          <p:spPr>
            <a:xfrm>
              <a:off x="3498042" y="1689079"/>
              <a:ext cx="178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b="1" dirty="0"/>
                <a:t>Lake Formation</a:t>
              </a:r>
            </a:p>
          </p:txBody>
        </p:sp>
        <p:pic>
          <p:nvPicPr>
            <p:cNvPr id="1048" name="Picture 24" descr="AWS Lake Formation | CloudBank">
              <a:extLst>
                <a:ext uri="{FF2B5EF4-FFF2-40B4-BE49-F238E27FC236}">
                  <a16:creationId xmlns:a16="http://schemas.microsoft.com/office/drawing/2014/main" id="{EEDA8474-B660-2EA4-C75B-4419E9EA29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74" t="9190" r="19199" b="32827"/>
            <a:stretch/>
          </p:blipFill>
          <p:spPr bwMode="auto">
            <a:xfrm>
              <a:off x="3905312" y="832349"/>
              <a:ext cx="929590" cy="905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Amazon Web Services - Wikipedia">
              <a:extLst>
                <a:ext uri="{FF2B5EF4-FFF2-40B4-BE49-F238E27FC236}">
                  <a16:creationId xmlns:a16="http://schemas.microsoft.com/office/drawing/2014/main" id="{83A10CA9-6479-6300-2D80-06A58CACB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877" y="1596606"/>
              <a:ext cx="764199" cy="45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Connect AWS RDS SQL Server with AWS Glue">
              <a:extLst>
                <a:ext uri="{FF2B5EF4-FFF2-40B4-BE49-F238E27FC236}">
                  <a16:creationId xmlns:a16="http://schemas.microsoft.com/office/drawing/2014/main" id="{D83E84EF-7CD9-62AD-15E2-1896B64E8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8999" y="995502"/>
              <a:ext cx="2535445" cy="921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77904DD-3917-6D0E-EF8A-776E41215D1A}"/>
                </a:ext>
              </a:extLst>
            </p:cNvPr>
            <p:cNvGrpSpPr/>
            <p:nvPr/>
          </p:nvGrpSpPr>
          <p:grpSpPr>
            <a:xfrm>
              <a:off x="6363429" y="3044578"/>
              <a:ext cx="1995777" cy="709805"/>
              <a:chOff x="6893781" y="3145162"/>
              <a:chExt cx="1995777" cy="70980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9D0DE76-3BD2-13CA-76C4-7AC751BC87D4}"/>
                  </a:ext>
                </a:extLst>
              </p:cNvPr>
              <p:cNvGrpSpPr/>
              <p:nvPr/>
            </p:nvGrpSpPr>
            <p:grpSpPr>
              <a:xfrm>
                <a:off x="7175804" y="3195954"/>
                <a:ext cx="1530519" cy="624616"/>
                <a:chOff x="6963131" y="3393549"/>
                <a:chExt cx="1530519" cy="624616"/>
              </a:xfrm>
            </p:grpSpPr>
            <p:pic>
              <p:nvPicPr>
                <p:cNvPr id="1056" name="Picture 32" descr="Connector">
                  <a:extLst>
                    <a:ext uri="{FF2B5EF4-FFF2-40B4-BE49-F238E27FC236}">
                      <a16:creationId xmlns:a16="http://schemas.microsoft.com/office/drawing/2014/main" id="{775037CF-8BBB-EA72-92F8-A7E449F69B3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183" t="12473" r="35823" b="38016"/>
                <a:stretch/>
              </p:blipFill>
              <p:spPr bwMode="auto">
                <a:xfrm>
                  <a:off x="6963131" y="3393549"/>
                  <a:ext cx="635679" cy="6246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382A211-8704-3DA4-FB0E-DEC6761E0B32}"/>
                    </a:ext>
                  </a:extLst>
                </p:cNvPr>
                <p:cNvSpPr txBox="1"/>
                <p:nvPr/>
              </p:nvSpPr>
              <p:spPr>
                <a:xfrm>
                  <a:off x="7280970" y="3536054"/>
                  <a:ext cx="12126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sz="1400" dirty="0">
                      <a:latin typeface="Arial Rounded MT Bold" panose="020F0704030504030204" pitchFamily="34" charset="0"/>
                      <a:ea typeface="Segoe UI Black" panose="020B0A02040204020203" pitchFamily="34" charset="0"/>
                    </a:rPr>
                    <a:t>RDS</a:t>
                  </a:r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BFF9A34-A4FF-D7A8-95B8-38480233B0E8}"/>
                  </a:ext>
                </a:extLst>
              </p:cNvPr>
              <p:cNvSpPr/>
              <p:nvPr/>
            </p:nvSpPr>
            <p:spPr>
              <a:xfrm>
                <a:off x="6893781" y="3145162"/>
                <a:ext cx="1995777" cy="709805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9C3B5E7-5224-F154-D461-937C5871D104}"/>
                </a:ext>
              </a:extLst>
            </p:cNvPr>
            <p:cNvGrpSpPr/>
            <p:nvPr/>
          </p:nvGrpSpPr>
          <p:grpSpPr>
            <a:xfrm>
              <a:off x="6363428" y="3966474"/>
              <a:ext cx="1995777" cy="709805"/>
              <a:chOff x="6893780" y="3966474"/>
              <a:chExt cx="1995777" cy="70980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56BFD9C-6F73-0EC0-6736-F2E982E93105}"/>
                  </a:ext>
                </a:extLst>
              </p:cNvPr>
              <p:cNvGrpSpPr/>
              <p:nvPr/>
            </p:nvGrpSpPr>
            <p:grpSpPr>
              <a:xfrm>
                <a:off x="7118922" y="4028439"/>
                <a:ext cx="1638860" cy="624616"/>
                <a:chOff x="7000778" y="4212597"/>
                <a:chExt cx="1638860" cy="624616"/>
              </a:xfrm>
            </p:grpSpPr>
            <p:pic>
              <p:nvPicPr>
                <p:cNvPr id="1058" name="Picture 34" descr="Tonic - Integrations - Amazon Redshift">
                  <a:extLst>
                    <a:ext uri="{FF2B5EF4-FFF2-40B4-BE49-F238E27FC236}">
                      <a16:creationId xmlns:a16="http://schemas.microsoft.com/office/drawing/2014/main" id="{FCFE353C-4669-EDE6-9CCB-4C7398254A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818" r="30022" b="27045"/>
                <a:stretch/>
              </p:blipFill>
              <p:spPr bwMode="auto">
                <a:xfrm>
                  <a:off x="7000778" y="4212597"/>
                  <a:ext cx="598032" cy="6246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DCECCF8-C70D-0146-21FB-1BE4B699C9D2}"/>
                    </a:ext>
                  </a:extLst>
                </p:cNvPr>
                <p:cNvSpPr txBox="1"/>
                <p:nvPr/>
              </p:nvSpPr>
              <p:spPr>
                <a:xfrm>
                  <a:off x="7426958" y="4371016"/>
                  <a:ext cx="12126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sz="1400" dirty="0">
                      <a:latin typeface="Arial Rounded MT Bold" panose="020F0704030504030204" pitchFamily="34" charset="0"/>
                      <a:ea typeface="Segoe UI Black" panose="020B0A02040204020203" pitchFamily="34" charset="0"/>
                    </a:rPr>
                    <a:t>Redshift</a:t>
                  </a:r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09E0FA2-51A6-3F4B-05EB-18BD6F8311EA}"/>
                  </a:ext>
                </a:extLst>
              </p:cNvPr>
              <p:cNvSpPr/>
              <p:nvPr/>
            </p:nvSpPr>
            <p:spPr>
              <a:xfrm>
                <a:off x="6893780" y="3966474"/>
                <a:ext cx="1995777" cy="709805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163B55A-8F65-9760-8C9B-21F9A71E3A90}"/>
                </a:ext>
              </a:extLst>
            </p:cNvPr>
            <p:cNvGrpSpPr/>
            <p:nvPr/>
          </p:nvGrpSpPr>
          <p:grpSpPr>
            <a:xfrm>
              <a:off x="6363427" y="4879630"/>
              <a:ext cx="1995777" cy="727393"/>
              <a:chOff x="6893779" y="4751518"/>
              <a:chExt cx="1995777" cy="72739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EC0A66D-670E-8835-3B30-7CCDCC1F047B}"/>
                  </a:ext>
                </a:extLst>
              </p:cNvPr>
              <p:cNvGrpSpPr/>
              <p:nvPr/>
            </p:nvGrpSpPr>
            <p:grpSpPr>
              <a:xfrm>
                <a:off x="6999320" y="4760105"/>
                <a:ext cx="1800388" cy="718806"/>
                <a:chOff x="6999320" y="4760105"/>
                <a:chExt cx="1800388" cy="718806"/>
              </a:xfrm>
            </p:grpSpPr>
            <p:pic>
              <p:nvPicPr>
                <p:cNvPr id="1060" name="Picture 36" descr="7 Mistakes I Made In DynamoDB - Coder Diaries">
                  <a:extLst>
                    <a:ext uri="{FF2B5EF4-FFF2-40B4-BE49-F238E27FC236}">
                      <a16:creationId xmlns:a16="http://schemas.microsoft.com/office/drawing/2014/main" id="{73989EC3-ABDB-4FAA-E7DF-8E7B9322FD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15" t="9436" r="56725" b="9616"/>
                <a:stretch/>
              </p:blipFill>
              <p:spPr bwMode="auto">
                <a:xfrm>
                  <a:off x="6999320" y="4760105"/>
                  <a:ext cx="622645" cy="7188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843775C-6758-0813-4342-0B8C24B0EA2F}"/>
                    </a:ext>
                  </a:extLst>
                </p:cNvPr>
                <p:cNvSpPr txBox="1"/>
                <p:nvPr/>
              </p:nvSpPr>
              <p:spPr>
                <a:xfrm>
                  <a:off x="7587028" y="4965619"/>
                  <a:ext cx="12126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sz="1400" dirty="0">
                      <a:latin typeface="Arial Rounded MT Bold" panose="020F0704030504030204" pitchFamily="34" charset="0"/>
                      <a:ea typeface="Segoe UI Black" panose="020B0A02040204020203" pitchFamily="34" charset="0"/>
                    </a:rPr>
                    <a:t>DynamoDB</a:t>
                  </a:r>
                </a:p>
              </p:txBody>
            </p:sp>
          </p:grp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5B64C3C-683F-8DA4-9987-EC3087C60471}"/>
                  </a:ext>
                </a:extLst>
              </p:cNvPr>
              <p:cNvSpPr/>
              <p:nvPr/>
            </p:nvSpPr>
            <p:spPr>
              <a:xfrm>
                <a:off x="6893779" y="4751518"/>
                <a:ext cx="1995777" cy="709805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pic>
          <p:nvPicPr>
            <p:cNvPr id="1062" name="Picture 38" descr="Connectivity, integration and extensibility">
              <a:extLst>
                <a:ext uri="{FF2B5EF4-FFF2-40B4-BE49-F238E27FC236}">
                  <a16:creationId xmlns:a16="http://schemas.microsoft.com/office/drawing/2014/main" id="{B6CEED0A-4833-3B07-306A-F432EAFC90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55" r="30405"/>
            <a:stretch/>
          </p:blipFill>
          <p:spPr bwMode="auto">
            <a:xfrm>
              <a:off x="9822323" y="2528963"/>
              <a:ext cx="1657843" cy="1445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D2D Template - Amazon QuickSight">
              <a:extLst>
                <a:ext uri="{FF2B5EF4-FFF2-40B4-BE49-F238E27FC236}">
                  <a16:creationId xmlns:a16="http://schemas.microsoft.com/office/drawing/2014/main" id="{90355553-CB1B-45BB-E267-341156D44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6656" y="4340746"/>
              <a:ext cx="2203783" cy="772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408145C-F908-AF7F-AD57-E65FD493A34F}"/>
                </a:ext>
              </a:extLst>
            </p:cNvPr>
            <p:cNvGrpSpPr/>
            <p:nvPr/>
          </p:nvGrpSpPr>
          <p:grpSpPr>
            <a:xfrm>
              <a:off x="9549354" y="995502"/>
              <a:ext cx="2203783" cy="1130929"/>
              <a:chOff x="9550902" y="959478"/>
              <a:chExt cx="2203783" cy="1130929"/>
            </a:xfrm>
          </p:grpSpPr>
          <p:grpSp>
            <p:nvGrpSpPr>
              <p:cNvPr id="17" name="Google Shape;12944;p66">
                <a:extLst>
                  <a:ext uri="{FF2B5EF4-FFF2-40B4-BE49-F238E27FC236}">
                    <a16:creationId xmlns:a16="http://schemas.microsoft.com/office/drawing/2014/main" id="{EA17685E-8557-01FF-9352-24371E01BF58}"/>
                  </a:ext>
                </a:extLst>
              </p:cNvPr>
              <p:cNvGrpSpPr/>
              <p:nvPr/>
            </p:nvGrpSpPr>
            <p:grpSpPr>
              <a:xfrm>
                <a:off x="10166845" y="959478"/>
                <a:ext cx="986503" cy="815850"/>
                <a:chOff x="6099375" y="2456075"/>
                <a:chExt cx="337684" cy="314194"/>
              </a:xfrm>
              <a:solidFill>
                <a:schemeClr val="accent2"/>
              </a:solidFill>
            </p:grpSpPr>
            <p:sp>
              <p:nvSpPr>
                <p:cNvPr id="18" name="Google Shape;12945;p66">
                  <a:extLst>
                    <a:ext uri="{FF2B5EF4-FFF2-40B4-BE49-F238E27FC236}">
                      <a16:creationId xmlns:a16="http://schemas.microsoft.com/office/drawing/2014/main" id="{64B89170-1EF6-41EA-47D2-3B01AD590F2B}"/>
                    </a:ext>
                  </a:extLst>
                </p:cNvPr>
                <p:cNvSpPr/>
                <p:nvPr/>
              </p:nvSpPr>
              <p:spPr>
                <a:xfrm>
                  <a:off x="6099375" y="2456075"/>
                  <a:ext cx="337684" cy="314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9" h="9871" extrusionOk="0">
                      <a:moveTo>
                        <a:pt x="322" y="5025"/>
                      </a:moveTo>
                      <a:cubicBezTo>
                        <a:pt x="536" y="5227"/>
                        <a:pt x="857" y="5418"/>
                        <a:pt x="1274" y="5585"/>
                      </a:cubicBezTo>
                      <a:cubicBezTo>
                        <a:pt x="2048" y="5882"/>
                        <a:pt x="3060" y="6049"/>
                        <a:pt x="4143" y="6049"/>
                      </a:cubicBezTo>
                      <a:lnTo>
                        <a:pt x="4417" y="6049"/>
                      </a:lnTo>
                      <a:cubicBezTo>
                        <a:pt x="4429" y="6061"/>
                        <a:pt x="4465" y="6073"/>
                        <a:pt x="4477" y="6097"/>
                      </a:cubicBezTo>
                      <a:lnTo>
                        <a:pt x="4905" y="6347"/>
                      </a:lnTo>
                      <a:cubicBezTo>
                        <a:pt x="4894" y="6466"/>
                        <a:pt x="4882" y="6585"/>
                        <a:pt x="4882" y="6692"/>
                      </a:cubicBezTo>
                      <a:cubicBezTo>
                        <a:pt x="4882" y="6811"/>
                        <a:pt x="4894" y="6930"/>
                        <a:pt x="4905" y="7025"/>
                      </a:cubicBezTo>
                      <a:lnTo>
                        <a:pt x="4477" y="7287"/>
                      </a:lnTo>
                      <a:cubicBezTo>
                        <a:pt x="4405" y="7323"/>
                        <a:pt x="4358" y="7382"/>
                        <a:pt x="4346" y="7466"/>
                      </a:cubicBezTo>
                      <a:cubicBezTo>
                        <a:pt x="4322" y="7537"/>
                        <a:pt x="4322" y="7609"/>
                        <a:pt x="4370" y="7680"/>
                      </a:cubicBezTo>
                      <a:lnTo>
                        <a:pt x="4608" y="8085"/>
                      </a:lnTo>
                      <a:cubicBezTo>
                        <a:pt x="4564" y="8081"/>
                        <a:pt x="4517" y="8080"/>
                        <a:pt x="4467" y="8080"/>
                      </a:cubicBezTo>
                      <a:cubicBezTo>
                        <a:pt x="4368" y="8080"/>
                        <a:pt x="4263" y="8085"/>
                        <a:pt x="4167" y="8085"/>
                      </a:cubicBezTo>
                      <a:cubicBezTo>
                        <a:pt x="3120" y="8085"/>
                        <a:pt x="2143" y="7942"/>
                        <a:pt x="1393" y="7656"/>
                      </a:cubicBezTo>
                      <a:cubicBezTo>
                        <a:pt x="714" y="7406"/>
                        <a:pt x="322" y="7061"/>
                        <a:pt x="322" y="6728"/>
                      </a:cubicBezTo>
                      <a:lnTo>
                        <a:pt x="322" y="5025"/>
                      </a:lnTo>
                      <a:close/>
                      <a:moveTo>
                        <a:pt x="4132" y="1"/>
                      </a:moveTo>
                      <a:cubicBezTo>
                        <a:pt x="3048" y="1"/>
                        <a:pt x="2036" y="167"/>
                        <a:pt x="1262" y="465"/>
                      </a:cubicBezTo>
                      <a:cubicBezTo>
                        <a:pt x="441" y="774"/>
                        <a:pt x="0" y="1215"/>
                        <a:pt x="0" y="1691"/>
                      </a:cubicBezTo>
                      <a:lnTo>
                        <a:pt x="0" y="6751"/>
                      </a:lnTo>
                      <a:cubicBezTo>
                        <a:pt x="0" y="7228"/>
                        <a:pt x="441" y="7656"/>
                        <a:pt x="1262" y="7966"/>
                      </a:cubicBezTo>
                      <a:cubicBezTo>
                        <a:pt x="2036" y="8264"/>
                        <a:pt x="3048" y="8430"/>
                        <a:pt x="4132" y="8430"/>
                      </a:cubicBezTo>
                      <a:cubicBezTo>
                        <a:pt x="4346" y="8430"/>
                        <a:pt x="4548" y="8430"/>
                        <a:pt x="4763" y="8418"/>
                      </a:cubicBezTo>
                      <a:lnTo>
                        <a:pt x="5025" y="8871"/>
                      </a:lnTo>
                      <a:cubicBezTo>
                        <a:pt x="5072" y="8954"/>
                        <a:pt x="5132" y="8990"/>
                        <a:pt x="5203" y="9014"/>
                      </a:cubicBezTo>
                      <a:cubicBezTo>
                        <a:pt x="5227" y="9018"/>
                        <a:pt x="5252" y="9020"/>
                        <a:pt x="5278" y="9020"/>
                      </a:cubicBezTo>
                      <a:cubicBezTo>
                        <a:pt x="5329" y="9020"/>
                        <a:pt x="5382" y="9010"/>
                        <a:pt x="5429" y="8978"/>
                      </a:cubicBezTo>
                      <a:lnTo>
                        <a:pt x="5858" y="8728"/>
                      </a:lnTo>
                      <a:cubicBezTo>
                        <a:pt x="6037" y="8871"/>
                        <a:pt x="6251" y="8990"/>
                        <a:pt x="6465" y="9085"/>
                      </a:cubicBezTo>
                      <a:lnTo>
                        <a:pt x="6465" y="9573"/>
                      </a:lnTo>
                      <a:cubicBezTo>
                        <a:pt x="6465" y="9740"/>
                        <a:pt x="6608" y="9871"/>
                        <a:pt x="6763" y="9871"/>
                      </a:cubicBezTo>
                      <a:lnTo>
                        <a:pt x="8108" y="9871"/>
                      </a:lnTo>
                      <a:cubicBezTo>
                        <a:pt x="8275" y="9871"/>
                        <a:pt x="8406" y="9740"/>
                        <a:pt x="8406" y="9573"/>
                      </a:cubicBezTo>
                      <a:lnTo>
                        <a:pt x="8406" y="9085"/>
                      </a:lnTo>
                      <a:cubicBezTo>
                        <a:pt x="8632" y="8990"/>
                        <a:pt x="8823" y="8871"/>
                        <a:pt x="9013" y="8728"/>
                      </a:cubicBezTo>
                      <a:lnTo>
                        <a:pt x="9442" y="8978"/>
                      </a:lnTo>
                      <a:cubicBezTo>
                        <a:pt x="9497" y="9010"/>
                        <a:pt x="9548" y="9020"/>
                        <a:pt x="9596" y="9020"/>
                      </a:cubicBezTo>
                      <a:cubicBezTo>
                        <a:pt x="9620" y="9020"/>
                        <a:pt x="9644" y="9018"/>
                        <a:pt x="9668" y="9014"/>
                      </a:cubicBezTo>
                      <a:cubicBezTo>
                        <a:pt x="9739" y="8990"/>
                        <a:pt x="9799" y="8930"/>
                        <a:pt x="9847" y="8871"/>
                      </a:cubicBezTo>
                      <a:lnTo>
                        <a:pt x="10513" y="7716"/>
                      </a:lnTo>
                      <a:cubicBezTo>
                        <a:pt x="10561" y="7597"/>
                        <a:pt x="10561" y="7525"/>
                        <a:pt x="10549" y="7442"/>
                      </a:cubicBezTo>
                      <a:cubicBezTo>
                        <a:pt x="10537" y="7371"/>
                        <a:pt x="10478" y="7311"/>
                        <a:pt x="10406" y="7263"/>
                      </a:cubicBezTo>
                      <a:lnTo>
                        <a:pt x="9978" y="7013"/>
                      </a:lnTo>
                      <a:cubicBezTo>
                        <a:pt x="9989" y="6894"/>
                        <a:pt x="10013" y="6775"/>
                        <a:pt x="10013" y="6668"/>
                      </a:cubicBezTo>
                      <a:cubicBezTo>
                        <a:pt x="10013" y="6549"/>
                        <a:pt x="10001" y="6430"/>
                        <a:pt x="9978" y="6335"/>
                      </a:cubicBezTo>
                      <a:lnTo>
                        <a:pt x="10406" y="6073"/>
                      </a:lnTo>
                      <a:cubicBezTo>
                        <a:pt x="10549" y="6001"/>
                        <a:pt x="10609" y="5823"/>
                        <a:pt x="10513" y="5680"/>
                      </a:cubicBezTo>
                      <a:lnTo>
                        <a:pt x="10311" y="5323"/>
                      </a:lnTo>
                      <a:cubicBezTo>
                        <a:pt x="10280" y="5268"/>
                        <a:pt x="10228" y="5239"/>
                        <a:pt x="10176" y="5239"/>
                      </a:cubicBezTo>
                      <a:cubicBezTo>
                        <a:pt x="10148" y="5239"/>
                        <a:pt x="10121" y="5247"/>
                        <a:pt x="10097" y="5263"/>
                      </a:cubicBezTo>
                      <a:cubicBezTo>
                        <a:pt x="10025" y="5299"/>
                        <a:pt x="9989" y="5394"/>
                        <a:pt x="10037" y="5466"/>
                      </a:cubicBezTo>
                      <a:lnTo>
                        <a:pt x="10228" y="5811"/>
                      </a:lnTo>
                      <a:lnTo>
                        <a:pt x="9727" y="6108"/>
                      </a:lnTo>
                      <a:cubicBezTo>
                        <a:pt x="9668" y="6132"/>
                        <a:pt x="9632" y="6216"/>
                        <a:pt x="9656" y="6275"/>
                      </a:cubicBezTo>
                      <a:cubicBezTo>
                        <a:pt x="9680" y="6406"/>
                        <a:pt x="9680" y="6537"/>
                        <a:pt x="9680" y="6668"/>
                      </a:cubicBezTo>
                      <a:cubicBezTo>
                        <a:pt x="9680" y="6811"/>
                        <a:pt x="9668" y="6942"/>
                        <a:pt x="9656" y="7073"/>
                      </a:cubicBezTo>
                      <a:cubicBezTo>
                        <a:pt x="9632" y="7132"/>
                        <a:pt x="9668" y="7204"/>
                        <a:pt x="9727" y="7240"/>
                      </a:cubicBezTo>
                      <a:lnTo>
                        <a:pt x="10228" y="7537"/>
                      </a:lnTo>
                      <a:lnTo>
                        <a:pt x="9573" y="8668"/>
                      </a:lnTo>
                      <a:lnTo>
                        <a:pt x="9073" y="8371"/>
                      </a:lnTo>
                      <a:cubicBezTo>
                        <a:pt x="9045" y="8354"/>
                        <a:pt x="9015" y="8345"/>
                        <a:pt x="8986" y="8345"/>
                      </a:cubicBezTo>
                      <a:cubicBezTo>
                        <a:pt x="8952" y="8345"/>
                        <a:pt x="8920" y="8357"/>
                        <a:pt x="8894" y="8383"/>
                      </a:cubicBezTo>
                      <a:cubicBezTo>
                        <a:pt x="8680" y="8561"/>
                        <a:pt x="8442" y="8692"/>
                        <a:pt x="8192" y="8787"/>
                      </a:cubicBezTo>
                      <a:cubicBezTo>
                        <a:pt x="8132" y="8799"/>
                        <a:pt x="8084" y="8859"/>
                        <a:pt x="8084" y="8930"/>
                      </a:cubicBezTo>
                      <a:lnTo>
                        <a:pt x="8084" y="9514"/>
                      </a:lnTo>
                      <a:lnTo>
                        <a:pt x="6775" y="9514"/>
                      </a:lnTo>
                      <a:lnTo>
                        <a:pt x="6775" y="8930"/>
                      </a:lnTo>
                      <a:cubicBezTo>
                        <a:pt x="6775" y="8871"/>
                        <a:pt x="6739" y="8811"/>
                        <a:pt x="6679" y="8787"/>
                      </a:cubicBezTo>
                      <a:cubicBezTo>
                        <a:pt x="6418" y="8692"/>
                        <a:pt x="6179" y="8561"/>
                        <a:pt x="5977" y="8383"/>
                      </a:cubicBezTo>
                      <a:cubicBezTo>
                        <a:pt x="5951" y="8357"/>
                        <a:pt x="5919" y="8345"/>
                        <a:pt x="5885" y="8345"/>
                      </a:cubicBezTo>
                      <a:cubicBezTo>
                        <a:pt x="5856" y="8345"/>
                        <a:pt x="5826" y="8354"/>
                        <a:pt x="5798" y="8371"/>
                      </a:cubicBezTo>
                      <a:lnTo>
                        <a:pt x="5286" y="8668"/>
                      </a:lnTo>
                      <a:lnTo>
                        <a:pt x="4632" y="7537"/>
                      </a:lnTo>
                      <a:lnTo>
                        <a:pt x="5144" y="7240"/>
                      </a:lnTo>
                      <a:cubicBezTo>
                        <a:pt x="5203" y="7204"/>
                        <a:pt x="5227" y="7132"/>
                        <a:pt x="5215" y="7073"/>
                      </a:cubicBezTo>
                      <a:cubicBezTo>
                        <a:pt x="5191" y="6942"/>
                        <a:pt x="5191" y="6811"/>
                        <a:pt x="5191" y="6668"/>
                      </a:cubicBezTo>
                      <a:cubicBezTo>
                        <a:pt x="5191" y="6537"/>
                        <a:pt x="5203" y="6406"/>
                        <a:pt x="5215" y="6275"/>
                      </a:cubicBezTo>
                      <a:cubicBezTo>
                        <a:pt x="5227" y="6216"/>
                        <a:pt x="5203" y="6132"/>
                        <a:pt x="5144" y="6108"/>
                      </a:cubicBezTo>
                      <a:lnTo>
                        <a:pt x="4632" y="5811"/>
                      </a:lnTo>
                      <a:lnTo>
                        <a:pt x="5286" y="4680"/>
                      </a:lnTo>
                      <a:lnTo>
                        <a:pt x="5798" y="4977"/>
                      </a:lnTo>
                      <a:cubicBezTo>
                        <a:pt x="5825" y="4988"/>
                        <a:pt x="5854" y="4994"/>
                        <a:pt x="5883" y="4994"/>
                      </a:cubicBezTo>
                      <a:cubicBezTo>
                        <a:pt x="5917" y="4994"/>
                        <a:pt x="5951" y="4985"/>
                        <a:pt x="5977" y="4965"/>
                      </a:cubicBezTo>
                      <a:cubicBezTo>
                        <a:pt x="6179" y="4787"/>
                        <a:pt x="6418" y="4644"/>
                        <a:pt x="6679" y="4561"/>
                      </a:cubicBezTo>
                      <a:cubicBezTo>
                        <a:pt x="6739" y="4549"/>
                        <a:pt x="6775" y="4489"/>
                        <a:pt x="6775" y="4406"/>
                      </a:cubicBezTo>
                      <a:lnTo>
                        <a:pt x="6775" y="3834"/>
                      </a:lnTo>
                      <a:lnTo>
                        <a:pt x="8084" y="3834"/>
                      </a:lnTo>
                      <a:lnTo>
                        <a:pt x="8084" y="4406"/>
                      </a:lnTo>
                      <a:cubicBezTo>
                        <a:pt x="8084" y="4465"/>
                        <a:pt x="8132" y="4525"/>
                        <a:pt x="8192" y="4561"/>
                      </a:cubicBezTo>
                      <a:cubicBezTo>
                        <a:pt x="8442" y="4644"/>
                        <a:pt x="8680" y="4787"/>
                        <a:pt x="8894" y="4965"/>
                      </a:cubicBezTo>
                      <a:cubicBezTo>
                        <a:pt x="8920" y="4985"/>
                        <a:pt x="8954" y="4994"/>
                        <a:pt x="8988" y="4994"/>
                      </a:cubicBezTo>
                      <a:cubicBezTo>
                        <a:pt x="9017" y="4994"/>
                        <a:pt x="9046" y="4988"/>
                        <a:pt x="9073" y="4977"/>
                      </a:cubicBezTo>
                      <a:lnTo>
                        <a:pt x="9573" y="4680"/>
                      </a:lnTo>
                      <a:lnTo>
                        <a:pt x="9716" y="4906"/>
                      </a:lnTo>
                      <a:cubicBezTo>
                        <a:pt x="9740" y="4955"/>
                        <a:pt x="9793" y="4982"/>
                        <a:pt x="9847" y="4982"/>
                      </a:cubicBezTo>
                      <a:cubicBezTo>
                        <a:pt x="9871" y="4982"/>
                        <a:pt x="9896" y="4977"/>
                        <a:pt x="9918" y="4965"/>
                      </a:cubicBezTo>
                      <a:cubicBezTo>
                        <a:pt x="9989" y="4918"/>
                        <a:pt x="10025" y="4823"/>
                        <a:pt x="9978" y="4751"/>
                      </a:cubicBezTo>
                      <a:lnTo>
                        <a:pt x="9847" y="4513"/>
                      </a:lnTo>
                      <a:cubicBezTo>
                        <a:pt x="9798" y="4424"/>
                        <a:pt x="9699" y="4367"/>
                        <a:pt x="9592" y="4367"/>
                      </a:cubicBezTo>
                      <a:cubicBezTo>
                        <a:pt x="9542" y="4367"/>
                        <a:pt x="9491" y="4379"/>
                        <a:pt x="9442" y="4406"/>
                      </a:cubicBezTo>
                      <a:lnTo>
                        <a:pt x="9013" y="4668"/>
                      </a:lnTo>
                      <a:cubicBezTo>
                        <a:pt x="8835" y="4513"/>
                        <a:pt x="8620" y="4394"/>
                        <a:pt x="8406" y="4311"/>
                      </a:cubicBezTo>
                      <a:lnTo>
                        <a:pt x="8406" y="3811"/>
                      </a:lnTo>
                      <a:cubicBezTo>
                        <a:pt x="8406" y="3727"/>
                        <a:pt x="8358" y="3632"/>
                        <a:pt x="8299" y="3596"/>
                      </a:cubicBezTo>
                      <a:lnTo>
                        <a:pt x="8299" y="1656"/>
                      </a:lnTo>
                      <a:cubicBezTo>
                        <a:pt x="8299" y="1060"/>
                        <a:pt x="7596" y="536"/>
                        <a:pt x="6394" y="239"/>
                      </a:cubicBezTo>
                      <a:cubicBezTo>
                        <a:pt x="6384" y="237"/>
                        <a:pt x="6375" y="237"/>
                        <a:pt x="6365" y="237"/>
                      </a:cubicBezTo>
                      <a:cubicBezTo>
                        <a:pt x="6284" y="237"/>
                        <a:pt x="6225" y="283"/>
                        <a:pt x="6203" y="358"/>
                      </a:cubicBezTo>
                      <a:cubicBezTo>
                        <a:pt x="6179" y="453"/>
                        <a:pt x="6227" y="524"/>
                        <a:pt x="6322" y="560"/>
                      </a:cubicBezTo>
                      <a:cubicBezTo>
                        <a:pt x="7346" y="810"/>
                        <a:pt x="7989" y="1239"/>
                        <a:pt x="7989" y="1667"/>
                      </a:cubicBezTo>
                      <a:cubicBezTo>
                        <a:pt x="7989" y="2001"/>
                        <a:pt x="7596" y="2346"/>
                        <a:pt x="6918" y="2596"/>
                      </a:cubicBezTo>
                      <a:cubicBezTo>
                        <a:pt x="6179" y="2882"/>
                        <a:pt x="5203" y="3025"/>
                        <a:pt x="4143" y="3025"/>
                      </a:cubicBezTo>
                      <a:cubicBezTo>
                        <a:pt x="3703" y="3025"/>
                        <a:pt x="3262" y="3001"/>
                        <a:pt x="2846" y="2941"/>
                      </a:cubicBezTo>
                      <a:cubicBezTo>
                        <a:pt x="2833" y="2938"/>
                        <a:pt x="2821" y="2936"/>
                        <a:pt x="2809" y="2936"/>
                      </a:cubicBezTo>
                      <a:cubicBezTo>
                        <a:pt x="2742" y="2936"/>
                        <a:pt x="2687" y="2991"/>
                        <a:pt x="2667" y="3072"/>
                      </a:cubicBezTo>
                      <a:cubicBezTo>
                        <a:pt x="2655" y="3156"/>
                        <a:pt x="2715" y="3239"/>
                        <a:pt x="2810" y="3251"/>
                      </a:cubicBezTo>
                      <a:cubicBezTo>
                        <a:pt x="3239" y="3311"/>
                        <a:pt x="3679" y="3334"/>
                        <a:pt x="4143" y="3334"/>
                      </a:cubicBezTo>
                      <a:cubicBezTo>
                        <a:pt x="5227" y="3334"/>
                        <a:pt x="6239" y="3168"/>
                        <a:pt x="7013" y="2870"/>
                      </a:cubicBezTo>
                      <a:cubicBezTo>
                        <a:pt x="7430" y="2715"/>
                        <a:pt x="7763" y="2525"/>
                        <a:pt x="7965" y="2310"/>
                      </a:cubicBezTo>
                      <a:lnTo>
                        <a:pt x="7965" y="3525"/>
                      </a:lnTo>
                      <a:lnTo>
                        <a:pt x="6751" y="3525"/>
                      </a:lnTo>
                      <a:cubicBezTo>
                        <a:pt x="6584" y="3525"/>
                        <a:pt x="6453" y="3668"/>
                        <a:pt x="6453" y="3822"/>
                      </a:cubicBezTo>
                      <a:lnTo>
                        <a:pt x="6453" y="4323"/>
                      </a:lnTo>
                      <a:cubicBezTo>
                        <a:pt x="6227" y="4406"/>
                        <a:pt x="6037" y="4525"/>
                        <a:pt x="5846" y="4680"/>
                      </a:cubicBezTo>
                      <a:lnTo>
                        <a:pt x="5406" y="4418"/>
                      </a:lnTo>
                      <a:cubicBezTo>
                        <a:pt x="5360" y="4395"/>
                        <a:pt x="5315" y="4387"/>
                        <a:pt x="5270" y="4387"/>
                      </a:cubicBezTo>
                      <a:cubicBezTo>
                        <a:pt x="5243" y="4387"/>
                        <a:pt x="5217" y="4390"/>
                        <a:pt x="5191" y="4394"/>
                      </a:cubicBezTo>
                      <a:cubicBezTo>
                        <a:pt x="5108" y="4406"/>
                        <a:pt x="5048" y="4465"/>
                        <a:pt x="5013" y="4525"/>
                      </a:cubicBezTo>
                      <a:lnTo>
                        <a:pt x="4334" y="5692"/>
                      </a:lnTo>
                      <a:cubicBezTo>
                        <a:pt x="4322" y="5704"/>
                        <a:pt x="4322" y="5716"/>
                        <a:pt x="4322" y="5727"/>
                      </a:cubicBezTo>
                      <a:lnTo>
                        <a:pt x="4132" y="5727"/>
                      </a:lnTo>
                      <a:cubicBezTo>
                        <a:pt x="3084" y="5727"/>
                        <a:pt x="2107" y="5585"/>
                        <a:pt x="1357" y="5299"/>
                      </a:cubicBezTo>
                      <a:cubicBezTo>
                        <a:pt x="679" y="5049"/>
                        <a:pt x="286" y="4704"/>
                        <a:pt x="286" y="4382"/>
                      </a:cubicBezTo>
                      <a:lnTo>
                        <a:pt x="286" y="2322"/>
                      </a:lnTo>
                      <a:cubicBezTo>
                        <a:pt x="643" y="2668"/>
                        <a:pt x="1274" y="2965"/>
                        <a:pt x="2131" y="3144"/>
                      </a:cubicBezTo>
                      <a:lnTo>
                        <a:pt x="2167" y="3144"/>
                      </a:lnTo>
                      <a:cubicBezTo>
                        <a:pt x="2238" y="3144"/>
                        <a:pt x="2298" y="3096"/>
                        <a:pt x="2322" y="3025"/>
                      </a:cubicBezTo>
                      <a:cubicBezTo>
                        <a:pt x="2334" y="2930"/>
                        <a:pt x="2286" y="2858"/>
                        <a:pt x="2203" y="2846"/>
                      </a:cubicBezTo>
                      <a:cubicBezTo>
                        <a:pt x="1036" y="2596"/>
                        <a:pt x="298" y="2132"/>
                        <a:pt x="298" y="1667"/>
                      </a:cubicBezTo>
                      <a:cubicBezTo>
                        <a:pt x="298" y="1346"/>
                        <a:pt x="679" y="1001"/>
                        <a:pt x="1369" y="751"/>
                      </a:cubicBezTo>
                      <a:cubicBezTo>
                        <a:pt x="2096" y="465"/>
                        <a:pt x="3072" y="322"/>
                        <a:pt x="4132" y="322"/>
                      </a:cubicBezTo>
                      <a:cubicBezTo>
                        <a:pt x="4667" y="322"/>
                        <a:pt x="5191" y="358"/>
                        <a:pt x="5679" y="441"/>
                      </a:cubicBezTo>
                      <a:cubicBezTo>
                        <a:pt x="5687" y="442"/>
                        <a:pt x="5695" y="443"/>
                        <a:pt x="5703" y="443"/>
                      </a:cubicBezTo>
                      <a:cubicBezTo>
                        <a:pt x="5786" y="443"/>
                        <a:pt x="5847" y="385"/>
                        <a:pt x="5858" y="298"/>
                      </a:cubicBezTo>
                      <a:cubicBezTo>
                        <a:pt x="5870" y="215"/>
                        <a:pt x="5810" y="143"/>
                        <a:pt x="5727" y="120"/>
                      </a:cubicBezTo>
                      <a:cubicBezTo>
                        <a:pt x="5215" y="36"/>
                        <a:pt x="4679" y="1"/>
                        <a:pt x="4132" y="1"/>
                      </a:cubicBezTo>
                      <a:close/>
                    </a:path>
                  </a:pathLst>
                </a:custGeom>
                <a:grpFill/>
                <a:ln w="19050">
                  <a:solidFill>
                    <a:schemeClr val="accent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" name="Google Shape;12946;p66">
                  <a:extLst>
                    <a:ext uri="{FF2B5EF4-FFF2-40B4-BE49-F238E27FC236}">
                      <a16:creationId xmlns:a16="http://schemas.microsoft.com/office/drawing/2014/main" id="{FBA62FD7-D247-4EF9-D913-0CD3512832FF}"/>
                    </a:ext>
                  </a:extLst>
                </p:cNvPr>
                <p:cNvSpPr/>
                <p:nvPr/>
              </p:nvSpPr>
              <p:spPr>
                <a:xfrm>
                  <a:off x="6306652" y="2638748"/>
                  <a:ext cx="59904" cy="59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2" h="1870" extrusionOk="0">
                      <a:moveTo>
                        <a:pt x="941" y="310"/>
                      </a:moveTo>
                      <a:cubicBezTo>
                        <a:pt x="1287" y="310"/>
                        <a:pt x="1561" y="596"/>
                        <a:pt x="1561" y="929"/>
                      </a:cubicBezTo>
                      <a:cubicBezTo>
                        <a:pt x="1561" y="1274"/>
                        <a:pt x="1287" y="1560"/>
                        <a:pt x="941" y="1560"/>
                      </a:cubicBezTo>
                      <a:cubicBezTo>
                        <a:pt x="596" y="1560"/>
                        <a:pt x="310" y="1274"/>
                        <a:pt x="310" y="929"/>
                      </a:cubicBezTo>
                      <a:cubicBezTo>
                        <a:pt x="310" y="596"/>
                        <a:pt x="596" y="310"/>
                        <a:pt x="941" y="310"/>
                      </a:cubicBezTo>
                      <a:close/>
                      <a:moveTo>
                        <a:pt x="941" y="0"/>
                      </a:moveTo>
                      <a:cubicBezTo>
                        <a:pt x="418" y="0"/>
                        <a:pt x="1" y="417"/>
                        <a:pt x="1" y="929"/>
                      </a:cubicBezTo>
                      <a:cubicBezTo>
                        <a:pt x="1" y="1453"/>
                        <a:pt x="418" y="1870"/>
                        <a:pt x="941" y="1870"/>
                      </a:cubicBezTo>
                      <a:cubicBezTo>
                        <a:pt x="1465" y="1870"/>
                        <a:pt x="1882" y="1453"/>
                        <a:pt x="1882" y="929"/>
                      </a:cubicBezTo>
                      <a:cubicBezTo>
                        <a:pt x="1882" y="417"/>
                        <a:pt x="1465" y="0"/>
                        <a:pt x="941" y="0"/>
                      </a:cubicBezTo>
                      <a:close/>
                    </a:path>
                  </a:pathLst>
                </a:custGeom>
                <a:grpFill/>
                <a:ln w="19050">
                  <a:solidFill>
                    <a:schemeClr val="accent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6C95C86-F97C-A76B-B10C-8E4E4BBD7F40}"/>
                  </a:ext>
                </a:extLst>
              </p:cNvPr>
              <p:cNvSpPr txBox="1"/>
              <p:nvPr/>
            </p:nvSpPr>
            <p:spPr>
              <a:xfrm>
                <a:off x="9550902" y="1721075"/>
                <a:ext cx="2203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b="1" dirty="0"/>
                  <a:t>AWS Data Catalog</a:t>
                </a:r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9D60F96-409F-4E27-60A0-90D3BF72EE6B}"/>
                </a:ext>
              </a:extLst>
            </p:cNvPr>
            <p:cNvCxnSpPr>
              <a:cxnSpLocks/>
            </p:cNvCxnSpPr>
            <p:nvPr/>
          </p:nvCxnSpPr>
          <p:spPr>
            <a:xfrm>
              <a:off x="2019045" y="3000408"/>
              <a:ext cx="101793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338B67D-9C78-DDF1-3858-EDE73F5E57F5}"/>
                </a:ext>
              </a:extLst>
            </p:cNvPr>
            <p:cNvCxnSpPr>
              <a:cxnSpLocks/>
            </p:cNvCxnSpPr>
            <p:nvPr/>
          </p:nvCxnSpPr>
          <p:spPr>
            <a:xfrm>
              <a:off x="4746956" y="3095370"/>
              <a:ext cx="1516684" cy="3123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C37C53A-A46C-48AC-19A1-568A77D6297B}"/>
                </a:ext>
              </a:extLst>
            </p:cNvPr>
            <p:cNvCxnSpPr>
              <a:cxnSpLocks/>
            </p:cNvCxnSpPr>
            <p:nvPr/>
          </p:nvCxnSpPr>
          <p:spPr>
            <a:xfrm>
              <a:off x="4721918" y="3095370"/>
              <a:ext cx="1541722" cy="124537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FF6C1F1-42C3-766B-422C-D7A8D4DF4609}"/>
                </a:ext>
              </a:extLst>
            </p:cNvPr>
            <p:cNvCxnSpPr>
              <a:cxnSpLocks/>
            </p:cNvCxnSpPr>
            <p:nvPr/>
          </p:nvCxnSpPr>
          <p:spPr>
            <a:xfrm>
              <a:off x="4739663" y="3095370"/>
              <a:ext cx="1582287" cy="22210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DD6AC636-0253-522F-B06E-B081575F33B8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 flipV="1">
              <a:off x="4669138" y="1494279"/>
              <a:ext cx="1287239" cy="1294596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58A9B5B-33D2-EDE1-B1D7-058571307814}"/>
                </a:ext>
              </a:extLst>
            </p:cNvPr>
            <p:cNvCxnSpPr>
              <a:cxnSpLocks/>
            </p:cNvCxnSpPr>
            <p:nvPr/>
          </p:nvCxnSpPr>
          <p:spPr>
            <a:xfrm>
              <a:off x="8883842" y="1285082"/>
              <a:ext cx="951274" cy="0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AAE66F-800B-4610-0F53-F837F16A907F}"/>
                </a:ext>
              </a:extLst>
            </p:cNvPr>
            <p:cNvSpPr/>
            <p:nvPr/>
          </p:nvSpPr>
          <p:spPr>
            <a:xfrm>
              <a:off x="5956377" y="826256"/>
              <a:ext cx="2889911" cy="1336046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DBCFEF1-BC50-661B-7AB1-6C1FC3823F82}"/>
                </a:ext>
              </a:extLst>
            </p:cNvPr>
            <p:cNvCxnSpPr>
              <a:cxnSpLocks/>
            </p:cNvCxnSpPr>
            <p:nvPr/>
          </p:nvCxnSpPr>
          <p:spPr>
            <a:xfrm>
              <a:off x="8883842" y="1659268"/>
              <a:ext cx="95127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6FFEC8F-044C-F520-1D4B-8EFB2891B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1333" y="2173876"/>
              <a:ext cx="0" cy="486154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42695BA-8703-D135-CEFF-D54AA2E0378E}"/>
                </a:ext>
              </a:extLst>
            </p:cNvPr>
            <p:cNvCxnSpPr>
              <a:cxnSpLocks/>
              <a:stCxn id="82" idx="2"/>
              <a:endCxn id="1062" idx="0"/>
            </p:cNvCxnSpPr>
            <p:nvPr/>
          </p:nvCxnSpPr>
          <p:spPr>
            <a:xfrm flipH="1">
              <a:off x="10651245" y="2126431"/>
              <a:ext cx="1" cy="402532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0A5AC38-8338-A83B-4D9A-AF7F12ADA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0277" y="3897201"/>
              <a:ext cx="1" cy="402532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0175615-155A-35E0-3E51-6F4DCF27EBC1}"/>
                </a:ext>
              </a:extLst>
            </p:cNvPr>
            <p:cNvCxnSpPr>
              <a:cxnSpLocks/>
            </p:cNvCxnSpPr>
            <p:nvPr/>
          </p:nvCxnSpPr>
          <p:spPr>
            <a:xfrm>
              <a:off x="8325749" y="3448745"/>
              <a:ext cx="1089528" cy="85098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0D550326-9CF2-9CF1-C46E-C8C94C4EA1FA}"/>
                </a:ext>
              </a:extLst>
            </p:cNvPr>
            <p:cNvCxnSpPr>
              <a:cxnSpLocks/>
            </p:cNvCxnSpPr>
            <p:nvPr/>
          </p:nvCxnSpPr>
          <p:spPr>
            <a:xfrm>
              <a:off x="8392978" y="4265807"/>
              <a:ext cx="1010844" cy="145747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DA6E4A64-3546-574E-9026-7D848B4A937E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rot="10800000" flipV="1">
              <a:off x="3982063" y="5316371"/>
              <a:ext cx="6876275" cy="309701"/>
            </a:xfrm>
            <a:prstGeom prst="bentConnector4">
              <a:avLst>
                <a:gd name="adj1" fmla="val 199"/>
                <a:gd name="adj2" fmla="val 453959"/>
              </a:avLst>
            </a:prstGeom>
            <a:ln w="34925">
              <a:solidFill>
                <a:schemeClr val="accent4"/>
              </a:solidFill>
              <a:prstDash val="sysDot"/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3AD91B46-C1A8-AAF6-290D-B976E9F26F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556" y="3449329"/>
              <a:ext cx="1595596" cy="685226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8AE0786E-D55D-4829-45BF-FC06F44A4F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5774" y="4205874"/>
              <a:ext cx="1607123" cy="186640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8B4FE5DF-970E-AA57-DAF7-B4D4126E43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6721" y="4276151"/>
              <a:ext cx="1598431" cy="1076091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4095227-2EC3-DEB5-5933-67D9E9764B7E}"/>
                </a:ext>
              </a:extLst>
            </p:cNvPr>
            <p:cNvSpPr txBox="1"/>
            <p:nvPr/>
          </p:nvSpPr>
          <p:spPr>
            <a:xfrm>
              <a:off x="4755067" y="279910"/>
              <a:ext cx="2306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b="1" dirty="0"/>
                <a:t>Transform and Load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36E779D-5FA1-4E5B-4F8A-716BD9960109}"/>
                </a:ext>
              </a:extLst>
            </p:cNvPr>
            <p:cNvSpPr txBox="1"/>
            <p:nvPr/>
          </p:nvSpPr>
          <p:spPr>
            <a:xfrm>
              <a:off x="676956" y="278698"/>
              <a:ext cx="846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b="1" dirty="0"/>
                <a:t>Extract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4E2D74A-536A-64B0-99EC-1B1796ED03F9}"/>
                </a:ext>
              </a:extLst>
            </p:cNvPr>
            <p:cNvSpPr txBox="1"/>
            <p:nvPr/>
          </p:nvSpPr>
          <p:spPr>
            <a:xfrm>
              <a:off x="1538528" y="2387284"/>
              <a:ext cx="760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i="1" dirty="0"/>
                <a:t>Airflow</a:t>
              </a:r>
              <a:r>
                <a:rPr lang="en-PH" sz="1400" dirty="0"/>
                <a:t> </a:t>
              </a:r>
              <a:r>
                <a:rPr lang="en-PH" sz="1400" i="1" dirty="0"/>
                <a:t>DAG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E791ECF-A79B-07C2-DC53-627902153D40}"/>
                </a:ext>
              </a:extLst>
            </p:cNvPr>
            <p:cNvSpPr txBox="1"/>
            <p:nvPr/>
          </p:nvSpPr>
          <p:spPr>
            <a:xfrm>
              <a:off x="5460129" y="2156180"/>
              <a:ext cx="760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i="1" dirty="0"/>
                <a:t>Airflow</a:t>
              </a:r>
              <a:r>
                <a:rPr lang="en-PH" sz="1400" dirty="0"/>
                <a:t> </a:t>
              </a:r>
              <a:r>
                <a:rPr lang="en-PH" sz="1400" i="1" dirty="0"/>
                <a:t>DAG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41F85CD-FFC6-3BA4-2436-C17A7566F280}"/>
                </a:ext>
              </a:extLst>
            </p:cNvPr>
            <p:cNvSpPr txBox="1"/>
            <p:nvPr/>
          </p:nvSpPr>
          <p:spPr>
            <a:xfrm>
              <a:off x="7276642" y="2300261"/>
              <a:ext cx="1762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i="1" dirty="0"/>
                <a:t>JDBC Connection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341011D-0D25-BDA9-83FC-4D9873F17FB2}"/>
                </a:ext>
              </a:extLst>
            </p:cNvPr>
            <p:cNvSpPr txBox="1"/>
            <p:nvPr/>
          </p:nvSpPr>
          <p:spPr>
            <a:xfrm>
              <a:off x="6506641" y="5975232"/>
              <a:ext cx="1789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/>
                <a:t>DBMS in AWS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BBD4E73-37CD-A36B-2CBF-358D09925A2A}"/>
                </a:ext>
              </a:extLst>
            </p:cNvPr>
            <p:cNvSpPr txBox="1"/>
            <p:nvPr/>
          </p:nvSpPr>
          <p:spPr>
            <a:xfrm>
              <a:off x="9919500" y="302517"/>
              <a:ext cx="1478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b="1" dirty="0"/>
                <a:t>Consume</a:t>
              </a: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7865CB0A-5F82-7A01-E3AD-E0A1E5F9FEF7}"/>
                </a:ext>
              </a:extLst>
            </p:cNvPr>
            <p:cNvSpPr/>
            <p:nvPr/>
          </p:nvSpPr>
          <p:spPr>
            <a:xfrm>
              <a:off x="9227724" y="627228"/>
              <a:ext cx="2801703" cy="571733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FB0F7C5-2796-AF03-2341-2525218A518F}"/>
                </a:ext>
              </a:extLst>
            </p:cNvPr>
            <p:cNvSpPr/>
            <p:nvPr/>
          </p:nvSpPr>
          <p:spPr>
            <a:xfrm>
              <a:off x="2403219" y="627227"/>
              <a:ext cx="6636153" cy="57173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A84F379-9105-4DEF-27C8-3A3A710B2539}"/>
                </a:ext>
              </a:extLst>
            </p:cNvPr>
            <p:cNvSpPr/>
            <p:nvPr/>
          </p:nvSpPr>
          <p:spPr>
            <a:xfrm>
              <a:off x="157870" y="627227"/>
              <a:ext cx="2068053" cy="571733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70" name="Picture 69" descr="A picture containing icon&#10;&#10;Description automatically generated">
            <a:extLst>
              <a:ext uri="{FF2B5EF4-FFF2-40B4-BE49-F238E27FC236}">
                <a16:creationId xmlns:a16="http://schemas.microsoft.com/office/drawing/2014/main" id="{C8A73BE5-967D-8F4A-AC55-63CDFA3F8A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2778" l="1667" r="97222">
                        <a14:foregroundMark x1="5667" y1="56778" x2="5667" y2="56778"/>
                        <a14:foregroundMark x1="1667" y1="58889" x2="1667" y2="58889"/>
                        <a14:foregroundMark x1="93222" y1="57333" x2="93222" y2="57333"/>
                        <a14:foregroundMark x1="97333" y1="58000" x2="97333" y2="58000"/>
                        <a14:foregroundMark x1="83333" y1="92778" x2="83333" y2="9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11270" y="1661059"/>
            <a:ext cx="423532" cy="42353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2F54E04-66A3-464C-B776-E29878A7D060}"/>
              </a:ext>
            </a:extLst>
          </p:cNvPr>
          <p:cNvSpPr txBox="1"/>
          <p:nvPr/>
        </p:nvSpPr>
        <p:spPr>
          <a:xfrm>
            <a:off x="7184926" y="1679133"/>
            <a:ext cx="100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Crawler</a:t>
            </a:r>
          </a:p>
        </p:txBody>
      </p:sp>
    </p:spTree>
    <p:extLst>
      <p:ext uri="{BB962C8B-B14F-4D97-AF65-F5344CB8AC3E}">
        <p14:creationId xmlns:p14="http://schemas.microsoft.com/office/powerpoint/2010/main" val="240259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525503A-BDC0-234A-9E6E-E0E5EE298478}"/>
              </a:ext>
            </a:extLst>
          </p:cNvPr>
          <p:cNvSpPr/>
          <p:nvPr/>
        </p:nvSpPr>
        <p:spPr>
          <a:xfrm>
            <a:off x="2649820" y="605586"/>
            <a:ext cx="2862076" cy="5937068"/>
          </a:xfrm>
          <a:prstGeom prst="rect">
            <a:avLst/>
          </a:prstGeom>
          <a:solidFill>
            <a:srgbClr val="FF2F92">
              <a:alpha val="4706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FB0F7C5-2796-AF03-2341-2525218A518F}"/>
              </a:ext>
            </a:extLst>
          </p:cNvPr>
          <p:cNvSpPr/>
          <p:nvPr/>
        </p:nvSpPr>
        <p:spPr>
          <a:xfrm>
            <a:off x="5510013" y="606577"/>
            <a:ext cx="3388455" cy="5937068"/>
          </a:xfrm>
          <a:prstGeom prst="rect">
            <a:avLst/>
          </a:prstGeom>
          <a:solidFill>
            <a:srgbClr val="DEEBF7">
              <a:alpha val="38039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33079-FD96-AFFC-DE7F-F8733C63C1A8}"/>
              </a:ext>
            </a:extLst>
          </p:cNvPr>
          <p:cNvSpPr/>
          <p:nvPr/>
        </p:nvSpPr>
        <p:spPr>
          <a:xfrm>
            <a:off x="5796238" y="2702706"/>
            <a:ext cx="2699716" cy="3246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AAE66F-800B-4610-0F53-F837F16A907F}"/>
              </a:ext>
            </a:extLst>
          </p:cNvPr>
          <p:cNvSpPr/>
          <p:nvPr/>
        </p:nvSpPr>
        <p:spPr>
          <a:xfrm>
            <a:off x="5770398" y="841754"/>
            <a:ext cx="2725556" cy="133604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12B55-9A30-45E5-2B5D-246F9618D2C5}"/>
              </a:ext>
            </a:extLst>
          </p:cNvPr>
          <p:cNvSpPr/>
          <p:nvPr/>
        </p:nvSpPr>
        <p:spPr>
          <a:xfrm>
            <a:off x="2929885" y="2190192"/>
            <a:ext cx="2262152" cy="3762375"/>
          </a:xfrm>
          <a:prstGeom prst="rect">
            <a:avLst/>
          </a:prstGeom>
          <a:solidFill>
            <a:srgbClr val="F3DA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158976-053B-3649-0A9D-CAC60F2B2697}"/>
              </a:ext>
            </a:extLst>
          </p:cNvPr>
          <p:cNvSpPr txBox="1"/>
          <p:nvPr/>
        </p:nvSpPr>
        <p:spPr>
          <a:xfrm>
            <a:off x="3519380" y="1888747"/>
            <a:ext cx="178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/>
              <a:t>Lake Formation</a:t>
            </a:r>
          </a:p>
        </p:txBody>
      </p:sp>
      <p:pic>
        <p:nvPicPr>
          <p:cNvPr id="1048" name="Picture 24" descr="AWS Lake Formation | CloudBank">
            <a:extLst>
              <a:ext uri="{FF2B5EF4-FFF2-40B4-BE49-F238E27FC236}">
                <a16:creationId xmlns:a16="http://schemas.microsoft.com/office/drawing/2014/main" id="{EEDA8474-B660-2EA4-C75B-4419E9EA2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545" b="61818" l="26818" r="74545">
                        <a14:foregroundMark x1="35909" y1="19091" x2="35909" y2="19091"/>
                        <a14:foregroundMark x1="41364" y1="16364" x2="41364" y2="16364"/>
                        <a14:foregroundMark x1="48182" y1="61818" x2="48182" y2="61818"/>
                        <a14:foregroundMark x1="59091" y1="46364" x2="59091" y2="46364"/>
                        <a14:foregroundMark x1="39091" y1="30000" x2="39091" y2="30000"/>
                        <a14:foregroundMark x1="36364" y1="31364" x2="36364" y2="31364"/>
                        <a14:foregroundMark x1="36818" y1="31818" x2="36818" y2="31818"/>
                        <a14:foregroundMark x1="36364" y1="31818" x2="36364" y2="31818"/>
                        <a14:foregroundMark x1="35909" y1="31364" x2="35909" y2="31364"/>
                        <a14:foregroundMark x1="36364" y1="31364" x2="36364" y2="31364"/>
                        <a14:foregroundMark x1="35455" y1="30909" x2="35455" y2="30909"/>
                        <a14:foregroundMark x1="35000" y1="31364" x2="35000" y2="31364"/>
                        <a14:foregroundMark x1="35455" y1="30909" x2="35455" y2="30909"/>
                        <a14:foregroundMark x1="36364" y1="30909" x2="36364" y2="30909"/>
                        <a14:foregroundMark x1="35455" y1="30909" x2="35455" y2="30909"/>
                        <a14:foregroundMark x1="36818" y1="31364" x2="36818" y2="31364"/>
                        <a14:backgroundMark x1="37273" y1="30909" x2="37273" y2="30909"/>
                        <a14:backgroundMark x1="36818" y1="30909" x2="36818" y2="30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74" t="9190" r="19199" b="32827"/>
          <a:stretch/>
        </p:blipFill>
        <p:spPr bwMode="auto">
          <a:xfrm>
            <a:off x="4139920" y="1057043"/>
            <a:ext cx="929590" cy="9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mazon Web Services - Wikipedia">
            <a:extLst>
              <a:ext uri="{FF2B5EF4-FFF2-40B4-BE49-F238E27FC236}">
                <a16:creationId xmlns:a16="http://schemas.microsoft.com/office/drawing/2014/main" id="{83A10CA9-6479-6300-2D80-06A58CACB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403" y="1626020"/>
            <a:ext cx="764199" cy="45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onnect AWS RDS SQL Server with AWS Glue">
            <a:extLst>
              <a:ext uri="{FF2B5EF4-FFF2-40B4-BE49-F238E27FC236}">
                <a16:creationId xmlns:a16="http://schemas.microsoft.com/office/drawing/2014/main" id="{D83E84EF-7CD9-62AD-15E2-1896B64E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73" y="964326"/>
            <a:ext cx="2535445" cy="92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BFF9A34-A4FF-D7A8-95B8-38480233B0E8}"/>
              </a:ext>
            </a:extLst>
          </p:cNvPr>
          <p:cNvSpPr/>
          <p:nvPr/>
        </p:nvSpPr>
        <p:spPr>
          <a:xfrm>
            <a:off x="6177449" y="3060076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9D0DE76-3BD2-13CA-76C4-7AC751BC87D4}"/>
              </a:ext>
            </a:extLst>
          </p:cNvPr>
          <p:cNvGrpSpPr/>
          <p:nvPr/>
        </p:nvGrpSpPr>
        <p:grpSpPr>
          <a:xfrm>
            <a:off x="6459472" y="3110868"/>
            <a:ext cx="1530519" cy="624616"/>
            <a:chOff x="6963131" y="3393549"/>
            <a:chExt cx="1530519" cy="624616"/>
          </a:xfrm>
        </p:grpSpPr>
        <p:pic>
          <p:nvPicPr>
            <p:cNvPr id="1056" name="Picture 32" descr="Connector">
              <a:extLst>
                <a:ext uri="{FF2B5EF4-FFF2-40B4-BE49-F238E27FC236}">
                  <a16:creationId xmlns:a16="http://schemas.microsoft.com/office/drawing/2014/main" id="{775037CF-8BBB-EA72-92F8-A7E449F69B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83" t="12473" r="35823" b="38016"/>
            <a:stretch/>
          </p:blipFill>
          <p:spPr bwMode="auto">
            <a:xfrm>
              <a:off x="6963131" y="3393549"/>
              <a:ext cx="635679" cy="62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82A211-8704-3DA4-FB0E-DEC6761E0B32}"/>
                </a:ext>
              </a:extLst>
            </p:cNvPr>
            <p:cNvSpPr txBox="1"/>
            <p:nvPr/>
          </p:nvSpPr>
          <p:spPr>
            <a:xfrm>
              <a:off x="7280970" y="3536054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RDS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09E0FA2-51A6-3F4B-05EB-18BD6F8311EA}"/>
              </a:ext>
            </a:extLst>
          </p:cNvPr>
          <p:cNvSpPr/>
          <p:nvPr/>
        </p:nvSpPr>
        <p:spPr>
          <a:xfrm>
            <a:off x="6177448" y="3981972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6BFD9C-6F73-0EC0-6736-F2E982E93105}"/>
              </a:ext>
            </a:extLst>
          </p:cNvPr>
          <p:cNvGrpSpPr/>
          <p:nvPr/>
        </p:nvGrpSpPr>
        <p:grpSpPr>
          <a:xfrm>
            <a:off x="6402590" y="4043937"/>
            <a:ext cx="1638860" cy="624616"/>
            <a:chOff x="7000778" y="4212597"/>
            <a:chExt cx="1638860" cy="624616"/>
          </a:xfrm>
        </p:grpSpPr>
        <p:pic>
          <p:nvPicPr>
            <p:cNvPr id="1058" name="Picture 34" descr="Tonic - Integrations - Amazon Redshift">
              <a:extLst>
                <a:ext uri="{FF2B5EF4-FFF2-40B4-BE49-F238E27FC236}">
                  <a16:creationId xmlns:a16="http://schemas.microsoft.com/office/drawing/2014/main" id="{FCFE353C-4669-EDE6-9CCB-4C7398254A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8" r="30022" b="27045"/>
            <a:stretch/>
          </p:blipFill>
          <p:spPr bwMode="auto">
            <a:xfrm>
              <a:off x="7000778" y="4212597"/>
              <a:ext cx="598032" cy="62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DCECCF8-C70D-0146-21FB-1BE4B699C9D2}"/>
                </a:ext>
              </a:extLst>
            </p:cNvPr>
            <p:cNvSpPr txBox="1"/>
            <p:nvPr/>
          </p:nvSpPr>
          <p:spPr>
            <a:xfrm>
              <a:off x="7426958" y="4371016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Redshift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A5B64C3C-683F-8DA4-9987-EC3087C60471}"/>
              </a:ext>
            </a:extLst>
          </p:cNvPr>
          <p:cNvSpPr/>
          <p:nvPr/>
        </p:nvSpPr>
        <p:spPr>
          <a:xfrm>
            <a:off x="6177447" y="4895128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0A66D-670E-8835-3B30-7CCDCC1F047B}"/>
              </a:ext>
            </a:extLst>
          </p:cNvPr>
          <p:cNvGrpSpPr/>
          <p:nvPr/>
        </p:nvGrpSpPr>
        <p:grpSpPr>
          <a:xfrm>
            <a:off x="6282988" y="4903715"/>
            <a:ext cx="1800388" cy="718806"/>
            <a:chOff x="6999320" y="4760105"/>
            <a:chExt cx="1800388" cy="718806"/>
          </a:xfrm>
        </p:grpSpPr>
        <p:pic>
          <p:nvPicPr>
            <p:cNvPr id="1060" name="Picture 36" descr="7 Mistakes I Made In DynamoDB - Coder Diaries">
              <a:extLst>
                <a:ext uri="{FF2B5EF4-FFF2-40B4-BE49-F238E27FC236}">
                  <a16:creationId xmlns:a16="http://schemas.microsoft.com/office/drawing/2014/main" id="{73989EC3-ABDB-4FAA-E7DF-8E7B9322FD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5" t="9436" r="56725" b="9616"/>
            <a:stretch/>
          </p:blipFill>
          <p:spPr bwMode="auto">
            <a:xfrm>
              <a:off x="6999320" y="4760105"/>
              <a:ext cx="622645" cy="718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43775C-6758-0813-4342-0B8C24B0EA2F}"/>
                </a:ext>
              </a:extLst>
            </p:cNvPr>
            <p:cNvSpPr txBox="1"/>
            <p:nvPr/>
          </p:nvSpPr>
          <p:spPr>
            <a:xfrm>
              <a:off x="7587028" y="4965619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DynamoDB</a:t>
              </a: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338B67D-9C78-DDF1-3858-EDE73F5E57F5}"/>
              </a:ext>
            </a:extLst>
          </p:cNvPr>
          <p:cNvCxnSpPr>
            <a:cxnSpLocks/>
          </p:cNvCxnSpPr>
          <p:nvPr/>
        </p:nvCxnSpPr>
        <p:spPr>
          <a:xfrm>
            <a:off x="4560976" y="3110868"/>
            <a:ext cx="1516684" cy="31230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C37C53A-A46C-48AC-19A1-568A77D6297B}"/>
              </a:ext>
            </a:extLst>
          </p:cNvPr>
          <p:cNvCxnSpPr>
            <a:cxnSpLocks/>
          </p:cNvCxnSpPr>
          <p:nvPr/>
        </p:nvCxnSpPr>
        <p:spPr>
          <a:xfrm>
            <a:off x="4535938" y="3110868"/>
            <a:ext cx="1541722" cy="124537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FF6C1F1-42C3-766B-422C-D7A8D4DF4609}"/>
              </a:ext>
            </a:extLst>
          </p:cNvPr>
          <p:cNvCxnSpPr>
            <a:cxnSpLocks/>
          </p:cNvCxnSpPr>
          <p:nvPr/>
        </p:nvCxnSpPr>
        <p:spPr>
          <a:xfrm>
            <a:off x="4553683" y="3110868"/>
            <a:ext cx="1582287" cy="222100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D6AC636-0253-522F-B06E-B081575F33B8}"/>
              </a:ext>
            </a:extLst>
          </p:cNvPr>
          <p:cNvCxnSpPr>
            <a:cxnSpLocks/>
          </p:cNvCxnSpPr>
          <p:nvPr/>
        </p:nvCxnSpPr>
        <p:spPr>
          <a:xfrm flipV="1">
            <a:off x="4507721" y="1552226"/>
            <a:ext cx="1194761" cy="15062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4095227-2EC3-DEB5-5933-67D9E9764B7E}"/>
              </a:ext>
            </a:extLst>
          </p:cNvPr>
          <p:cNvSpPr txBox="1"/>
          <p:nvPr/>
        </p:nvSpPr>
        <p:spPr>
          <a:xfrm>
            <a:off x="2939952" y="252312"/>
            <a:ext cx="230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Load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341011D-0D25-BDA9-83FC-4D9873F17FB2}"/>
              </a:ext>
            </a:extLst>
          </p:cNvPr>
          <p:cNvSpPr txBox="1"/>
          <p:nvPr/>
        </p:nvSpPr>
        <p:spPr>
          <a:xfrm>
            <a:off x="6320661" y="5990730"/>
            <a:ext cx="178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DBMS in AWS</a:t>
            </a: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504A07DB-9DD6-1941-9501-99E8EFB5B3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2778" l="1667" r="97222">
                        <a14:foregroundMark x1="5667" y1="56778" x2="5667" y2="56778"/>
                        <a14:foregroundMark x1="1667" y1="58889" x2="1667" y2="58889"/>
                        <a14:foregroundMark x1="93222" y1="57333" x2="93222" y2="57333"/>
                        <a14:foregroundMark x1="97333" y1="58000" x2="97333" y2="58000"/>
                        <a14:foregroundMark x1="83333" y1="92778" x2="83333" y2="9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2888" y="1652729"/>
            <a:ext cx="423532" cy="4235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8DFDDFC2-A1E5-BA49-9C1F-3964683A8622}"/>
              </a:ext>
            </a:extLst>
          </p:cNvPr>
          <p:cNvSpPr txBox="1"/>
          <p:nvPr/>
        </p:nvSpPr>
        <p:spPr>
          <a:xfrm>
            <a:off x="6892900" y="1647957"/>
            <a:ext cx="100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Crawler</a:t>
            </a:r>
          </a:p>
        </p:txBody>
      </p:sp>
      <p:pic>
        <p:nvPicPr>
          <p:cNvPr id="128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9E89614B-78C2-6D44-9814-9A9BEE030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119" y="3663310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8BB39864-2CC0-414F-8D4F-41E908DBD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23" y="2610447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3D00A8-487E-7BC8-BA1A-2BA0707DE205}"/>
              </a:ext>
            </a:extLst>
          </p:cNvPr>
          <p:cNvSpPr txBox="1"/>
          <p:nvPr/>
        </p:nvSpPr>
        <p:spPr>
          <a:xfrm>
            <a:off x="3635551" y="2850141"/>
            <a:ext cx="806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Landing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2842DF0-220B-CC45-B07C-F614956E5EE4}"/>
              </a:ext>
            </a:extLst>
          </p:cNvPr>
          <p:cNvSpPr txBox="1"/>
          <p:nvPr/>
        </p:nvSpPr>
        <p:spPr>
          <a:xfrm>
            <a:off x="3767050" y="3886563"/>
            <a:ext cx="6270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Clean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pic>
        <p:nvPicPr>
          <p:cNvPr id="135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38C5652C-2194-5547-AB11-A843236F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23" y="4710454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B0BD553B-1E88-7845-B3FE-162D03B9E793}"/>
              </a:ext>
            </a:extLst>
          </p:cNvPr>
          <p:cNvSpPr txBox="1"/>
          <p:nvPr/>
        </p:nvSpPr>
        <p:spPr>
          <a:xfrm>
            <a:off x="3685683" y="4950473"/>
            <a:ext cx="811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Curated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pic>
        <p:nvPicPr>
          <p:cNvPr id="138" name="Picture 6" descr="Airflow Logo [ Download - Logo - icon ] png svg">
            <a:extLst>
              <a:ext uri="{FF2B5EF4-FFF2-40B4-BE49-F238E27FC236}">
                <a16:creationId xmlns:a16="http://schemas.microsoft.com/office/drawing/2014/main" id="{EE4E9D48-2B4F-8547-9672-84779CBEB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177" y="2488950"/>
            <a:ext cx="361191" cy="3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FD446E44-A9EC-3C40-8D74-B4F536882AF8}"/>
              </a:ext>
            </a:extLst>
          </p:cNvPr>
          <p:cNvSpPr txBox="1"/>
          <p:nvPr/>
        </p:nvSpPr>
        <p:spPr>
          <a:xfrm>
            <a:off x="5109944" y="2828019"/>
            <a:ext cx="760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50" b="1" dirty="0"/>
              <a:t>Airflow</a:t>
            </a:r>
            <a:r>
              <a:rPr lang="en-PH" sz="1050" dirty="0"/>
              <a:t> DAGs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F11A5D-F6FE-3D46-A3BE-603D05F08BDB}"/>
              </a:ext>
            </a:extLst>
          </p:cNvPr>
          <p:cNvSpPr txBox="1"/>
          <p:nvPr/>
        </p:nvSpPr>
        <p:spPr>
          <a:xfrm>
            <a:off x="5938654" y="238624"/>
            <a:ext cx="230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Transform</a:t>
            </a:r>
          </a:p>
        </p:txBody>
      </p:sp>
      <p:pic>
        <p:nvPicPr>
          <p:cNvPr id="1026" name="Picture 2" descr="Fetch multiple object lists from the s3, match with a prefix. | by Ankit  Kumar Rajpoot | Medium">
            <a:extLst>
              <a:ext uri="{FF2B5EF4-FFF2-40B4-BE49-F238E27FC236}">
                <a16:creationId xmlns:a16="http://schemas.microsoft.com/office/drawing/2014/main" id="{169047A5-7C5E-374A-ACF3-330F959EB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683" y="2198220"/>
            <a:ext cx="1703422" cy="5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B653E58-8AEA-2E43-AF1C-C68790361EA7}"/>
              </a:ext>
            </a:extLst>
          </p:cNvPr>
          <p:cNvCxnSpPr>
            <a:cxnSpLocks/>
          </p:cNvCxnSpPr>
          <p:nvPr/>
        </p:nvCxnSpPr>
        <p:spPr>
          <a:xfrm flipH="1" flipV="1">
            <a:off x="7191320" y="2181012"/>
            <a:ext cx="5858" cy="51385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F99A60-3642-EA45-A4E9-DA38C1271CF5}"/>
              </a:ext>
            </a:extLst>
          </p:cNvPr>
          <p:cNvSpPr txBox="1"/>
          <p:nvPr/>
        </p:nvSpPr>
        <p:spPr>
          <a:xfrm>
            <a:off x="7770943" y="2213573"/>
            <a:ext cx="119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i="1" dirty="0"/>
              <a:t>JDBC Connection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02399C74-AC77-3048-9B7F-C72D70FB1F7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2669" y="2230814"/>
            <a:ext cx="470219" cy="46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0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525503A-BDC0-234A-9E6E-E0E5EE298478}"/>
              </a:ext>
            </a:extLst>
          </p:cNvPr>
          <p:cNvSpPr/>
          <p:nvPr/>
        </p:nvSpPr>
        <p:spPr>
          <a:xfrm>
            <a:off x="994015" y="617942"/>
            <a:ext cx="2862076" cy="5937068"/>
          </a:xfrm>
          <a:prstGeom prst="rect">
            <a:avLst/>
          </a:prstGeom>
          <a:solidFill>
            <a:srgbClr val="FF2F92">
              <a:alpha val="4706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FB0F7C5-2796-AF03-2341-2525218A518F}"/>
              </a:ext>
            </a:extLst>
          </p:cNvPr>
          <p:cNvSpPr/>
          <p:nvPr/>
        </p:nvSpPr>
        <p:spPr>
          <a:xfrm>
            <a:off x="3854208" y="618933"/>
            <a:ext cx="3388455" cy="5937068"/>
          </a:xfrm>
          <a:prstGeom prst="rect">
            <a:avLst/>
          </a:prstGeom>
          <a:solidFill>
            <a:srgbClr val="DEEBF7">
              <a:alpha val="38039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33079-FD96-AFFC-DE7F-F8733C63C1A8}"/>
              </a:ext>
            </a:extLst>
          </p:cNvPr>
          <p:cNvSpPr/>
          <p:nvPr/>
        </p:nvSpPr>
        <p:spPr>
          <a:xfrm>
            <a:off x="4140433" y="2715062"/>
            <a:ext cx="2699716" cy="3246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12B55-9A30-45E5-2B5D-246F9618D2C5}"/>
              </a:ext>
            </a:extLst>
          </p:cNvPr>
          <p:cNvSpPr/>
          <p:nvPr/>
        </p:nvSpPr>
        <p:spPr>
          <a:xfrm>
            <a:off x="1274080" y="2202548"/>
            <a:ext cx="2262152" cy="3762375"/>
          </a:xfrm>
          <a:prstGeom prst="rect">
            <a:avLst/>
          </a:prstGeom>
          <a:solidFill>
            <a:srgbClr val="F3DA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158976-053B-3649-0A9D-CAC60F2B2697}"/>
              </a:ext>
            </a:extLst>
          </p:cNvPr>
          <p:cNvSpPr txBox="1"/>
          <p:nvPr/>
        </p:nvSpPr>
        <p:spPr>
          <a:xfrm>
            <a:off x="1863575" y="1901103"/>
            <a:ext cx="178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/>
              <a:t>Lake Formation</a:t>
            </a:r>
          </a:p>
        </p:txBody>
      </p:sp>
      <p:pic>
        <p:nvPicPr>
          <p:cNvPr id="1048" name="Picture 24" descr="AWS Lake Formation | CloudBank">
            <a:extLst>
              <a:ext uri="{FF2B5EF4-FFF2-40B4-BE49-F238E27FC236}">
                <a16:creationId xmlns:a16="http://schemas.microsoft.com/office/drawing/2014/main" id="{EEDA8474-B660-2EA4-C75B-4419E9EA2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545" b="61818" l="26818" r="74545">
                        <a14:foregroundMark x1="35909" y1="19091" x2="35909" y2="19091"/>
                        <a14:foregroundMark x1="41364" y1="16364" x2="41364" y2="16364"/>
                        <a14:foregroundMark x1="48182" y1="61818" x2="48182" y2="61818"/>
                        <a14:foregroundMark x1="59091" y1="46364" x2="59091" y2="46364"/>
                        <a14:foregroundMark x1="39091" y1="30000" x2="39091" y2="30000"/>
                        <a14:foregroundMark x1="36364" y1="31364" x2="36364" y2="31364"/>
                        <a14:foregroundMark x1="36818" y1="31818" x2="36818" y2="31818"/>
                        <a14:foregroundMark x1="36364" y1="31818" x2="36364" y2="31818"/>
                        <a14:foregroundMark x1="35909" y1="31364" x2="35909" y2="31364"/>
                        <a14:foregroundMark x1="36364" y1="31364" x2="36364" y2="31364"/>
                        <a14:foregroundMark x1="35455" y1="30909" x2="35455" y2="30909"/>
                        <a14:foregroundMark x1="35000" y1="31364" x2="35000" y2="31364"/>
                        <a14:foregroundMark x1="35455" y1="30909" x2="35455" y2="30909"/>
                        <a14:foregroundMark x1="36364" y1="30909" x2="36364" y2="30909"/>
                        <a14:foregroundMark x1="35455" y1="30909" x2="35455" y2="30909"/>
                        <a14:foregroundMark x1="36818" y1="31364" x2="36818" y2="31364"/>
                        <a14:backgroundMark x1="37273" y1="30909" x2="37273" y2="30909"/>
                        <a14:backgroundMark x1="36818" y1="30909" x2="36818" y2="30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74" t="9190" r="19199" b="32827"/>
          <a:stretch/>
        </p:blipFill>
        <p:spPr bwMode="auto">
          <a:xfrm>
            <a:off x="2484115" y="1069399"/>
            <a:ext cx="929590" cy="9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mazon Web Services - Wikipedia">
            <a:extLst>
              <a:ext uri="{FF2B5EF4-FFF2-40B4-BE49-F238E27FC236}">
                <a16:creationId xmlns:a16="http://schemas.microsoft.com/office/drawing/2014/main" id="{83A10CA9-6479-6300-2D80-06A58CACB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598" y="1638376"/>
            <a:ext cx="764199" cy="45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BFF9A34-A4FF-D7A8-95B8-38480233B0E8}"/>
              </a:ext>
            </a:extLst>
          </p:cNvPr>
          <p:cNvSpPr/>
          <p:nvPr/>
        </p:nvSpPr>
        <p:spPr>
          <a:xfrm>
            <a:off x="4521644" y="3072432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9D0DE76-3BD2-13CA-76C4-7AC751BC87D4}"/>
              </a:ext>
            </a:extLst>
          </p:cNvPr>
          <p:cNvGrpSpPr/>
          <p:nvPr/>
        </p:nvGrpSpPr>
        <p:grpSpPr>
          <a:xfrm>
            <a:off x="4803667" y="3123224"/>
            <a:ext cx="1530519" cy="624616"/>
            <a:chOff x="6963131" y="3393549"/>
            <a:chExt cx="1530519" cy="624616"/>
          </a:xfrm>
        </p:grpSpPr>
        <p:pic>
          <p:nvPicPr>
            <p:cNvPr id="1056" name="Picture 32" descr="Connector">
              <a:extLst>
                <a:ext uri="{FF2B5EF4-FFF2-40B4-BE49-F238E27FC236}">
                  <a16:creationId xmlns:a16="http://schemas.microsoft.com/office/drawing/2014/main" id="{775037CF-8BBB-EA72-92F8-A7E449F69B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83" t="12473" r="35823" b="38016"/>
            <a:stretch/>
          </p:blipFill>
          <p:spPr bwMode="auto">
            <a:xfrm>
              <a:off x="6963131" y="3393549"/>
              <a:ext cx="635679" cy="62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82A211-8704-3DA4-FB0E-DEC6761E0B32}"/>
                </a:ext>
              </a:extLst>
            </p:cNvPr>
            <p:cNvSpPr txBox="1"/>
            <p:nvPr/>
          </p:nvSpPr>
          <p:spPr>
            <a:xfrm>
              <a:off x="7280970" y="3536054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RDS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09E0FA2-51A6-3F4B-05EB-18BD6F8311EA}"/>
              </a:ext>
            </a:extLst>
          </p:cNvPr>
          <p:cNvSpPr/>
          <p:nvPr/>
        </p:nvSpPr>
        <p:spPr>
          <a:xfrm>
            <a:off x="4521643" y="3994328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6BFD9C-6F73-0EC0-6736-F2E982E93105}"/>
              </a:ext>
            </a:extLst>
          </p:cNvPr>
          <p:cNvGrpSpPr/>
          <p:nvPr/>
        </p:nvGrpSpPr>
        <p:grpSpPr>
          <a:xfrm>
            <a:off x="4746785" y="4056293"/>
            <a:ext cx="1638860" cy="624616"/>
            <a:chOff x="7000778" y="4212597"/>
            <a:chExt cx="1638860" cy="624616"/>
          </a:xfrm>
        </p:grpSpPr>
        <p:pic>
          <p:nvPicPr>
            <p:cNvPr id="1058" name="Picture 34" descr="Tonic - Integrations - Amazon Redshift">
              <a:extLst>
                <a:ext uri="{FF2B5EF4-FFF2-40B4-BE49-F238E27FC236}">
                  <a16:creationId xmlns:a16="http://schemas.microsoft.com/office/drawing/2014/main" id="{FCFE353C-4669-EDE6-9CCB-4C7398254A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8" r="30022" b="27045"/>
            <a:stretch/>
          </p:blipFill>
          <p:spPr bwMode="auto">
            <a:xfrm>
              <a:off x="7000778" y="4212597"/>
              <a:ext cx="598032" cy="62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DCECCF8-C70D-0146-21FB-1BE4B699C9D2}"/>
                </a:ext>
              </a:extLst>
            </p:cNvPr>
            <p:cNvSpPr txBox="1"/>
            <p:nvPr/>
          </p:nvSpPr>
          <p:spPr>
            <a:xfrm>
              <a:off x="7426958" y="4371016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Redshift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A5B64C3C-683F-8DA4-9987-EC3087C60471}"/>
              </a:ext>
            </a:extLst>
          </p:cNvPr>
          <p:cNvSpPr/>
          <p:nvPr/>
        </p:nvSpPr>
        <p:spPr>
          <a:xfrm>
            <a:off x="4521642" y="4907484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0A66D-670E-8835-3B30-7CCDCC1F047B}"/>
              </a:ext>
            </a:extLst>
          </p:cNvPr>
          <p:cNvGrpSpPr/>
          <p:nvPr/>
        </p:nvGrpSpPr>
        <p:grpSpPr>
          <a:xfrm>
            <a:off x="4627183" y="4916071"/>
            <a:ext cx="1800388" cy="718806"/>
            <a:chOff x="6999320" y="4760105"/>
            <a:chExt cx="1800388" cy="718806"/>
          </a:xfrm>
        </p:grpSpPr>
        <p:pic>
          <p:nvPicPr>
            <p:cNvPr id="1060" name="Picture 36" descr="7 Mistakes I Made In DynamoDB - Coder Diaries">
              <a:extLst>
                <a:ext uri="{FF2B5EF4-FFF2-40B4-BE49-F238E27FC236}">
                  <a16:creationId xmlns:a16="http://schemas.microsoft.com/office/drawing/2014/main" id="{73989EC3-ABDB-4FAA-E7DF-8E7B9322FD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5" t="9436" r="56725" b="9616"/>
            <a:stretch/>
          </p:blipFill>
          <p:spPr bwMode="auto">
            <a:xfrm>
              <a:off x="6999320" y="4760105"/>
              <a:ext cx="622645" cy="718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43775C-6758-0813-4342-0B8C24B0EA2F}"/>
                </a:ext>
              </a:extLst>
            </p:cNvPr>
            <p:cNvSpPr txBox="1"/>
            <p:nvPr/>
          </p:nvSpPr>
          <p:spPr>
            <a:xfrm>
              <a:off x="7587028" y="4965619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DynamoDB</a:t>
              </a: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338B67D-9C78-DDF1-3858-EDE73F5E57F5}"/>
              </a:ext>
            </a:extLst>
          </p:cNvPr>
          <p:cNvCxnSpPr>
            <a:cxnSpLocks/>
          </p:cNvCxnSpPr>
          <p:nvPr/>
        </p:nvCxnSpPr>
        <p:spPr>
          <a:xfrm>
            <a:off x="2905171" y="3123224"/>
            <a:ext cx="1516684" cy="31230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C37C53A-A46C-48AC-19A1-568A77D6297B}"/>
              </a:ext>
            </a:extLst>
          </p:cNvPr>
          <p:cNvCxnSpPr>
            <a:cxnSpLocks/>
          </p:cNvCxnSpPr>
          <p:nvPr/>
        </p:nvCxnSpPr>
        <p:spPr>
          <a:xfrm>
            <a:off x="2880133" y="3123224"/>
            <a:ext cx="1541722" cy="124537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FF6C1F1-42C3-766B-422C-D7A8D4DF4609}"/>
              </a:ext>
            </a:extLst>
          </p:cNvPr>
          <p:cNvCxnSpPr>
            <a:cxnSpLocks/>
          </p:cNvCxnSpPr>
          <p:nvPr/>
        </p:nvCxnSpPr>
        <p:spPr>
          <a:xfrm>
            <a:off x="2897878" y="3123224"/>
            <a:ext cx="1582287" cy="222100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4095227-2EC3-DEB5-5933-67D9E9764B7E}"/>
              </a:ext>
            </a:extLst>
          </p:cNvPr>
          <p:cNvSpPr txBox="1"/>
          <p:nvPr/>
        </p:nvSpPr>
        <p:spPr>
          <a:xfrm>
            <a:off x="1284147" y="264668"/>
            <a:ext cx="230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Load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341011D-0D25-BDA9-83FC-4D9873F17FB2}"/>
              </a:ext>
            </a:extLst>
          </p:cNvPr>
          <p:cNvSpPr txBox="1"/>
          <p:nvPr/>
        </p:nvSpPr>
        <p:spPr>
          <a:xfrm>
            <a:off x="4664856" y="6003086"/>
            <a:ext cx="178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DBMS in AWS</a:t>
            </a:r>
          </a:p>
        </p:txBody>
      </p:sp>
      <p:pic>
        <p:nvPicPr>
          <p:cNvPr id="128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9E89614B-78C2-6D44-9814-9A9BEE030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14" y="3675666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8BB39864-2CC0-414F-8D4F-41E908DBD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918" y="2622803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3D00A8-487E-7BC8-BA1A-2BA0707DE205}"/>
              </a:ext>
            </a:extLst>
          </p:cNvPr>
          <p:cNvSpPr txBox="1"/>
          <p:nvPr/>
        </p:nvSpPr>
        <p:spPr>
          <a:xfrm>
            <a:off x="1979746" y="2862497"/>
            <a:ext cx="806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Landing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2842DF0-220B-CC45-B07C-F614956E5EE4}"/>
              </a:ext>
            </a:extLst>
          </p:cNvPr>
          <p:cNvSpPr txBox="1"/>
          <p:nvPr/>
        </p:nvSpPr>
        <p:spPr>
          <a:xfrm>
            <a:off x="2111245" y="3898919"/>
            <a:ext cx="6270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Clean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pic>
        <p:nvPicPr>
          <p:cNvPr id="135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38C5652C-2194-5547-AB11-A843236F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18" y="4722810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B0BD553B-1E88-7845-B3FE-162D03B9E793}"/>
              </a:ext>
            </a:extLst>
          </p:cNvPr>
          <p:cNvSpPr txBox="1"/>
          <p:nvPr/>
        </p:nvSpPr>
        <p:spPr>
          <a:xfrm>
            <a:off x="2029878" y="4962829"/>
            <a:ext cx="811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Curated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F11A5D-F6FE-3D46-A3BE-603D05F08BDB}"/>
              </a:ext>
            </a:extLst>
          </p:cNvPr>
          <p:cNvSpPr txBox="1"/>
          <p:nvPr/>
        </p:nvSpPr>
        <p:spPr>
          <a:xfrm>
            <a:off x="4282849" y="250980"/>
            <a:ext cx="230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Transform</a:t>
            </a:r>
          </a:p>
        </p:txBody>
      </p:sp>
      <p:pic>
        <p:nvPicPr>
          <p:cNvPr id="1026" name="Picture 2" descr="Fetch multiple object lists from the s3, match with a prefix. | by Ankit  Kumar Rajpoot | Medium">
            <a:extLst>
              <a:ext uri="{FF2B5EF4-FFF2-40B4-BE49-F238E27FC236}">
                <a16:creationId xmlns:a16="http://schemas.microsoft.com/office/drawing/2014/main" id="{169047A5-7C5E-374A-ACF3-330F959EB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78" y="2210576"/>
            <a:ext cx="1703422" cy="5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Airflow Logo [ Download - Logo - icon ] png svg">
            <a:extLst>
              <a:ext uri="{FF2B5EF4-FFF2-40B4-BE49-F238E27FC236}">
                <a16:creationId xmlns:a16="http://schemas.microsoft.com/office/drawing/2014/main" id="{1F0E807D-4E38-1B49-A795-22568BF1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372" y="2501306"/>
            <a:ext cx="361191" cy="3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B4D7E29-D136-5B40-ADC5-87C0C0D02804}"/>
              </a:ext>
            </a:extLst>
          </p:cNvPr>
          <p:cNvSpPr txBox="1"/>
          <p:nvPr/>
        </p:nvSpPr>
        <p:spPr>
          <a:xfrm>
            <a:off x="3454139" y="2840375"/>
            <a:ext cx="760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50" b="1" dirty="0"/>
              <a:t>Airflow</a:t>
            </a:r>
            <a:r>
              <a:rPr lang="en-PH" sz="1050" dirty="0"/>
              <a:t> DAGs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C01528-02E1-1B42-A02F-19A4921394C1}"/>
              </a:ext>
            </a:extLst>
          </p:cNvPr>
          <p:cNvSpPr/>
          <p:nvPr/>
        </p:nvSpPr>
        <p:spPr>
          <a:xfrm>
            <a:off x="7755956" y="617942"/>
            <a:ext cx="3388455" cy="5937068"/>
          </a:xfrm>
          <a:prstGeom prst="rect">
            <a:avLst/>
          </a:prstGeom>
          <a:solidFill>
            <a:srgbClr val="DEEBF7">
              <a:alpha val="38039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119B76-2CF2-3746-B3A3-68479CC4EAA7}"/>
              </a:ext>
            </a:extLst>
          </p:cNvPr>
          <p:cNvSpPr/>
          <p:nvPr/>
        </p:nvSpPr>
        <p:spPr>
          <a:xfrm>
            <a:off x="8042181" y="2714071"/>
            <a:ext cx="2699716" cy="3246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8C1249-97AE-4746-8D55-4066897D8485}"/>
              </a:ext>
            </a:extLst>
          </p:cNvPr>
          <p:cNvSpPr/>
          <p:nvPr/>
        </p:nvSpPr>
        <p:spPr>
          <a:xfrm>
            <a:off x="8423392" y="3071441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4594E7F-FC3C-E742-91C9-46188202077D}"/>
              </a:ext>
            </a:extLst>
          </p:cNvPr>
          <p:cNvGrpSpPr/>
          <p:nvPr/>
        </p:nvGrpSpPr>
        <p:grpSpPr>
          <a:xfrm>
            <a:off x="8705415" y="3122233"/>
            <a:ext cx="1530519" cy="624616"/>
            <a:chOff x="6963131" y="3393549"/>
            <a:chExt cx="1530519" cy="624616"/>
          </a:xfrm>
        </p:grpSpPr>
        <p:pic>
          <p:nvPicPr>
            <p:cNvPr id="52" name="Picture 32" descr="Connector">
              <a:extLst>
                <a:ext uri="{FF2B5EF4-FFF2-40B4-BE49-F238E27FC236}">
                  <a16:creationId xmlns:a16="http://schemas.microsoft.com/office/drawing/2014/main" id="{703DA5DB-C06E-7241-A397-8E52E90B61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83" t="12473" r="35823" b="38016"/>
            <a:stretch/>
          </p:blipFill>
          <p:spPr bwMode="auto">
            <a:xfrm>
              <a:off x="6963131" y="3393549"/>
              <a:ext cx="635679" cy="62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14DDCF7-8AB7-B043-A43B-D4D95D2207A8}"/>
                </a:ext>
              </a:extLst>
            </p:cNvPr>
            <p:cNvSpPr txBox="1"/>
            <p:nvPr/>
          </p:nvSpPr>
          <p:spPr>
            <a:xfrm>
              <a:off x="7280970" y="3536054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RDS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FD3DA7D-4182-FF46-A935-CB12A9B5BA44}"/>
              </a:ext>
            </a:extLst>
          </p:cNvPr>
          <p:cNvSpPr/>
          <p:nvPr/>
        </p:nvSpPr>
        <p:spPr>
          <a:xfrm>
            <a:off x="8423391" y="3993337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F0A9EA-814B-F94B-B98D-7D1A50D840F2}"/>
              </a:ext>
            </a:extLst>
          </p:cNvPr>
          <p:cNvGrpSpPr/>
          <p:nvPr/>
        </p:nvGrpSpPr>
        <p:grpSpPr>
          <a:xfrm>
            <a:off x="8648533" y="4055302"/>
            <a:ext cx="1638860" cy="624616"/>
            <a:chOff x="7000778" y="4212597"/>
            <a:chExt cx="1638860" cy="624616"/>
          </a:xfrm>
        </p:grpSpPr>
        <p:pic>
          <p:nvPicPr>
            <p:cNvPr id="56" name="Picture 34" descr="Tonic - Integrations - Amazon Redshift">
              <a:extLst>
                <a:ext uri="{FF2B5EF4-FFF2-40B4-BE49-F238E27FC236}">
                  <a16:creationId xmlns:a16="http://schemas.microsoft.com/office/drawing/2014/main" id="{235FC040-C58A-1B4A-90B9-37BF92E140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8" r="30022" b="27045"/>
            <a:stretch/>
          </p:blipFill>
          <p:spPr bwMode="auto">
            <a:xfrm>
              <a:off x="7000778" y="4212597"/>
              <a:ext cx="598032" cy="62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E78B2A-6AF1-6344-A991-F9EE52652BFC}"/>
                </a:ext>
              </a:extLst>
            </p:cNvPr>
            <p:cNvSpPr txBox="1"/>
            <p:nvPr/>
          </p:nvSpPr>
          <p:spPr>
            <a:xfrm>
              <a:off x="7426958" y="4371016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Redshift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A1895F7-4DF4-A94A-9B4A-C298EA45FCA1}"/>
              </a:ext>
            </a:extLst>
          </p:cNvPr>
          <p:cNvSpPr/>
          <p:nvPr/>
        </p:nvSpPr>
        <p:spPr>
          <a:xfrm>
            <a:off x="8423390" y="4906493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DA0674F-04A6-054E-89DD-019EE004B687}"/>
              </a:ext>
            </a:extLst>
          </p:cNvPr>
          <p:cNvGrpSpPr/>
          <p:nvPr/>
        </p:nvGrpSpPr>
        <p:grpSpPr>
          <a:xfrm>
            <a:off x="8528931" y="4915080"/>
            <a:ext cx="1800388" cy="718806"/>
            <a:chOff x="6999320" y="4760105"/>
            <a:chExt cx="1800388" cy="718806"/>
          </a:xfrm>
        </p:grpSpPr>
        <p:pic>
          <p:nvPicPr>
            <p:cNvPr id="61" name="Picture 36" descr="7 Mistakes I Made In DynamoDB - Coder Diaries">
              <a:extLst>
                <a:ext uri="{FF2B5EF4-FFF2-40B4-BE49-F238E27FC236}">
                  <a16:creationId xmlns:a16="http://schemas.microsoft.com/office/drawing/2014/main" id="{10D68B85-72E0-DF48-A3D4-FE0CB5B4EC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5" t="9436" r="56725" b="9616"/>
            <a:stretch/>
          </p:blipFill>
          <p:spPr bwMode="auto">
            <a:xfrm>
              <a:off x="6999320" y="4760105"/>
              <a:ext cx="622645" cy="718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E26BCB7-48BA-5D4F-B4DF-DC451DCA4756}"/>
                </a:ext>
              </a:extLst>
            </p:cNvPr>
            <p:cNvSpPr txBox="1"/>
            <p:nvPr/>
          </p:nvSpPr>
          <p:spPr>
            <a:xfrm>
              <a:off x="7587028" y="4965619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DynamoDB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3707FD6-27B5-E849-AFE3-C42F9030F4E2}"/>
              </a:ext>
            </a:extLst>
          </p:cNvPr>
          <p:cNvSpPr txBox="1"/>
          <p:nvPr/>
        </p:nvSpPr>
        <p:spPr>
          <a:xfrm>
            <a:off x="8566604" y="6002095"/>
            <a:ext cx="178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DBMS in AWS</a:t>
            </a:r>
          </a:p>
        </p:txBody>
      </p:sp>
    </p:spTree>
    <p:extLst>
      <p:ext uri="{BB962C8B-B14F-4D97-AF65-F5344CB8AC3E}">
        <p14:creationId xmlns:p14="http://schemas.microsoft.com/office/powerpoint/2010/main" val="264136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>
            <a:extLst>
              <a:ext uri="{FF2B5EF4-FFF2-40B4-BE49-F238E27FC236}">
                <a16:creationId xmlns:a16="http://schemas.microsoft.com/office/drawing/2014/main" id="{FFB0F7C5-2796-AF03-2341-2525218A518F}"/>
              </a:ext>
            </a:extLst>
          </p:cNvPr>
          <p:cNvSpPr/>
          <p:nvPr/>
        </p:nvSpPr>
        <p:spPr>
          <a:xfrm>
            <a:off x="5510013" y="606577"/>
            <a:ext cx="3388455" cy="5937068"/>
          </a:xfrm>
          <a:prstGeom prst="rect">
            <a:avLst/>
          </a:prstGeom>
          <a:solidFill>
            <a:srgbClr val="DEEBF7">
              <a:alpha val="38039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33079-FD96-AFFC-DE7F-F8733C63C1A8}"/>
              </a:ext>
            </a:extLst>
          </p:cNvPr>
          <p:cNvSpPr/>
          <p:nvPr/>
        </p:nvSpPr>
        <p:spPr>
          <a:xfrm>
            <a:off x="5796238" y="2702706"/>
            <a:ext cx="2699716" cy="3246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AAE66F-800B-4610-0F53-F837F16A907F}"/>
              </a:ext>
            </a:extLst>
          </p:cNvPr>
          <p:cNvSpPr/>
          <p:nvPr/>
        </p:nvSpPr>
        <p:spPr>
          <a:xfrm>
            <a:off x="5770398" y="841754"/>
            <a:ext cx="2725556" cy="133604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54" name="Picture 30" descr="Connect AWS RDS SQL Server with AWS Glue">
            <a:extLst>
              <a:ext uri="{FF2B5EF4-FFF2-40B4-BE49-F238E27FC236}">
                <a16:creationId xmlns:a16="http://schemas.microsoft.com/office/drawing/2014/main" id="{D83E84EF-7CD9-62AD-15E2-1896B64E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73" y="964326"/>
            <a:ext cx="2535445" cy="92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BFF9A34-A4FF-D7A8-95B8-38480233B0E8}"/>
              </a:ext>
            </a:extLst>
          </p:cNvPr>
          <p:cNvSpPr/>
          <p:nvPr/>
        </p:nvSpPr>
        <p:spPr>
          <a:xfrm>
            <a:off x="6177449" y="3060076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9D0DE76-3BD2-13CA-76C4-7AC751BC87D4}"/>
              </a:ext>
            </a:extLst>
          </p:cNvPr>
          <p:cNvGrpSpPr/>
          <p:nvPr/>
        </p:nvGrpSpPr>
        <p:grpSpPr>
          <a:xfrm>
            <a:off x="6459472" y="3110868"/>
            <a:ext cx="1530519" cy="624616"/>
            <a:chOff x="6963131" y="3393549"/>
            <a:chExt cx="1530519" cy="624616"/>
          </a:xfrm>
        </p:grpSpPr>
        <p:pic>
          <p:nvPicPr>
            <p:cNvPr id="1056" name="Picture 32" descr="Connector">
              <a:extLst>
                <a:ext uri="{FF2B5EF4-FFF2-40B4-BE49-F238E27FC236}">
                  <a16:creationId xmlns:a16="http://schemas.microsoft.com/office/drawing/2014/main" id="{775037CF-8BBB-EA72-92F8-A7E449F69B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83" t="12473" r="35823" b="38016"/>
            <a:stretch/>
          </p:blipFill>
          <p:spPr bwMode="auto">
            <a:xfrm>
              <a:off x="6963131" y="3393549"/>
              <a:ext cx="635679" cy="62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82A211-8704-3DA4-FB0E-DEC6761E0B32}"/>
                </a:ext>
              </a:extLst>
            </p:cNvPr>
            <p:cNvSpPr txBox="1"/>
            <p:nvPr/>
          </p:nvSpPr>
          <p:spPr>
            <a:xfrm>
              <a:off x="7280970" y="3536054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RDS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09E0FA2-51A6-3F4B-05EB-18BD6F8311EA}"/>
              </a:ext>
            </a:extLst>
          </p:cNvPr>
          <p:cNvSpPr/>
          <p:nvPr/>
        </p:nvSpPr>
        <p:spPr>
          <a:xfrm>
            <a:off x="6177448" y="3981972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6BFD9C-6F73-0EC0-6736-F2E982E93105}"/>
              </a:ext>
            </a:extLst>
          </p:cNvPr>
          <p:cNvGrpSpPr/>
          <p:nvPr/>
        </p:nvGrpSpPr>
        <p:grpSpPr>
          <a:xfrm>
            <a:off x="6402590" y="4043937"/>
            <a:ext cx="1638860" cy="624616"/>
            <a:chOff x="7000778" y="4212597"/>
            <a:chExt cx="1638860" cy="624616"/>
          </a:xfrm>
        </p:grpSpPr>
        <p:pic>
          <p:nvPicPr>
            <p:cNvPr id="1058" name="Picture 34" descr="Tonic - Integrations - Amazon Redshift">
              <a:extLst>
                <a:ext uri="{FF2B5EF4-FFF2-40B4-BE49-F238E27FC236}">
                  <a16:creationId xmlns:a16="http://schemas.microsoft.com/office/drawing/2014/main" id="{FCFE353C-4669-EDE6-9CCB-4C7398254A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8" r="30022" b="27045"/>
            <a:stretch/>
          </p:blipFill>
          <p:spPr bwMode="auto">
            <a:xfrm>
              <a:off x="7000778" y="4212597"/>
              <a:ext cx="598032" cy="62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DCECCF8-C70D-0146-21FB-1BE4B699C9D2}"/>
                </a:ext>
              </a:extLst>
            </p:cNvPr>
            <p:cNvSpPr txBox="1"/>
            <p:nvPr/>
          </p:nvSpPr>
          <p:spPr>
            <a:xfrm>
              <a:off x="7426958" y="4371016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Redshift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A5B64C3C-683F-8DA4-9987-EC3087C60471}"/>
              </a:ext>
            </a:extLst>
          </p:cNvPr>
          <p:cNvSpPr/>
          <p:nvPr/>
        </p:nvSpPr>
        <p:spPr>
          <a:xfrm>
            <a:off x="6177447" y="4895128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0A66D-670E-8835-3B30-7CCDCC1F047B}"/>
              </a:ext>
            </a:extLst>
          </p:cNvPr>
          <p:cNvGrpSpPr/>
          <p:nvPr/>
        </p:nvGrpSpPr>
        <p:grpSpPr>
          <a:xfrm>
            <a:off x="6282988" y="4903715"/>
            <a:ext cx="1800388" cy="718806"/>
            <a:chOff x="6999320" y="4760105"/>
            <a:chExt cx="1800388" cy="718806"/>
          </a:xfrm>
        </p:grpSpPr>
        <p:pic>
          <p:nvPicPr>
            <p:cNvPr id="1060" name="Picture 36" descr="7 Mistakes I Made In DynamoDB - Coder Diaries">
              <a:extLst>
                <a:ext uri="{FF2B5EF4-FFF2-40B4-BE49-F238E27FC236}">
                  <a16:creationId xmlns:a16="http://schemas.microsoft.com/office/drawing/2014/main" id="{73989EC3-ABDB-4FAA-E7DF-8E7B9322FD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5" t="9436" r="56725" b="9616"/>
            <a:stretch/>
          </p:blipFill>
          <p:spPr bwMode="auto">
            <a:xfrm>
              <a:off x="6999320" y="4760105"/>
              <a:ext cx="622645" cy="718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43775C-6758-0813-4342-0B8C24B0EA2F}"/>
                </a:ext>
              </a:extLst>
            </p:cNvPr>
            <p:cNvSpPr txBox="1"/>
            <p:nvPr/>
          </p:nvSpPr>
          <p:spPr>
            <a:xfrm>
              <a:off x="7587028" y="4965619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DynamoDB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341011D-0D25-BDA9-83FC-4D9873F17FB2}"/>
              </a:ext>
            </a:extLst>
          </p:cNvPr>
          <p:cNvSpPr txBox="1"/>
          <p:nvPr/>
        </p:nvSpPr>
        <p:spPr>
          <a:xfrm>
            <a:off x="6320661" y="5990730"/>
            <a:ext cx="178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DBMS in AWS</a:t>
            </a: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504A07DB-9DD6-1941-9501-99E8EFB5B3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2778" l="1667" r="97222">
                        <a14:foregroundMark x1="5667" y1="56778" x2="5667" y2="56778"/>
                        <a14:foregroundMark x1="1667" y1="58889" x2="1667" y2="58889"/>
                        <a14:foregroundMark x1="93222" y1="57333" x2="93222" y2="57333"/>
                        <a14:foregroundMark x1="97333" y1="58000" x2="97333" y2="58000"/>
                        <a14:foregroundMark x1="83333" y1="92778" x2="83333" y2="9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2888" y="1652729"/>
            <a:ext cx="423532" cy="4235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8DFDDFC2-A1E5-BA49-9C1F-3964683A8622}"/>
              </a:ext>
            </a:extLst>
          </p:cNvPr>
          <p:cNvSpPr txBox="1"/>
          <p:nvPr/>
        </p:nvSpPr>
        <p:spPr>
          <a:xfrm>
            <a:off x="6892900" y="1647957"/>
            <a:ext cx="100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Crawler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F11A5D-F6FE-3D46-A3BE-603D05F08BDB}"/>
              </a:ext>
            </a:extLst>
          </p:cNvPr>
          <p:cNvSpPr txBox="1"/>
          <p:nvPr/>
        </p:nvSpPr>
        <p:spPr>
          <a:xfrm>
            <a:off x="5938654" y="238624"/>
            <a:ext cx="230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Transform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EE48DF-C4D6-374A-9832-5584E88E40F1}"/>
              </a:ext>
            </a:extLst>
          </p:cNvPr>
          <p:cNvCxnSpPr>
            <a:cxnSpLocks/>
          </p:cNvCxnSpPr>
          <p:nvPr/>
        </p:nvCxnSpPr>
        <p:spPr>
          <a:xfrm flipH="1" flipV="1">
            <a:off x="7191320" y="2181012"/>
            <a:ext cx="5858" cy="51385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C019BB-60EF-AE42-9286-10AD49FC25BA}"/>
              </a:ext>
            </a:extLst>
          </p:cNvPr>
          <p:cNvSpPr txBox="1"/>
          <p:nvPr/>
        </p:nvSpPr>
        <p:spPr>
          <a:xfrm>
            <a:off x="7770943" y="2213573"/>
            <a:ext cx="119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i="1" dirty="0"/>
              <a:t>JDBC Connection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871995A-1EA0-5342-AB8A-4C8C047BC4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2669" y="2230814"/>
            <a:ext cx="470219" cy="46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3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8">
            <a:extLst>
              <a:ext uri="{FF2B5EF4-FFF2-40B4-BE49-F238E27FC236}">
                <a16:creationId xmlns:a16="http://schemas.microsoft.com/office/drawing/2014/main" id="{7865CB0A-5F82-7A01-E3AD-E0A1E5F9FEF7}"/>
              </a:ext>
            </a:extLst>
          </p:cNvPr>
          <p:cNvSpPr/>
          <p:nvPr/>
        </p:nvSpPr>
        <p:spPr>
          <a:xfrm>
            <a:off x="8897262" y="607130"/>
            <a:ext cx="2623325" cy="5937067"/>
          </a:xfrm>
          <a:prstGeom prst="rect">
            <a:avLst/>
          </a:prstGeom>
          <a:solidFill>
            <a:srgbClr val="E2F0D9">
              <a:alpha val="29412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FB0F7C5-2796-AF03-2341-2525218A518F}"/>
              </a:ext>
            </a:extLst>
          </p:cNvPr>
          <p:cNvSpPr/>
          <p:nvPr/>
        </p:nvSpPr>
        <p:spPr>
          <a:xfrm>
            <a:off x="5510013" y="606577"/>
            <a:ext cx="3388455" cy="5937068"/>
          </a:xfrm>
          <a:prstGeom prst="rect">
            <a:avLst/>
          </a:prstGeom>
          <a:solidFill>
            <a:srgbClr val="DEEBF7">
              <a:alpha val="38039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33079-FD96-AFFC-DE7F-F8733C63C1A8}"/>
              </a:ext>
            </a:extLst>
          </p:cNvPr>
          <p:cNvSpPr/>
          <p:nvPr/>
        </p:nvSpPr>
        <p:spPr>
          <a:xfrm>
            <a:off x="5796238" y="2702706"/>
            <a:ext cx="2699716" cy="3246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AAE66F-800B-4610-0F53-F837F16A907F}"/>
              </a:ext>
            </a:extLst>
          </p:cNvPr>
          <p:cNvSpPr/>
          <p:nvPr/>
        </p:nvSpPr>
        <p:spPr>
          <a:xfrm>
            <a:off x="5770398" y="841754"/>
            <a:ext cx="2725556" cy="133604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54" name="Picture 30" descr="Connect AWS RDS SQL Server with AWS Glue">
            <a:extLst>
              <a:ext uri="{FF2B5EF4-FFF2-40B4-BE49-F238E27FC236}">
                <a16:creationId xmlns:a16="http://schemas.microsoft.com/office/drawing/2014/main" id="{D83E84EF-7CD9-62AD-15E2-1896B64E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73" y="964326"/>
            <a:ext cx="2535445" cy="92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BFF9A34-A4FF-D7A8-95B8-38480233B0E8}"/>
              </a:ext>
            </a:extLst>
          </p:cNvPr>
          <p:cNvSpPr/>
          <p:nvPr/>
        </p:nvSpPr>
        <p:spPr>
          <a:xfrm>
            <a:off x="6177449" y="3060076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9D0DE76-3BD2-13CA-76C4-7AC751BC87D4}"/>
              </a:ext>
            </a:extLst>
          </p:cNvPr>
          <p:cNvGrpSpPr/>
          <p:nvPr/>
        </p:nvGrpSpPr>
        <p:grpSpPr>
          <a:xfrm>
            <a:off x="6459472" y="3110868"/>
            <a:ext cx="1530519" cy="624616"/>
            <a:chOff x="6963131" y="3393549"/>
            <a:chExt cx="1530519" cy="624616"/>
          </a:xfrm>
        </p:grpSpPr>
        <p:pic>
          <p:nvPicPr>
            <p:cNvPr id="1056" name="Picture 32" descr="Connector">
              <a:extLst>
                <a:ext uri="{FF2B5EF4-FFF2-40B4-BE49-F238E27FC236}">
                  <a16:creationId xmlns:a16="http://schemas.microsoft.com/office/drawing/2014/main" id="{775037CF-8BBB-EA72-92F8-A7E449F69B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83" t="12473" r="35823" b="38016"/>
            <a:stretch/>
          </p:blipFill>
          <p:spPr bwMode="auto">
            <a:xfrm>
              <a:off x="6963131" y="3393549"/>
              <a:ext cx="635679" cy="62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82A211-8704-3DA4-FB0E-DEC6761E0B32}"/>
                </a:ext>
              </a:extLst>
            </p:cNvPr>
            <p:cNvSpPr txBox="1"/>
            <p:nvPr/>
          </p:nvSpPr>
          <p:spPr>
            <a:xfrm>
              <a:off x="7280970" y="3536054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RDS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09E0FA2-51A6-3F4B-05EB-18BD6F8311EA}"/>
              </a:ext>
            </a:extLst>
          </p:cNvPr>
          <p:cNvSpPr/>
          <p:nvPr/>
        </p:nvSpPr>
        <p:spPr>
          <a:xfrm>
            <a:off x="6177448" y="3981972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6BFD9C-6F73-0EC0-6736-F2E982E93105}"/>
              </a:ext>
            </a:extLst>
          </p:cNvPr>
          <p:cNvGrpSpPr/>
          <p:nvPr/>
        </p:nvGrpSpPr>
        <p:grpSpPr>
          <a:xfrm>
            <a:off x="6402590" y="4043937"/>
            <a:ext cx="1638860" cy="624616"/>
            <a:chOff x="7000778" y="4212597"/>
            <a:chExt cx="1638860" cy="624616"/>
          </a:xfrm>
        </p:grpSpPr>
        <p:pic>
          <p:nvPicPr>
            <p:cNvPr id="1058" name="Picture 34" descr="Tonic - Integrations - Amazon Redshift">
              <a:extLst>
                <a:ext uri="{FF2B5EF4-FFF2-40B4-BE49-F238E27FC236}">
                  <a16:creationId xmlns:a16="http://schemas.microsoft.com/office/drawing/2014/main" id="{FCFE353C-4669-EDE6-9CCB-4C7398254A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8" r="30022" b="27045"/>
            <a:stretch/>
          </p:blipFill>
          <p:spPr bwMode="auto">
            <a:xfrm>
              <a:off x="7000778" y="4212597"/>
              <a:ext cx="598032" cy="62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DCECCF8-C70D-0146-21FB-1BE4B699C9D2}"/>
                </a:ext>
              </a:extLst>
            </p:cNvPr>
            <p:cNvSpPr txBox="1"/>
            <p:nvPr/>
          </p:nvSpPr>
          <p:spPr>
            <a:xfrm>
              <a:off x="7426958" y="4371016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Redshift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A5B64C3C-683F-8DA4-9987-EC3087C60471}"/>
              </a:ext>
            </a:extLst>
          </p:cNvPr>
          <p:cNvSpPr/>
          <p:nvPr/>
        </p:nvSpPr>
        <p:spPr>
          <a:xfrm>
            <a:off x="6177447" y="4895128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0A66D-670E-8835-3B30-7CCDCC1F047B}"/>
              </a:ext>
            </a:extLst>
          </p:cNvPr>
          <p:cNvGrpSpPr/>
          <p:nvPr/>
        </p:nvGrpSpPr>
        <p:grpSpPr>
          <a:xfrm>
            <a:off x="6282988" y="4903715"/>
            <a:ext cx="1800388" cy="718806"/>
            <a:chOff x="6999320" y="4760105"/>
            <a:chExt cx="1800388" cy="718806"/>
          </a:xfrm>
        </p:grpSpPr>
        <p:pic>
          <p:nvPicPr>
            <p:cNvPr id="1060" name="Picture 36" descr="7 Mistakes I Made In DynamoDB - Coder Diaries">
              <a:extLst>
                <a:ext uri="{FF2B5EF4-FFF2-40B4-BE49-F238E27FC236}">
                  <a16:creationId xmlns:a16="http://schemas.microsoft.com/office/drawing/2014/main" id="{73989EC3-ABDB-4FAA-E7DF-8E7B9322FD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5" t="9436" r="56725" b="9616"/>
            <a:stretch/>
          </p:blipFill>
          <p:spPr bwMode="auto">
            <a:xfrm>
              <a:off x="6999320" y="4760105"/>
              <a:ext cx="622645" cy="718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43775C-6758-0813-4342-0B8C24B0EA2F}"/>
                </a:ext>
              </a:extLst>
            </p:cNvPr>
            <p:cNvSpPr txBox="1"/>
            <p:nvPr/>
          </p:nvSpPr>
          <p:spPr>
            <a:xfrm>
              <a:off x="7587028" y="4965619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DynamoDB</a:t>
              </a:r>
            </a:p>
          </p:txBody>
        </p:sp>
      </p:grpSp>
      <p:grpSp>
        <p:nvGrpSpPr>
          <p:cNvPr id="17" name="Google Shape;12944;p66">
            <a:extLst>
              <a:ext uri="{FF2B5EF4-FFF2-40B4-BE49-F238E27FC236}">
                <a16:creationId xmlns:a16="http://schemas.microsoft.com/office/drawing/2014/main" id="{EA17685E-8557-01FF-9352-24371E01BF58}"/>
              </a:ext>
            </a:extLst>
          </p:cNvPr>
          <p:cNvGrpSpPr/>
          <p:nvPr/>
        </p:nvGrpSpPr>
        <p:grpSpPr>
          <a:xfrm>
            <a:off x="9798015" y="1039144"/>
            <a:ext cx="720429" cy="761595"/>
            <a:chOff x="6099375" y="2456075"/>
            <a:chExt cx="337684" cy="314194"/>
          </a:xfrm>
          <a:solidFill>
            <a:schemeClr val="accent2"/>
          </a:solidFill>
        </p:grpSpPr>
        <p:sp>
          <p:nvSpPr>
            <p:cNvPr id="18" name="Google Shape;12945;p66">
              <a:extLst>
                <a:ext uri="{FF2B5EF4-FFF2-40B4-BE49-F238E27FC236}">
                  <a16:creationId xmlns:a16="http://schemas.microsoft.com/office/drawing/2014/main" id="{64B89170-1EF6-41EA-47D2-3B01AD590F2B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grpFill/>
            <a:ln w="19050"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2946;p66">
              <a:extLst>
                <a:ext uri="{FF2B5EF4-FFF2-40B4-BE49-F238E27FC236}">
                  <a16:creationId xmlns:a16="http://schemas.microsoft.com/office/drawing/2014/main" id="{FBA62FD7-D247-4EF9-D913-0CD3512832FF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grpFill/>
            <a:ln w="19050"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6C95C86-F97C-A76B-B10C-8E4E4BBD7F40}"/>
              </a:ext>
            </a:extLst>
          </p:cNvPr>
          <p:cNvSpPr txBox="1"/>
          <p:nvPr/>
        </p:nvSpPr>
        <p:spPr>
          <a:xfrm>
            <a:off x="9182072" y="1755453"/>
            <a:ext cx="220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AWS Data Catalog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58A9B5B-33D2-EDE1-B1D7-058571307814}"/>
              </a:ext>
            </a:extLst>
          </p:cNvPr>
          <p:cNvCxnSpPr>
            <a:cxnSpLocks/>
          </p:cNvCxnSpPr>
          <p:nvPr/>
        </p:nvCxnSpPr>
        <p:spPr>
          <a:xfrm>
            <a:off x="8483669" y="1273771"/>
            <a:ext cx="988828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DBCFEF1-BC50-661B-7AB1-6C1FC3823F82}"/>
              </a:ext>
            </a:extLst>
          </p:cNvPr>
          <p:cNvCxnSpPr>
            <a:cxnSpLocks/>
          </p:cNvCxnSpPr>
          <p:nvPr/>
        </p:nvCxnSpPr>
        <p:spPr>
          <a:xfrm>
            <a:off x="8483669" y="1647957"/>
            <a:ext cx="98882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2695BA-8703-D135-CEFF-D54AA2E0378E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10283963" y="2124785"/>
            <a:ext cx="1" cy="4025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0175615-155A-35E0-3E51-6F4DCF27EBC1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8173226" y="3414979"/>
            <a:ext cx="950637" cy="93502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D550326-9CF2-9CF1-C46E-C8C94C4EA1FA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8173225" y="4336875"/>
            <a:ext cx="950638" cy="1936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341011D-0D25-BDA9-83FC-4D9873F17FB2}"/>
              </a:ext>
            </a:extLst>
          </p:cNvPr>
          <p:cNvSpPr txBox="1"/>
          <p:nvPr/>
        </p:nvSpPr>
        <p:spPr>
          <a:xfrm>
            <a:off x="6320661" y="5990730"/>
            <a:ext cx="178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DBMS in AWS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BBD4E73-37CD-A36B-2CBF-358D09925A2A}"/>
              </a:ext>
            </a:extLst>
          </p:cNvPr>
          <p:cNvSpPr txBox="1"/>
          <p:nvPr/>
        </p:nvSpPr>
        <p:spPr>
          <a:xfrm>
            <a:off x="9552218" y="300871"/>
            <a:ext cx="147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Consume</a:t>
            </a: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504A07DB-9DD6-1941-9501-99E8EFB5B3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2778" l="1667" r="97222">
                        <a14:foregroundMark x1="5667" y1="56778" x2="5667" y2="56778"/>
                        <a14:foregroundMark x1="1667" y1="58889" x2="1667" y2="58889"/>
                        <a14:foregroundMark x1="93222" y1="57333" x2="93222" y2="57333"/>
                        <a14:foregroundMark x1="97333" y1="58000" x2="97333" y2="58000"/>
                        <a14:foregroundMark x1="83333" y1="92778" x2="83333" y2="9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2888" y="1652729"/>
            <a:ext cx="423532" cy="4235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8DFDDFC2-A1E5-BA49-9C1F-3964683A8622}"/>
              </a:ext>
            </a:extLst>
          </p:cNvPr>
          <p:cNvSpPr txBox="1"/>
          <p:nvPr/>
        </p:nvSpPr>
        <p:spPr>
          <a:xfrm>
            <a:off x="6892900" y="1647957"/>
            <a:ext cx="100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Crawler</a:t>
            </a:r>
          </a:p>
        </p:txBody>
      </p:sp>
      <p:pic>
        <p:nvPicPr>
          <p:cNvPr id="103" name="Picture 40" descr="D2D Template - Amazon QuickSight">
            <a:extLst>
              <a:ext uri="{FF2B5EF4-FFF2-40B4-BE49-F238E27FC236}">
                <a16:creationId xmlns:a16="http://schemas.microsoft.com/office/drawing/2014/main" id="{98AE643F-DB47-4744-B9F5-9C6A6808E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038" y="4029605"/>
            <a:ext cx="1971967" cy="69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8" descr="Connectivity, integration and extensibility">
            <a:extLst>
              <a:ext uri="{FF2B5EF4-FFF2-40B4-BE49-F238E27FC236}">
                <a16:creationId xmlns:a16="http://schemas.microsoft.com/office/drawing/2014/main" id="{E62BD513-28F4-D141-A4A8-ED769102C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5" r="30405"/>
          <a:stretch/>
        </p:blipFill>
        <p:spPr bwMode="auto">
          <a:xfrm>
            <a:off x="9455041" y="2366976"/>
            <a:ext cx="1657843" cy="144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4FE8D5F-2914-A24E-B3D7-E5430C0115CE}"/>
              </a:ext>
            </a:extLst>
          </p:cNvPr>
          <p:cNvCxnSpPr>
            <a:cxnSpLocks/>
          </p:cNvCxnSpPr>
          <p:nvPr/>
        </p:nvCxnSpPr>
        <p:spPr>
          <a:xfrm flipH="1">
            <a:off x="10283961" y="3696378"/>
            <a:ext cx="1" cy="4025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F11A5D-F6FE-3D46-A3BE-603D05F08BDB}"/>
              </a:ext>
            </a:extLst>
          </p:cNvPr>
          <p:cNvSpPr txBox="1"/>
          <p:nvPr/>
        </p:nvSpPr>
        <p:spPr>
          <a:xfrm>
            <a:off x="5938654" y="238624"/>
            <a:ext cx="230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Transform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00AC5F5-F721-494C-86D9-2E6C5FA4AC21}"/>
              </a:ext>
            </a:extLst>
          </p:cNvPr>
          <p:cNvCxnSpPr>
            <a:cxnSpLocks/>
          </p:cNvCxnSpPr>
          <p:nvPr/>
        </p:nvCxnSpPr>
        <p:spPr>
          <a:xfrm flipH="1" flipV="1">
            <a:off x="7191320" y="2181012"/>
            <a:ext cx="5858" cy="51385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A5BD5C6-36CB-2C42-A4AD-108376B63CD7}"/>
              </a:ext>
            </a:extLst>
          </p:cNvPr>
          <p:cNvSpPr txBox="1"/>
          <p:nvPr/>
        </p:nvSpPr>
        <p:spPr>
          <a:xfrm>
            <a:off x="7770943" y="2213573"/>
            <a:ext cx="119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i="1" dirty="0"/>
              <a:t>JDBC Connection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39A830EF-C23D-BB48-AC94-A2668F564A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2669" y="2230814"/>
            <a:ext cx="470219" cy="46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83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8">
            <a:extLst>
              <a:ext uri="{FF2B5EF4-FFF2-40B4-BE49-F238E27FC236}">
                <a16:creationId xmlns:a16="http://schemas.microsoft.com/office/drawing/2014/main" id="{7865CB0A-5F82-7A01-E3AD-E0A1E5F9FEF7}"/>
              </a:ext>
            </a:extLst>
          </p:cNvPr>
          <p:cNvSpPr/>
          <p:nvPr/>
        </p:nvSpPr>
        <p:spPr>
          <a:xfrm>
            <a:off x="8897262" y="607130"/>
            <a:ext cx="2623325" cy="5937067"/>
          </a:xfrm>
          <a:prstGeom prst="rect">
            <a:avLst/>
          </a:prstGeom>
          <a:solidFill>
            <a:srgbClr val="E2F0D9">
              <a:alpha val="29412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FB0F7C5-2796-AF03-2341-2525218A518F}"/>
              </a:ext>
            </a:extLst>
          </p:cNvPr>
          <p:cNvSpPr/>
          <p:nvPr/>
        </p:nvSpPr>
        <p:spPr>
          <a:xfrm>
            <a:off x="5510013" y="606577"/>
            <a:ext cx="3388455" cy="5937068"/>
          </a:xfrm>
          <a:prstGeom prst="rect">
            <a:avLst/>
          </a:prstGeom>
          <a:solidFill>
            <a:srgbClr val="DEEBF7">
              <a:alpha val="38039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33079-FD96-AFFC-DE7F-F8733C63C1A8}"/>
              </a:ext>
            </a:extLst>
          </p:cNvPr>
          <p:cNvSpPr/>
          <p:nvPr/>
        </p:nvSpPr>
        <p:spPr>
          <a:xfrm>
            <a:off x="5796238" y="2702706"/>
            <a:ext cx="2699716" cy="3246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AAE66F-800B-4610-0F53-F837F16A907F}"/>
              </a:ext>
            </a:extLst>
          </p:cNvPr>
          <p:cNvSpPr/>
          <p:nvPr/>
        </p:nvSpPr>
        <p:spPr>
          <a:xfrm>
            <a:off x="5770398" y="841754"/>
            <a:ext cx="2725556" cy="133604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54" name="Picture 30" descr="Connect AWS RDS SQL Server with AWS Glue">
            <a:extLst>
              <a:ext uri="{FF2B5EF4-FFF2-40B4-BE49-F238E27FC236}">
                <a16:creationId xmlns:a16="http://schemas.microsoft.com/office/drawing/2014/main" id="{D83E84EF-7CD9-62AD-15E2-1896B64E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73" y="964326"/>
            <a:ext cx="2535445" cy="92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BFF9A34-A4FF-D7A8-95B8-38480233B0E8}"/>
              </a:ext>
            </a:extLst>
          </p:cNvPr>
          <p:cNvSpPr/>
          <p:nvPr/>
        </p:nvSpPr>
        <p:spPr>
          <a:xfrm>
            <a:off x="6177449" y="3060076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9D0DE76-3BD2-13CA-76C4-7AC751BC87D4}"/>
              </a:ext>
            </a:extLst>
          </p:cNvPr>
          <p:cNvGrpSpPr/>
          <p:nvPr/>
        </p:nvGrpSpPr>
        <p:grpSpPr>
          <a:xfrm>
            <a:off x="6459472" y="3110868"/>
            <a:ext cx="1530519" cy="624616"/>
            <a:chOff x="6963131" y="3393549"/>
            <a:chExt cx="1530519" cy="624616"/>
          </a:xfrm>
        </p:grpSpPr>
        <p:pic>
          <p:nvPicPr>
            <p:cNvPr id="1056" name="Picture 32" descr="Connector">
              <a:extLst>
                <a:ext uri="{FF2B5EF4-FFF2-40B4-BE49-F238E27FC236}">
                  <a16:creationId xmlns:a16="http://schemas.microsoft.com/office/drawing/2014/main" id="{775037CF-8BBB-EA72-92F8-A7E449F69B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83" t="12473" r="35823" b="38016"/>
            <a:stretch/>
          </p:blipFill>
          <p:spPr bwMode="auto">
            <a:xfrm>
              <a:off x="6963131" y="3393549"/>
              <a:ext cx="635679" cy="62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82A211-8704-3DA4-FB0E-DEC6761E0B32}"/>
                </a:ext>
              </a:extLst>
            </p:cNvPr>
            <p:cNvSpPr txBox="1"/>
            <p:nvPr/>
          </p:nvSpPr>
          <p:spPr>
            <a:xfrm>
              <a:off x="7280970" y="3536054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RDS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09E0FA2-51A6-3F4B-05EB-18BD6F8311EA}"/>
              </a:ext>
            </a:extLst>
          </p:cNvPr>
          <p:cNvSpPr/>
          <p:nvPr/>
        </p:nvSpPr>
        <p:spPr>
          <a:xfrm>
            <a:off x="6177448" y="3981972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6BFD9C-6F73-0EC0-6736-F2E982E93105}"/>
              </a:ext>
            </a:extLst>
          </p:cNvPr>
          <p:cNvGrpSpPr/>
          <p:nvPr/>
        </p:nvGrpSpPr>
        <p:grpSpPr>
          <a:xfrm>
            <a:off x="6402590" y="4043937"/>
            <a:ext cx="1638860" cy="624616"/>
            <a:chOff x="7000778" y="4212597"/>
            <a:chExt cx="1638860" cy="624616"/>
          </a:xfrm>
        </p:grpSpPr>
        <p:pic>
          <p:nvPicPr>
            <p:cNvPr id="1058" name="Picture 34" descr="Tonic - Integrations - Amazon Redshift">
              <a:extLst>
                <a:ext uri="{FF2B5EF4-FFF2-40B4-BE49-F238E27FC236}">
                  <a16:creationId xmlns:a16="http://schemas.microsoft.com/office/drawing/2014/main" id="{FCFE353C-4669-EDE6-9CCB-4C7398254A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8" r="30022" b="27045"/>
            <a:stretch/>
          </p:blipFill>
          <p:spPr bwMode="auto">
            <a:xfrm>
              <a:off x="7000778" y="4212597"/>
              <a:ext cx="598032" cy="62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DCECCF8-C70D-0146-21FB-1BE4B699C9D2}"/>
                </a:ext>
              </a:extLst>
            </p:cNvPr>
            <p:cNvSpPr txBox="1"/>
            <p:nvPr/>
          </p:nvSpPr>
          <p:spPr>
            <a:xfrm>
              <a:off x="7426958" y="4371016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Redshift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A5B64C3C-683F-8DA4-9987-EC3087C60471}"/>
              </a:ext>
            </a:extLst>
          </p:cNvPr>
          <p:cNvSpPr/>
          <p:nvPr/>
        </p:nvSpPr>
        <p:spPr>
          <a:xfrm>
            <a:off x="6177447" y="4895128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0A66D-670E-8835-3B30-7CCDCC1F047B}"/>
              </a:ext>
            </a:extLst>
          </p:cNvPr>
          <p:cNvGrpSpPr/>
          <p:nvPr/>
        </p:nvGrpSpPr>
        <p:grpSpPr>
          <a:xfrm>
            <a:off x="6282988" y="4903715"/>
            <a:ext cx="1800388" cy="718806"/>
            <a:chOff x="6999320" y="4760105"/>
            <a:chExt cx="1800388" cy="718806"/>
          </a:xfrm>
        </p:grpSpPr>
        <p:pic>
          <p:nvPicPr>
            <p:cNvPr id="1060" name="Picture 36" descr="7 Mistakes I Made In DynamoDB - Coder Diaries">
              <a:extLst>
                <a:ext uri="{FF2B5EF4-FFF2-40B4-BE49-F238E27FC236}">
                  <a16:creationId xmlns:a16="http://schemas.microsoft.com/office/drawing/2014/main" id="{73989EC3-ABDB-4FAA-E7DF-8E7B9322FD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5" t="9436" r="56725" b="9616"/>
            <a:stretch/>
          </p:blipFill>
          <p:spPr bwMode="auto">
            <a:xfrm>
              <a:off x="6999320" y="4760105"/>
              <a:ext cx="622645" cy="718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43775C-6758-0813-4342-0B8C24B0EA2F}"/>
                </a:ext>
              </a:extLst>
            </p:cNvPr>
            <p:cNvSpPr txBox="1"/>
            <p:nvPr/>
          </p:nvSpPr>
          <p:spPr>
            <a:xfrm>
              <a:off x="7587028" y="4965619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DynamoDB</a:t>
              </a:r>
            </a:p>
          </p:txBody>
        </p:sp>
      </p:grpSp>
      <p:grpSp>
        <p:nvGrpSpPr>
          <p:cNvPr id="17" name="Google Shape;12944;p66">
            <a:extLst>
              <a:ext uri="{FF2B5EF4-FFF2-40B4-BE49-F238E27FC236}">
                <a16:creationId xmlns:a16="http://schemas.microsoft.com/office/drawing/2014/main" id="{EA17685E-8557-01FF-9352-24371E01BF58}"/>
              </a:ext>
            </a:extLst>
          </p:cNvPr>
          <p:cNvGrpSpPr/>
          <p:nvPr/>
        </p:nvGrpSpPr>
        <p:grpSpPr>
          <a:xfrm>
            <a:off x="9798015" y="1039144"/>
            <a:ext cx="720429" cy="761595"/>
            <a:chOff x="6099375" y="2456075"/>
            <a:chExt cx="337684" cy="314194"/>
          </a:xfrm>
          <a:solidFill>
            <a:schemeClr val="accent2"/>
          </a:solidFill>
        </p:grpSpPr>
        <p:sp>
          <p:nvSpPr>
            <p:cNvPr id="18" name="Google Shape;12945;p66">
              <a:extLst>
                <a:ext uri="{FF2B5EF4-FFF2-40B4-BE49-F238E27FC236}">
                  <a16:creationId xmlns:a16="http://schemas.microsoft.com/office/drawing/2014/main" id="{64B89170-1EF6-41EA-47D2-3B01AD590F2B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grpFill/>
            <a:ln w="19050"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2946;p66">
              <a:extLst>
                <a:ext uri="{FF2B5EF4-FFF2-40B4-BE49-F238E27FC236}">
                  <a16:creationId xmlns:a16="http://schemas.microsoft.com/office/drawing/2014/main" id="{FBA62FD7-D247-4EF9-D913-0CD3512832FF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grpFill/>
            <a:ln w="19050"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6C95C86-F97C-A76B-B10C-8E4E4BBD7F40}"/>
              </a:ext>
            </a:extLst>
          </p:cNvPr>
          <p:cNvSpPr txBox="1"/>
          <p:nvPr/>
        </p:nvSpPr>
        <p:spPr>
          <a:xfrm>
            <a:off x="9182072" y="1755453"/>
            <a:ext cx="220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AWS Data Catalog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58A9B5B-33D2-EDE1-B1D7-058571307814}"/>
              </a:ext>
            </a:extLst>
          </p:cNvPr>
          <p:cNvCxnSpPr>
            <a:cxnSpLocks/>
          </p:cNvCxnSpPr>
          <p:nvPr/>
        </p:nvCxnSpPr>
        <p:spPr>
          <a:xfrm>
            <a:off x="8483669" y="1273771"/>
            <a:ext cx="988828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DBCFEF1-BC50-661B-7AB1-6C1FC3823F82}"/>
              </a:ext>
            </a:extLst>
          </p:cNvPr>
          <p:cNvCxnSpPr>
            <a:cxnSpLocks/>
          </p:cNvCxnSpPr>
          <p:nvPr/>
        </p:nvCxnSpPr>
        <p:spPr>
          <a:xfrm>
            <a:off x="8483669" y="1647957"/>
            <a:ext cx="98882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2695BA-8703-D135-CEFF-D54AA2E0378E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10283963" y="2124785"/>
            <a:ext cx="1" cy="4025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0175615-155A-35E0-3E51-6F4DCF27EBC1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8173226" y="3414979"/>
            <a:ext cx="950637" cy="93502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D550326-9CF2-9CF1-C46E-C8C94C4EA1FA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8173225" y="4336875"/>
            <a:ext cx="950638" cy="1936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341011D-0D25-BDA9-83FC-4D9873F17FB2}"/>
              </a:ext>
            </a:extLst>
          </p:cNvPr>
          <p:cNvSpPr txBox="1"/>
          <p:nvPr/>
        </p:nvSpPr>
        <p:spPr>
          <a:xfrm>
            <a:off x="6320661" y="5990730"/>
            <a:ext cx="178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DBMS in AWS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BBD4E73-37CD-A36B-2CBF-358D09925A2A}"/>
              </a:ext>
            </a:extLst>
          </p:cNvPr>
          <p:cNvSpPr txBox="1"/>
          <p:nvPr/>
        </p:nvSpPr>
        <p:spPr>
          <a:xfrm>
            <a:off x="9552218" y="300871"/>
            <a:ext cx="147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Consume</a:t>
            </a: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504A07DB-9DD6-1941-9501-99E8EFB5B3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2778" l="1667" r="97222">
                        <a14:foregroundMark x1="5667" y1="56778" x2="5667" y2="56778"/>
                        <a14:foregroundMark x1="1667" y1="58889" x2="1667" y2="58889"/>
                        <a14:foregroundMark x1="93222" y1="57333" x2="93222" y2="57333"/>
                        <a14:foregroundMark x1="97333" y1="58000" x2="97333" y2="58000"/>
                        <a14:foregroundMark x1="83333" y1="92778" x2="83333" y2="9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2888" y="1652729"/>
            <a:ext cx="423532" cy="4235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8DFDDFC2-A1E5-BA49-9C1F-3964683A8622}"/>
              </a:ext>
            </a:extLst>
          </p:cNvPr>
          <p:cNvSpPr txBox="1"/>
          <p:nvPr/>
        </p:nvSpPr>
        <p:spPr>
          <a:xfrm>
            <a:off x="6892900" y="1647957"/>
            <a:ext cx="100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Crawler</a:t>
            </a:r>
          </a:p>
        </p:txBody>
      </p:sp>
      <p:pic>
        <p:nvPicPr>
          <p:cNvPr id="103" name="Picture 40" descr="D2D Template - Amazon QuickSight">
            <a:extLst>
              <a:ext uri="{FF2B5EF4-FFF2-40B4-BE49-F238E27FC236}">
                <a16:creationId xmlns:a16="http://schemas.microsoft.com/office/drawing/2014/main" id="{98AE643F-DB47-4744-B9F5-9C6A6808E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038" y="4029605"/>
            <a:ext cx="1971967" cy="69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8" descr="Connectivity, integration and extensibility">
            <a:extLst>
              <a:ext uri="{FF2B5EF4-FFF2-40B4-BE49-F238E27FC236}">
                <a16:creationId xmlns:a16="http://schemas.microsoft.com/office/drawing/2014/main" id="{E62BD513-28F4-D141-A4A8-ED769102C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5" r="30405"/>
          <a:stretch/>
        </p:blipFill>
        <p:spPr bwMode="auto">
          <a:xfrm>
            <a:off x="9455041" y="2366976"/>
            <a:ext cx="1657843" cy="144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4FE8D5F-2914-A24E-B3D7-E5430C0115CE}"/>
              </a:ext>
            </a:extLst>
          </p:cNvPr>
          <p:cNvCxnSpPr>
            <a:cxnSpLocks/>
          </p:cNvCxnSpPr>
          <p:nvPr/>
        </p:nvCxnSpPr>
        <p:spPr>
          <a:xfrm flipH="1">
            <a:off x="10283961" y="3696378"/>
            <a:ext cx="1" cy="4025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F11A5D-F6FE-3D46-A3BE-603D05F08BDB}"/>
              </a:ext>
            </a:extLst>
          </p:cNvPr>
          <p:cNvSpPr txBox="1"/>
          <p:nvPr/>
        </p:nvSpPr>
        <p:spPr>
          <a:xfrm>
            <a:off x="5938654" y="238624"/>
            <a:ext cx="230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Transform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6693F9-2D6E-2044-8C90-9B3FA11B2567}"/>
              </a:ext>
            </a:extLst>
          </p:cNvPr>
          <p:cNvCxnSpPr>
            <a:cxnSpLocks/>
          </p:cNvCxnSpPr>
          <p:nvPr/>
        </p:nvCxnSpPr>
        <p:spPr>
          <a:xfrm flipH="1" flipV="1">
            <a:off x="7191320" y="2181012"/>
            <a:ext cx="5858" cy="51385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05ACAA-D597-4749-A6F5-40E94986C227}"/>
              </a:ext>
            </a:extLst>
          </p:cNvPr>
          <p:cNvSpPr txBox="1"/>
          <p:nvPr/>
        </p:nvSpPr>
        <p:spPr>
          <a:xfrm>
            <a:off x="7770943" y="2213573"/>
            <a:ext cx="119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i="1" dirty="0"/>
              <a:t>JDBC Connection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ADD305D-62EE-F947-B612-2CB69723CF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2669" y="2230814"/>
            <a:ext cx="470219" cy="46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3CFF31-6045-F244-ACE2-9BF408DC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69" y="351204"/>
            <a:ext cx="5120054" cy="33288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D4F207-A80E-EA46-8426-4BF329982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45" y="1629435"/>
            <a:ext cx="4190617" cy="237985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5159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2F5C3B-A3A4-6A48-A876-2F7B58DEC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5" y="508668"/>
            <a:ext cx="10092690" cy="2869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DCE9A3-F513-0349-ADEC-A57F0BED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54" y="3597747"/>
            <a:ext cx="10092691" cy="286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4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540843-FE26-D748-9013-D6E41E2BB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53" y="392846"/>
            <a:ext cx="10284894" cy="2924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35BCC-1318-D74F-98F0-A16858B6C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53" y="3570255"/>
            <a:ext cx="10284894" cy="28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90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EBDC59-5596-FD43-B21F-6B6A16E6C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11" y="480060"/>
            <a:ext cx="11135577" cy="30562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A7C1BC-CBCB-9345-9CE8-833548EB3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089"/>
          <a:stretch/>
        </p:blipFill>
        <p:spPr>
          <a:xfrm>
            <a:off x="2803602" y="3770041"/>
            <a:ext cx="4800600" cy="2021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F3CA4C-E7F6-3542-AB68-2A638D5D3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675"/>
          <a:stretch/>
        </p:blipFill>
        <p:spPr>
          <a:xfrm>
            <a:off x="2803602" y="5744212"/>
            <a:ext cx="4800600" cy="4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6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1A84F379-9105-4DEF-27C8-3A3A710B2539}"/>
              </a:ext>
            </a:extLst>
          </p:cNvPr>
          <p:cNvSpPr/>
          <p:nvPr/>
        </p:nvSpPr>
        <p:spPr>
          <a:xfrm>
            <a:off x="157870" y="627226"/>
            <a:ext cx="3754975" cy="5937067"/>
          </a:xfrm>
          <a:prstGeom prst="rect">
            <a:avLst/>
          </a:prstGeom>
          <a:solidFill>
            <a:srgbClr val="FFF2CC">
              <a:alpha val="28627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7865CB0A-5F82-7A01-E3AD-E0A1E5F9FEF7}"/>
              </a:ext>
            </a:extLst>
          </p:cNvPr>
          <p:cNvSpPr/>
          <p:nvPr/>
        </p:nvSpPr>
        <p:spPr>
          <a:xfrm>
            <a:off x="7409452" y="627227"/>
            <a:ext cx="4619977" cy="5937067"/>
          </a:xfrm>
          <a:prstGeom prst="rect">
            <a:avLst/>
          </a:prstGeom>
          <a:solidFill>
            <a:srgbClr val="E2F0D9">
              <a:alpha val="29412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FB0F7C5-2796-AF03-2341-2525218A518F}"/>
              </a:ext>
            </a:extLst>
          </p:cNvPr>
          <p:cNvSpPr/>
          <p:nvPr/>
        </p:nvSpPr>
        <p:spPr>
          <a:xfrm>
            <a:off x="3912961" y="627227"/>
            <a:ext cx="3502054" cy="5937068"/>
          </a:xfrm>
          <a:prstGeom prst="rect">
            <a:avLst/>
          </a:prstGeom>
          <a:solidFill>
            <a:srgbClr val="DEEBF7">
              <a:alpha val="38039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33079-FD96-AFFC-DE7F-F8733C63C1A8}"/>
              </a:ext>
            </a:extLst>
          </p:cNvPr>
          <p:cNvSpPr/>
          <p:nvPr/>
        </p:nvSpPr>
        <p:spPr>
          <a:xfrm>
            <a:off x="5956377" y="2687208"/>
            <a:ext cx="2809875" cy="3246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AAE66F-800B-4610-0F53-F837F16A907F}"/>
              </a:ext>
            </a:extLst>
          </p:cNvPr>
          <p:cNvSpPr/>
          <p:nvPr/>
        </p:nvSpPr>
        <p:spPr>
          <a:xfrm>
            <a:off x="5956377" y="826256"/>
            <a:ext cx="2889911" cy="133604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12B55-9A30-45E5-2B5D-246F9618D2C5}"/>
              </a:ext>
            </a:extLst>
          </p:cNvPr>
          <p:cNvSpPr/>
          <p:nvPr/>
        </p:nvSpPr>
        <p:spPr>
          <a:xfrm>
            <a:off x="2517648" y="2174748"/>
            <a:ext cx="2974902" cy="3762375"/>
          </a:xfrm>
          <a:prstGeom prst="rect">
            <a:avLst/>
          </a:prstGeom>
          <a:solidFill>
            <a:srgbClr val="F3DA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030" name="Picture 6" descr="Request: Amazon S3 · Issue #2687 · simple-icons/simple-icons · GitHub">
            <a:extLst>
              <a:ext uri="{FF2B5EF4-FFF2-40B4-BE49-F238E27FC236}">
                <a16:creationId xmlns:a16="http://schemas.microsoft.com/office/drawing/2014/main" id="{27823A29-BC66-2B8D-A940-87AA4339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347" y="2176340"/>
            <a:ext cx="662684" cy="66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D158976-053B-3649-0A9D-CAC60F2B2697}"/>
              </a:ext>
            </a:extLst>
          </p:cNvPr>
          <p:cNvSpPr txBox="1"/>
          <p:nvPr/>
        </p:nvSpPr>
        <p:spPr>
          <a:xfrm>
            <a:off x="3705360" y="1873249"/>
            <a:ext cx="178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/>
              <a:t>Lake Formation</a:t>
            </a:r>
          </a:p>
        </p:txBody>
      </p:sp>
      <p:pic>
        <p:nvPicPr>
          <p:cNvPr id="1048" name="Picture 24" descr="AWS Lake Formation | CloudBank">
            <a:extLst>
              <a:ext uri="{FF2B5EF4-FFF2-40B4-BE49-F238E27FC236}">
                <a16:creationId xmlns:a16="http://schemas.microsoft.com/office/drawing/2014/main" id="{EEDA8474-B660-2EA4-C75B-4419E9EA2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545" b="61818" l="26818" r="74545">
                        <a14:foregroundMark x1="35909" y1="19091" x2="35909" y2="19091"/>
                        <a14:foregroundMark x1="41364" y1="16364" x2="41364" y2="16364"/>
                        <a14:foregroundMark x1="48182" y1="61818" x2="48182" y2="61818"/>
                        <a14:foregroundMark x1="59091" y1="46364" x2="59091" y2="46364"/>
                        <a14:foregroundMark x1="39091" y1="30000" x2="39091" y2="30000"/>
                        <a14:foregroundMark x1="36364" y1="31364" x2="36364" y2="31364"/>
                        <a14:foregroundMark x1="36818" y1="31818" x2="36818" y2="31818"/>
                        <a14:foregroundMark x1="36364" y1="31818" x2="36364" y2="31818"/>
                        <a14:foregroundMark x1="35909" y1="31364" x2="35909" y2="31364"/>
                        <a14:foregroundMark x1="36364" y1="31364" x2="36364" y2="31364"/>
                        <a14:foregroundMark x1="35455" y1="30909" x2="35455" y2="30909"/>
                        <a14:foregroundMark x1="35000" y1="31364" x2="35000" y2="31364"/>
                        <a14:foregroundMark x1="35455" y1="30909" x2="35455" y2="30909"/>
                        <a14:foregroundMark x1="36364" y1="30909" x2="36364" y2="30909"/>
                        <a14:foregroundMark x1="35455" y1="30909" x2="35455" y2="30909"/>
                        <a14:foregroundMark x1="36818" y1="31364" x2="36818" y2="31364"/>
                        <a14:backgroundMark x1="37273" y1="30909" x2="37273" y2="30909"/>
                        <a14:backgroundMark x1="36818" y1="30909" x2="36818" y2="30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74" t="9190" r="19199" b="32827"/>
          <a:stretch/>
        </p:blipFill>
        <p:spPr bwMode="auto">
          <a:xfrm>
            <a:off x="3932256" y="1041599"/>
            <a:ext cx="929590" cy="9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mazon Web Services - Wikipedia">
            <a:extLst>
              <a:ext uri="{FF2B5EF4-FFF2-40B4-BE49-F238E27FC236}">
                <a16:creationId xmlns:a16="http://schemas.microsoft.com/office/drawing/2014/main" id="{83A10CA9-6479-6300-2D80-06A58CACB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39" y="1610576"/>
            <a:ext cx="764199" cy="45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onnect AWS RDS SQL Server with AWS Glue">
            <a:extLst>
              <a:ext uri="{FF2B5EF4-FFF2-40B4-BE49-F238E27FC236}">
                <a16:creationId xmlns:a16="http://schemas.microsoft.com/office/drawing/2014/main" id="{D83E84EF-7CD9-62AD-15E2-1896B64E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99" y="995502"/>
            <a:ext cx="2535445" cy="92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BFF9A34-A4FF-D7A8-95B8-38480233B0E8}"/>
              </a:ext>
            </a:extLst>
          </p:cNvPr>
          <p:cNvSpPr/>
          <p:nvPr/>
        </p:nvSpPr>
        <p:spPr>
          <a:xfrm>
            <a:off x="6363429" y="3044578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9D0DE76-3BD2-13CA-76C4-7AC751BC87D4}"/>
              </a:ext>
            </a:extLst>
          </p:cNvPr>
          <p:cNvGrpSpPr/>
          <p:nvPr/>
        </p:nvGrpSpPr>
        <p:grpSpPr>
          <a:xfrm>
            <a:off x="6645452" y="3095370"/>
            <a:ext cx="1530519" cy="624616"/>
            <a:chOff x="6963131" y="3393549"/>
            <a:chExt cx="1530519" cy="624616"/>
          </a:xfrm>
        </p:grpSpPr>
        <p:pic>
          <p:nvPicPr>
            <p:cNvPr id="1056" name="Picture 32" descr="Connector">
              <a:extLst>
                <a:ext uri="{FF2B5EF4-FFF2-40B4-BE49-F238E27FC236}">
                  <a16:creationId xmlns:a16="http://schemas.microsoft.com/office/drawing/2014/main" id="{775037CF-8BBB-EA72-92F8-A7E449F69B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83" t="12473" r="35823" b="38016"/>
            <a:stretch/>
          </p:blipFill>
          <p:spPr bwMode="auto">
            <a:xfrm>
              <a:off x="6963131" y="3393549"/>
              <a:ext cx="635679" cy="62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82A211-8704-3DA4-FB0E-DEC6761E0B32}"/>
                </a:ext>
              </a:extLst>
            </p:cNvPr>
            <p:cNvSpPr txBox="1"/>
            <p:nvPr/>
          </p:nvSpPr>
          <p:spPr>
            <a:xfrm>
              <a:off x="7280970" y="3536054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RDS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09E0FA2-51A6-3F4B-05EB-18BD6F8311EA}"/>
              </a:ext>
            </a:extLst>
          </p:cNvPr>
          <p:cNvSpPr/>
          <p:nvPr/>
        </p:nvSpPr>
        <p:spPr>
          <a:xfrm>
            <a:off x="6363428" y="3966474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6BFD9C-6F73-0EC0-6736-F2E982E93105}"/>
              </a:ext>
            </a:extLst>
          </p:cNvPr>
          <p:cNvGrpSpPr/>
          <p:nvPr/>
        </p:nvGrpSpPr>
        <p:grpSpPr>
          <a:xfrm>
            <a:off x="6588570" y="4028439"/>
            <a:ext cx="1638860" cy="624616"/>
            <a:chOff x="7000778" y="4212597"/>
            <a:chExt cx="1638860" cy="624616"/>
          </a:xfrm>
        </p:grpSpPr>
        <p:pic>
          <p:nvPicPr>
            <p:cNvPr id="1058" name="Picture 34" descr="Tonic - Integrations - Amazon Redshift">
              <a:extLst>
                <a:ext uri="{FF2B5EF4-FFF2-40B4-BE49-F238E27FC236}">
                  <a16:creationId xmlns:a16="http://schemas.microsoft.com/office/drawing/2014/main" id="{FCFE353C-4669-EDE6-9CCB-4C7398254A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8" r="30022" b="27045"/>
            <a:stretch/>
          </p:blipFill>
          <p:spPr bwMode="auto">
            <a:xfrm>
              <a:off x="7000778" y="4212597"/>
              <a:ext cx="598032" cy="62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DCECCF8-C70D-0146-21FB-1BE4B699C9D2}"/>
                </a:ext>
              </a:extLst>
            </p:cNvPr>
            <p:cNvSpPr txBox="1"/>
            <p:nvPr/>
          </p:nvSpPr>
          <p:spPr>
            <a:xfrm>
              <a:off x="7426958" y="4371016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Redshift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A5B64C3C-683F-8DA4-9987-EC3087C60471}"/>
              </a:ext>
            </a:extLst>
          </p:cNvPr>
          <p:cNvSpPr/>
          <p:nvPr/>
        </p:nvSpPr>
        <p:spPr>
          <a:xfrm>
            <a:off x="6363427" y="4879630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0A66D-670E-8835-3B30-7CCDCC1F047B}"/>
              </a:ext>
            </a:extLst>
          </p:cNvPr>
          <p:cNvGrpSpPr/>
          <p:nvPr/>
        </p:nvGrpSpPr>
        <p:grpSpPr>
          <a:xfrm>
            <a:off x="6468968" y="4888217"/>
            <a:ext cx="1800388" cy="718806"/>
            <a:chOff x="6999320" y="4760105"/>
            <a:chExt cx="1800388" cy="718806"/>
          </a:xfrm>
        </p:grpSpPr>
        <p:pic>
          <p:nvPicPr>
            <p:cNvPr id="1060" name="Picture 36" descr="7 Mistakes I Made In DynamoDB - Coder Diaries">
              <a:extLst>
                <a:ext uri="{FF2B5EF4-FFF2-40B4-BE49-F238E27FC236}">
                  <a16:creationId xmlns:a16="http://schemas.microsoft.com/office/drawing/2014/main" id="{73989EC3-ABDB-4FAA-E7DF-8E7B9322FD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5" t="9436" r="56725" b="9616"/>
            <a:stretch/>
          </p:blipFill>
          <p:spPr bwMode="auto">
            <a:xfrm>
              <a:off x="6999320" y="4760105"/>
              <a:ext cx="622645" cy="718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43775C-6758-0813-4342-0B8C24B0EA2F}"/>
                </a:ext>
              </a:extLst>
            </p:cNvPr>
            <p:cNvSpPr txBox="1"/>
            <p:nvPr/>
          </p:nvSpPr>
          <p:spPr>
            <a:xfrm>
              <a:off x="7587028" y="4965619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DynamoDB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408145C-F908-AF7F-AD57-E65FD493A34F}"/>
              </a:ext>
            </a:extLst>
          </p:cNvPr>
          <p:cNvGrpSpPr/>
          <p:nvPr/>
        </p:nvGrpSpPr>
        <p:grpSpPr>
          <a:xfrm>
            <a:off x="9549354" y="995502"/>
            <a:ext cx="2203783" cy="1130929"/>
            <a:chOff x="9550902" y="959478"/>
            <a:chExt cx="2203783" cy="1130929"/>
          </a:xfrm>
        </p:grpSpPr>
        <p:grpSp>
          <p:nvGrpSpPr>
            <p:cNvPr id="17" name="Google Shape;12944;p66">
              <a:extLst>
                <a:ext uri="{FF2B5EF4-FFF2-40B4-BE49-F238E27FC236}">
                  <a16:creationId xmlns:a16="http://schemas.microsoft.com/office/drawing/2014/main" id="{EA17685E-8557-01FF-9352-24371E01BF58}"/>
                </a:ext>
              </a:extLst>
            </p:cNvPr>
            <p:cNvGrpSpPr/>
            <p:nvPr/>
          </p:nvGrpSpPr>
          <p:grpSpPr>
            <a:xfrm>
              <a:off x="10166845" y="959478"/>
              <a:ext cx="986503" cy="815850"/>
              <a:chOff x="6099375" y="2456075"/>
              <a:chExt cx="337684" cy="314194"/>
            </a:xfrm>
            <a:solidFill>
              <a:schemeClr val="accent2"/>
            </a:solidFill>
          </p:grpSpPr>
          <p:sp>
            <p:nvSpPr>
              <p:cNvPr id="18" name="Google Shape;12945;p66">
                <a:extLst>
                  <a:ext uri="{FF2B5EF4-FFF2-40B4-BE49-F238E27FC236}">
                    <a16:creationId xmlns:a16="http://schemas.microsoft.com/office/drawing/2014/main" id="{64B89170-1EF6-41EA-47D2-3B01AD590F2B}"/>
                  </a:ext>
                </a:extLst>
              </p:cNvPr>
              <p:cNvSpPr/>
              <p:nvPr/>
            </p:nvSpPr>
            <p:spPr>
              <a:xfrm>
                <a:off x="6099375" y="2456075"/>
                <a:ext cx="337684" cy="314194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9871" extrusionOk="0">
                    <a:moveTo>
                      <a:pt x="322" y="5025"/>
                    </a:moveTo>
                    <a:cubicBezTo>
                      <a:pt x="536" y="5227"/>
                      <a:pt x="857" y="5418"/>
                      <a:pt x="1274" y="5585"/>
                    </a:cubicBezTo>
                    <a:cubicBezTo>
                      <a:pt x="2048" y="5882"/>
                      <a:pt x="3060" y="6049"/>
                      <a:pt x="4143" y="6049"/>
                    </a:cubicBezTo>
                    <a:lnTo>
                      <a:pt x="4417" y="6049"/>
                    </a:lnTo>
                    <a:cubicBezTo>
                      <a:pt x="4429" y="6061"/>
                      <a:pt x="4465" y="6073"/>
                      <a:pt x="4477" y="6097"/>
                    </a:cubicBezTo>
                    <a:lnTo>
                      <a:pt x="4905" y="6347"/>
                    </a:lnTo>
                    <a:cubicBezTo>
                      <a:pt x="4894" y="6466"/>
                      <a:pt x="4882" y="6585"/>
                      <a:pt x="4882" y="6692"/>
                    </a:cubicBezTo>
                    <a:cubicBezTo>
                      <a:pt x="4882" y="6811"/>
                      <a:pt x="4894" y="6930"/>
                      <a:pt x="4905" y="7025"/>
                    </a:cubicBezTo>
                    <a:lnTo>
                      <a:pt x="4477" y="7287"/>
                    </a:lnTo>
                    <a:cubicBezTo>
                      <a:pt x="4405" y="7323"/>
                      <a:pt x="4358" y="7382"/>
                      <a:pt x="4346" y="7466"/>
                    </a:cubicBezTo>
                    <a:cubicBezTo>
                      <a:pt x="4322" y="7537"/>
                      <a:pt x="4322" y="7609"/>
                      <a:pt x="4370" y="7680"/>
                    </a:cubicBezTo>
                    <a:lnTo>
                      <a:pt x="4608" y="8085"/>
                    </a:lnTo>
                    <a:cubicBezTo>
                      <a:pt x="4564" y="8081"/>
                      <a:pt x="4517" y="8080"/>
                      <a:pt x="4467" y="8080"/>
                    </a:cubicBezTo>
                    <a:cubicBezTo>
                      <a:pt x="4368" y="8080"/>
                      <a:pt x="4263" y="8085"/>
                      <a:pt x="4167" y="8085"/>
                    </a:cubicBezTo>
                    <a:cubicBezTo>
                      <a:pt x="3120" y="8085"/>
                      <a:pt x="2143" y="7942"/>
                      <a:pt x="1393" y="7656"/>
                    </a:cubicBezTo>
                    <a:cubicBezTo>
                      <a:pt x="714" y="7406"/>
                      <a:pt x="322" y="7061"/>
                      <a:pt x="322" y="6728"/>
                    </a:cubicBezTo>
                    <a:lnTo>
                      <a:pt x="322" y="5025"/>
                    </a:lnTo>
                    <a:close/>
                    <a:moveTo>
                      <a:pt x="4132" y="1"/>
                    </a:moveTo>
                    <a:cubicBezTo>
                      <a:pt x="3048" y="1"/>
                      <a:pt x="2036" y="167"/>
                      <a:pt x="1262" y="465"/>
                    </a:cubicBezTo>
                    <a:cubicBezTo>
                      <a:pt x="441" y="774"/>
                      <a:pt x="0" y="1215"/>
                      <a:pt x="0" y="1691"/>
                    </a:cubicBezTo>
                    <a:lnTo>
                      <a:pt x="0" y="6751"/>
                    </a:lnTo>
                    <a:cubicBezTo>
                      <a:pt x="0" y="7228"/>
                      <a:pt x="441" y="7656"/>
                      <a:pt x="1262" y="7966"/>
                    </a:cubicBezTo>
                    <a:cubicBezTo>
                      <a:pt x="2036" y="8264"/>
                      <a:pt x="3048" y="8430"/>
                      <a:pt x="4132" y="8430"/>
                    </a:cubicBezTo>
                    <a:cubicBezTo>
                      <a:pt x="4346" y="8430"/>
                      <a:pt x="4548" y="8430"/>
                      <a:pt x="4763" y="8418"/>
                    </a:cubicBezTo>
                    <a:lnTo>
                      <a:pt x="5025" y="8871"/>
                    </a:lnTo>
                    <a:cubicBezTo>
                      <a:pt x="5072" y="8954"/>
                      <a:pt x="5132" y="8990"/>
                      <a:pt x="5203" y="9014"/>
                    </a:cubicBezTo>
                    <a:cubicBezTo>
                      <a:pt x="5227" y="9018"/>
                      <a:pt x="5252" y="9020"/>
                      <a:pt x="5278" y="9020"/>
                    </a:cubicBezTo>
                    <a:cubicBezTo>
                      <a:pt x="5329" y="9020"/>
                      <a:pt x="5382" y="9010"/>
                      <a:pt x="5429" y="8978"/>
                    </a:cubicBezTo>
                    <a:lnTo>
                      <a:pt x="5858" y="8728"/>
                    </a:lnTo>
                    <a:cubicBezTo>
                      <a:pt x="6037" y="8871"/>
                      <a:pt x="6251" y="8990"/>
                      <a:pt x="6465" y="9085"/>
                    </a:cubicBezTo>
                    <a:lnTo>
                      <a:pt x="6465" y="9573"/>
                    </a:lnTo>
                    <a:cubicBezTo>
                      <a:pt x="6465" y="9740"/>
                      <a:pt x="6608" y="9871"/>
                      <a:pt x="6763" y="9871"/>
                    </a:cubicBezTo>
                    <a:lnTo>
                      <a:pt x="8108" y="9871"/>
                    </a:lnTo>
                    <a:cubicBezTo>
                      <a:pt x="8275" y="9871"/>
                      <a:pt x="8406" y="9740"/>
                      <a:pt x="8406" y="9573"/>
                    </a:cubicBezTo>
                    <a:lnTo>
                      <a:pt x="8406" y="9085"/>
                    </a:lnTo>
                    <a:cubicBezTo>
                      <a:pt x="8632" y="8990"/>
                      <a:pt x="8823" y="8871"/>
                      <a:pt x="9013" y="8728"/>
                    </a:cubicBezTo>
                    <a:lnTo>
                      <a:pt x="9442" y="8978"/>
                    </a:lnTo>
                    <a:cubicBezTo>
                      <a:pt x="9497" y="9010"/>
                      <a:pt x="9548" y="9020"/>
                      <a:pt x="9596" y="9020"/>
                    </a:cubicBezTo>
                    <a:cubicBezTo>
                      <a:pt x="9620" y="9020"/>
                      <a:pt x="9644" y="9018"/>
                      <a:pt x="9668" y="9014"/>
                    </a:cubicBezTo>
                    <a:cubicBezTo>
                      <a:pt x="9739" y="8990"/>
                      <a:pt x="9799" y="8930"/>
                      <a:pt x="9847" y="8871"/>
                    </a:cubicBezTo>
                    <a:lnTo>
                      <a:pt x="10513" y="7716"/>
                    </a:lnTo>
                    <a:cubicBezTo>
                      <a:pt x="10561" y="7597"/>
                      <a:pt x="10561" y="7525"/>
                      <a:pt x="10549" y="7442"/>
                    </a:cubicBezTo>
                    <a:cubicBezTo>
                      <a:pt x="10537" y="7371"/>
                      <a:pt x="10478" y="7311"/>
                      <a:pt x="10406" y="7263"/>
                    </a:cubicBezTo>
                    <a:lnTo>
                      <a:pt x="9978" y="7013"/>
                    </a:lnTo>
                    <a:cubicBezTo>
                      <a:pt x="9989" y="6894"/>
                      <a:pt x="10013" y="6775"/>
                      <a:pt x="10013" y="6668"/>
                    </a:cubicBezTo>
                    <a:cubicBezTo>
                      <a:pt x="10013" y="6549"/>
                      <a:pt x="10001" y="6430"/>
                      <a:pt x="9978" y="6335"/>
                    </a:cubicBezTo>
                    <a:lnTo>
                      <a:pt x="10406" y="6073"/>
                    </a:lnTo>
                    <a:cubicBezTo>
                      <a:pt x="10549" y="6001"/>
                      <a:pt x="10609" y="5823"/>
                      <a:pt x="10513" y="5680"/>
                    </a:cubicBezTo>
                    <a:lnTo>
                      <a:pt x="10311" y="5323"/>
                    </a:lnTo>
                    <a:cubicBezTo>
                      <a:pt x="10280" y="5268"/>
                      <a:pt x="10228" y="5239"/>
                      <a:pt x="10176" y="5239"/>
                    </a:cubicBezTo>
                    <a:cubicBezTo>
                      <a:pt x="10148" y="5239"/>
                      <a:pt x="10121" y="5247"/>
                      <a:pt x="10097" y="5263"/>
                    </a:cubicBezTo>
                    <a:cubicBezTo>
                      <a:pt x="10025" y="5299"/>
                      <a:pt x="9989" y="5394"/>
                      <a:pt x="10037" y="5466"/>
                    </a:cubicBezTo>
                    <a:lnTo>
                      <a:pt x="10228" y="5811"/>
                    </a:lnTo>
                    <a:lnTo>
                      <a:pt x="9727" y="6108"/>
                    </a:lnTo>
                    <a:cubicBezTo>
                      <a:pt x="9668" y="6132"/>
                      <a:pt x="9632" y="6216"/>
                      <a:pt x="9656" y="6275"/>
                    </a:cubicBezTo>
                    <a:cubicBezTo>
                      <a:pt x="9680" y="6406"/>
                      <a:pt x="9680" y="6537"/>
                      <a:pt x="9680" y="6668"/>
                    </a:cubicBezTo>
                    <a:cubicBezTo>
                      <a:pt x="9680" y="6811"/>
                      <a:pt x="9668" y="6942"/>
                      <a:pt x="9656" y="7073"/>
                    </a:cubicBezTo>
                    <a:cubicBezTo>
                      <a:pt x="9632" y="7132"/>
                      <a:pt x="9668" y="7204"/>
                      <a:pt x="9727" y="7240"/>
                    </a:cubicBezTo>
                    <a:lnTo>
                      <a:pt x="10228" y="7537"/>
                    </a:lnTo>
                    <a:lnTo>
                      <a:pt x="9573" y="8668"/>
                    </a:lnTo>
                    <a:lnTo>
                      <a:pt x="9073" y="8371"/>
                    </a:lnTo>
                    <a:cubicBezTo>
                      <a:pt x="9045" y="8354"/>
                      <a:pt x="9015" y="8345"/>
                      <a:pt x="8986" y="8345"/>
                    </a:cubicBezTo>
                    <a:cubicBezTo>
                      <a:pt x="8952" y="8345"/>
                      <a:pt x="8920" y="8357"/>
                      <a:pt x="8894" y="8383"/>
                    </a:cubicBezTo>
                    <a:cubicBezTo>
                      <a:pt x="8680" y="8561"/>
                      <a:pt x="8442" y="8692"/>
                      <a:pt x="8192" y="8787"/>
                    </a:cubicBezTo>
                    <a:cubicBezTo>
                      <a:pt x="8132" y="8799"/>
                      <a:pt x="8084" y="8859"/>
                      <a:pt x="8084" y="8930"/>
                    </a:cubicBezTo>
                    <a:lnTo>
                      <a:pt x="8084" y="9514"/>
                    </a:lnTo>
                    <a:lnTo>
                      <a:pt x="6775" y="9514"/>
                    </a:lnTo>
                    <a:lnTo>
                      <a:pt x="6775" y="8930"/>
                    </a:lnTo>
                    <a:cubicBezTo>
                      <a:pt x="6775" y="8871"/>
                      <a:pt x="6739" y="8811"/>
                      <a:pt x="6679" y="8787"/>
                    </a:cubicBezTo>
                    <a:cubicBezTo>
                      <a:pt x="6418" y="8692"/>
                      <a:pt x="6179" y="8561"/>
                      <a:pt x="5977" y="8383"/>
                    </a:cubicBezTo>
                    <a:cubicBezTo>
                      <a:pt x="5951" y="8357"/>
                      <a:pt x="5919" y="8345"/>
                      <a:pt x="5885" y="8345"/>
                    </a:cubicBezTo>
                    <a:cubicBezTo>
                      <a:pt x="5856" y="8345"/>
                      <a:pt x="5826" y="8354"/>
                      <a:pt x="5798" y="8371"/>
                    </a:cubicBezTo>
                    <a:lnTo>
                      <a:pt x="5286" y="8668"/>
                    </a:lnTo>
                    <a:lnTo>
                      <a:pt x="4632" y="7537"/>
                    </a:lnTo>
                    <a:lnTo>
                      <a:pt x="5144" y="7240"/>
                    </a:lnTo>
                    <a:cubicBezTo>
                      <a:pt x="5203" y="7204"/>
                      <a:pt x="5227" y="7132"/>
                      <a:pt x="5215" y="7073"/>
                    </a:cubicBezTo>
                    <a:cubicBezTo>
                      <a:pt x="5191" y="6942"/>
                      <a:pt x="5191" y="6811"/>
                      <a:pt x="5191" y="6668"/>
                    </a:cubicBezTo>
                    <a:cubicBezTo>
                      <a:pt x="5191" y="6537"/>
                      <a:pt x="5203" y="6406"/>
                      <a:pt x="5215" y="6275"/>
                    </a:cubicBezTo>
                    <a:cubicBezTo>
                      <a:pt x="5227" y="6216"/>
                      <a:pt x="5203" y="6132"/>
                      <a:pt x="5144" y="6108"/>
                    </a:cubicBezTo>
                    <a:lnTo>
                      <a:pt x="4632" y="5811"/>
                    </a:lnTo>
                    <a:lnTo>
                      <a:pt x="5286" y="4680"/>
                    </a:lnTo>
                    <a:lnTo>
                      <a:pt x="5798" y="4977"/>
                    </a:lnTo>
                    <a:cubicBezTo>
                      <a:pt x="5825" y="4988"/>
                      <a:pt x="5854" y="4994"/>
                      <a:pt x="5883" y="4994"/>
                    </a:cubicBezTo>
                    <a:cubicBezTo>
                      <a:pt x="5917" y="4994"/>
                      <a:pt x="5951" y="4985"/>
                      <a:pt x="5977" y="4965"/>
                    </a:cubicBezTo>
                    <a:cubicBezTo>
                      <a:pt x="6179" y="4787"/>
                      <a:pt x="6418" y="4644"/>
                      <a:pt x="6679" y="4561"/>
                    </a:cubicBezTo>
                    <a:cubicBezTo>
                      <a:pt x="6739" y="4549"/>
                      <a:pt x="6775" y="4489"/>
                      <a:pt x="6775" y="4406"/>
                    </a:cubicBezTo>
                    <a:lnTo>
                      <a:pt x="6775" y="3834"/>
                    </a:lnTo>
                    <a:lnTo>
                      <a:pt x="8084" y="3834"/>
                    </a:lnTo>
                    <a:lnTo>
                      <a:pt x="8084" y="4406"/>
                    </a:lnTo>
                    <a:cubicBezTo>
                      <a:pt x="8084" y="4465"/>
                      <a:pt x="8132" y="4525"/>
                      <a:pt x="8192" y="4561"/>
                    </a:cubicBezTo>
                    <a:cubicBezTo>
                      <a:pt x="8442" y="4644"/>
                      <a:pt x="8680" y="4787"/>
                      <a:pt x="8894" y="4965"/>
                    </a:cubicBezTo>
                    <a:cubicBezTo>
                      <a:pt x="8920" y="4985"/>
                      <a:pt x="8954" y="4994"/>
                      <a:pt x="8988" y="4994"/>
                    </a:cubicBezTo>
                    <a:cubicBezTo>
                      <a:pt x="9017" y="4994"/>
                      <a:pt x="9046" y="4988"/>
                      <a:pt x="9073" y="4977"/>
                    </a:cubicBezTo>
                    <a:lnTo>
                      <a:pt x="9573" y="4680"/>
                    </a:lnTo>
                    <a:lnTo>
                      <a:pt x="9716" y="4906"/>
                    </a:lnTo>
                    <a:cubicBezTo>
                      <a:pt x="9740" y="4955"/>
                      <a:pt x="9793" y="4982"/>
                      <a:pt x="9847" y="4982"/>
                    </a:cubicBezTo>
                    <a:cubicBezTo>
                      <a:pt x="9871" y="4982"/>
                      <a:pt x="9896" y="4977"/>
                      <a:pt x="9918" y="4965"/>
                    </a:cubicBezTo>
                    <a:cubicBezTo>
                      <a:pt x="9989" y="4918"/>
                      <a:pt x="10025" y="4823"/>
                      <a:pt x="9978" y="4751"/>
                    </a:cubicBezTo>
                    <a:lnTo>
                      <a:pt x="9847" y="4513"/>
                    </a:lnTo>
                    <a:cubicBezTo>
                      <a:pt x="9798" y="4424"/>
                      <a:pt x="9699" y="4367"/>
                      <a:pt x="9592" y="4367"/>
                    </a:cubicBezTo>
                    <a:cubicBezTo>
                      <a:pt x="9542" y="4367"/>
                      <a:pt x="9491" y="4379"/>
                      <a:pt x="9442" y="4406"/>
                    </a:cubicBezTo>
                    <a:lnTo>
                      <a:pt x="9013" y="4668"/>
                    </a:lnTo>
                    <a:cubicBezTo>
                      <a:pt x="8835" y="4513"/>
                      <a:pt x="8620" y="4394"/>
                      <a:pt x="8406" y="4311"/>
                    </a:cubicBezTo>
                    <a:lnTo>
                      <a:pt x="8406" y="3811"/>
                    </a:lnTo>
                    <a:cubicBezTo>
                      <a:pt x="8406" y="3727"/>
                      <a:pt x="8358" y="3632"/>
                      <a:pt x="8299" y="3596"/>
                    </a:cubicBezTo>
                    <a:lnTo>
                      <a:pt x="8299" y="1656"/>
                    </a:lnTo>
                    <a:cubicBezTo>
                      <a:pt x="8299" y="1060"/>
                      <a:pt x="7596" y="536"/>
                      <a:pt x="6394" y="239"/>
                    </a:cubicBezTo>
                    <a:cubicBezTo>
                      <a:pt x="6384" y="237"/>
                      <a:pt x="6375" y="237"/>
                      <a:pt x="6365" y="237"/>
                    </a:cubicBezTo>
                    <a:cubicBezTo>
                      <a:pt x="6284" y="237"/>
                      <a:pt x="6225" y="283"/>
                      <a:pt x="6203" y="358"/>
                    </a:cubicBezTo>
                    <a:cubicBezTo>
                      <a:pt x="6179" y="453"/>
                      <a:pt x="6227" y="524"/>
                      <a:pt x="6322" y="560"/>
                    </a:cubicBezTo>
                    <a:cubicBezTo>
                      <a:pt x="7346" y="810"/>
                      <a:pt x="7989" y="1239"/>
                      <a:pt x="7989" y="1667"/>
                    </a:cubicBezTo>
                    <a:cubicBezTo>
                      <a:pt x="7989" y="2001"/>
                      <a:pt x="7596" y="2346"/>
                      <a:pt x="6918" y="2596"/>
                    </a:cubicBezTo>
                    <a:cubicBezTo>
                      <a:pt x="6179" y="2882"/>
                      <a:pt x="5203" y="3025"/>
                      <a:pt x="4143" y="3025"/>
                    </a:cubicBezTo>
                    <a:cubicBezTo>
                      <a:pt x="3703" y="3025"/>
                      <a:pt x="3262" y="3001"/>
                      <a:pt x="2846" y="2941"/>
                    </a:cubicBezTo>
                    <a:cubicBezTo>
                      <a:pt x="2833" y="2938"/>
                      <a:pt x="2821" y="2936"/>
                      <a:pt x="2809" y="2936"/>
                    </a:cubicBezTo>
                    <a:cubicBezTo>
                      <a:pt x="2742" y="2936"/>
                      <a:pt x="2687" y="2991"/>
                      <a:pt x="2667" y="3072"/>
                    </a:cubicBezTo>
                    <a:cubicBezTo>
                      <a:pt x="2655" y="3156"/>
                      <a:pt x="2715" y="3239"/>
                      <a:pt x="2810" y="3251"/>
                    </a:cubicBezTo>
                    <a:cubicBezTo>
                      <a:pt x="3239" y="3311"/>
                      <a:pt x="3679" y="3334"/>
                      <a:pt x="4143" y="3334"/>
                    </a:cubicBezTo>
                    <a:cubicBezTo>
                      <a:pt x="5227" y="3334"/>
                      <a:pt x="6239" y="3168"/>
                      <a:pt x="7013" y="2870"/>
                    </a:cubicBezTo>
                    <a:cubicBezTo>
                      <a:pt x="7430" y="2715"/>
                      <a:pt x="7763" y="2525"/>
                      <a:pt x="7965" y="2310"/>
                    </a:cubicBezTo>
                    <a:lnTo>
                      <a:pt x="7965" y="3525"/>
                    </a:lnTo>
                    <a:lnTo>
                      <a:pt x="6751" y="3525"/>
                    </a:lnTo>
                    <a:cubicBezTo>
                      <a:pt x="6584" y="3525"/>
                      <a:pt x="6453" y="3668"/>
                      <a:pt x="6453" y="3822"/>
                    </a:cubicBezTo>
                    <a:lnTo>
                      <a:pt x="6453" y="4323"/>
                    </a:lnTo>
                    <a:cubicBezTo>
                      <a:pt x="6227" y="4406"/>
                      <a:pt x="6037" y="4525"/>
                      <a:pt x="5846" y="4680"/>
                    </a:cubicBezTo>
                    <a:lnTo>
                      <a:pt x="5406" y="4418"/>
                    </a:lnTo>
                    <a:cubicBezTo>
                      <a:pt x="5360" y="4395"/>
                      <a:pt x="5315" y="4387"/>
                      <a:pt x="5270" y="4387"/>
                    </a:cubicBezTo>
                    <a:cubicBezTo>
                      <a:pt x="5243" y="4387"/>
                      <a:pt x="5217" y="4390"/>
                      <a:pt x="5191" y="4394"/>
                    </a:cubicBezTo>
                    <a:cubicBezTo>
                      <a:pt x="5108" y="4406"/>
                      <a:pt x="5048" y="4465"/>
                      <a:pt x="5013" y="4525"/>
                    </a:cubicBezTo>
                    <a:lnTo>
                      <a:pt x="4334" y="5692"/>
                    </a:lnTo>
                    <a:cubicBezTo>
                      <a:pt x="4322" y="5704"/>
                      <a:pt x="4322" y="5716"/>
                      <a:pt x="4322" y="5727"/>
                    </a:cubicBezTo>
                    <a:lnTo>
                      <a:pt x="4132" y="5727"/>
                    </a:lnTo>
                    <a:cubicBezTo>
                      <a:pt x="3084" y="5727"/>
                      <a:pt x="2107" y="5585"/>
                      <a:pt x="1357" y="5299"/>
                    </a:cubicBezTo>
                    <a:cubicBezTo>
                      <a:pt x="679" y="5049"/>
                      <a:pt x="286" y="4704"/>
                      <a:pt x="286" y="4382"/>
                    </a:cubicBezTo>
                    <a:lnTo>
                      <a:pt x="286" y="2322"/>
                    </a:lnTo>
                    <a:cubicBezTo>
                      <a:pt x="643" y="2668"/>
                      <a:pt x="1274" y="2965"/>
                      <a:pt x="2131" y="3144"/>
                    </a:cubicBezTo>
                    <a:lnTo>
                      <a:pt x="2167" y="3144"/>
                    </a:lnTo>
                    <a:cubicBezTo>
                      <a:pt x="2238" y="3144"/>
                      <a:pt x="2298" y="3096"/>
                      <a:pt x="2322" y="3025"/>
                    </a:cubicBezTo>
                    <a:cubicBezTo>
                      <a:pt x="2334" y="2930"/>
                      <a:pt x="2286" y="2858"/>
                      <a:pt x="2203" y="2846"/>
                    </a:cubicBezTo>
                    <a:cubicBezTo>
                      <a:pt x="1036" y="2596"/>
                      <a:pt x="298" y="2132"/>
                      <a:pt x="298" y="1667"/>
                    </a:cubicBezTo>
                    <a:cubicBezTo>
                      <a:pt x="298" y="1346"/>
                      <a:pt x="679" y="1001"/>
                      <a:pt x="1369" y="751"/>
                    </a:cubicBezTo>
                    <a:cubicBezTo>
                      <a:pt x="2096" y="465"/>
                      <a:pt x="3072" y="322"/>
                      <a:pt x="4132" y="322"/>
                    </a:cubicBezTo>
                    <a:cubicBezTo>
                      <a:pt x="4667" y="322"/>
                      <a:pt x="5191" y="358"/>
                      <a:pt x="5679" y="441"/>
                    </a:cubicBezTo>
                    <a:cubicBezTo>
                      <a:pt x="5687" y="442"/>
                      <a:pt x="5695" y="443"/>
                      <a:pt x="5703" y="443"/>
                    </a:cubicBezTo>
                    <a:cubicBezTo>
                      <a:pt x="5786" y="443"/>
                      <a:pt x="5847" y="385"/>
                      <a:pt x="5858" y="298"/>
                    </a:cubicBezTo>
                    <a:cubicBezTo>
                      <a:pt x="5870" y="215"/>
                      <a:pt x="5810" y="143"/>
                      <a:pt x="5727" y="120"/>
                    </a:cubicBezTo>
                    <a:cubicBezTo>
                      <a:pt x="5215" y="36"/>
                      <a:pt x="4679" y="1"/>
                      <a:pt x="4132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12946;p66">
                <a:extLst>
                  <a:ext uri="{FF2B5EF4-FFF2-40B4-BE49-F238E27FC236}">
                    <a16:creationId xmlns:a16="http://schemas.microsoft.com/office/drawing/2014/main" id="{FBA62FD7-D247-4EF9-D913-0CD3512832FF}"/>
                  </a:ext>
                </a:extLst>
              </p:cNvPr>
              <p:cNvSpPr/>
              <p:nvPr/>
            </p:nvSpPr>
            <p:spPr>
              <a:xfrm>
                <a:off x="6306652" y="2638748"/>
                <a:ext cx="59904" cy="59522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70" extrusionOk="0">
                    <a:moveTo>
                      <a:pt x="941" y="310"/>
                    </a:moveTo>
                    <a:cubicBezTo>
                      <a:pt x="1287" y="310"/>
                      <a:pt x="1561" y="596"/>
                      <a:pt x="1561" y="929"/>
                    </a:cubicBezTo>
                    <a:cubicBezTo>
                      <a:pt x="1561" y="1274"/>
                      <a:pt x="1287" y="1560"/>
                      <a:pt x="941" y="1560"/>
                    </a:cubicBezTo>
                    <a:cubicBezTo>
                      <a:pt x="596" y="1560"/>
                      <a:pt x="310" y="1274"/>
                      <a:pt x="310" y="929"/>
                    </a:cubicBezTo>
                    <a:cubicBezTo>
                      <a:pt x="310" y="596"/>
                      <a:pt x="596" y="310"/>
                      <a:pt x="941" y="310"/>
                    </a:cubicBezTo>
                    <a:close/>
                    <a:moveTo>
                      <a:pt x="941" y="0"/>
                    </a:moveTo>
                    <a:cubicBezTo>
                      <a:pt x="418" y="0"/>
                      <a:pt x="1" y="417"/>
                      <a:pt x="1" y="929"/>
                    </a:cubicBezTo>
                    <a:cubicBezTo>
                      <a:pt x="1" y="1453"/>
                      <a:pt x="418" y="1870"/>
                      <a:pt x="941" y="1870"/>
                    </a:cubicBezTo>
                    <a:cubicBezTo>
                      <a:pt x="1465" y="1870"/>
                      <a:pt x="1882" y="1453"/>
                      <a:pt x="1882" y="929"/>
                    </a:cubicBezTo>
                    <a:cubicBezTo>
                      <a:pt x="1882" y="417"/>
                      <a:pt x="1465" y="0"/>
                      <a:pt x="941" y="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6C95C86-F97C-A76B-B10C-8E4E4BBD7F40}"/>
                </a:ext>
              </a:extLst>
            </p:cNvPr>
            <p:cNvSpPr txBox="1"/>
            <p:nvPr/>
          </p:nvSpPr>
          <p:spPr>
            <a:xfrm>
              <a:off x="9550902" y="1721075"/>
              <a:ext cx="2203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b="1" dirty="0"/>
                <a:t>AWS Data Catalog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9D60F96-409F-4E27-60A0-90D3BF72EE6B}"/>
              </a:ext>
            </a:extLst>
          </p:cNvPr>
          <p:cNvCxnSpPr>
            <a:cxnSpLocks/>
          </p:cNvCxnSpPr>
          <p:nvPr/>
        </p:nvCxnSpPr>
        <p:spPr>
          <a:xfrm>
            <a:off x="1779038" y="2998660"/>
            <a:ext cx="1257938" cy="17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338B67D-9C78-DDF1-3858-EDE73F5E57F5}"/>
              </a:ext>
            </a:extLst>
          </p:cNvPr>
          <p:cNvCxnSpPr>
            <a:cxnSpLocks/>
          </p:cNvCxnSpPr>
          <p:nvPr/>
        </p:nvCxnSpPr>
        <p:spPr>
          <a:xfrm>
            <a:off x="4746956" y="3095370"/>
            <a:ext cx="1516684" cy="312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C37C53A-A46C-48AC-19A1-568A77D6297B}"/>
              </a:ext>
            </a:extLst>
          </p:cNvPr>
          <p:cNvCxnSpPr>
            <a:cxnSpLocks/>
          </p:cNvCxnSpPr>
          <p:nvPr/>
        </p:nvCxnSpPr>
        <p:spPr>
          <a:xfrm>
            <a:off x="4721918" y="3095370"/>
            <a:ext cx="1541722" cy="1245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FF6C1F1-42C3-766B-422C-D7A8D4DF4609}"/>
              </a:ext>
            </a:extLst>
          </p:cNvPr>
          <p:cNvCxnSpPr>
            <a:cxnSpLocks/>
          </p:cNvCxnSpPr>
          <p:nvPr/>
        </p:nvCxnSpPr>
        <p:spPr>
          <a:xfrm>
            <a:off x="4739663" y="3095370"/>
            <a:ext cx="1582287" cy="22210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D6AC636-0253-522F-B06E-B081575F33B8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4669138" y="1494279"/>
            <a:ext cx="1287239" cy="129459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58A9B5B-33D2-EDE1-B1D7-058571307814}"/>
              </a:ext>
            </a:extLst>
          </p:cNvPr>
          <p:cNvCxnSpPr>
            <a:cxnSpLocks/>
          </p:cNvCxnSpPr>
          <p:nvPr/>
        </p:nvCxnSpPr>
        <p:spPr>
          <a:xfrm>
            <a:off x="8883842" y="1285082"/>
            <a:ext cx="951274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DBCFEF1-BC50-661B-7AB1-6C1FC3823F82}"/>
              </a:ext>
            </a:extLst>
          </p:cNvPr>
          <p:cNvCxnSpPr>
            <a:cxnSpLocks/>
          </p:cNvCxnSpPr>
          <p:nvPr/>
        </p:nvCxnSpPr>
        <p:spPr>
          <a:xfrm>
            <a:off x="8883842" y="1659268"/>
            <a:ext cx="95127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6FFEC8F-044C-F520-1D4B-8EFB2891BD88}"/>
              </a:ext>
            </a:extLst>
          </p:cNvPr>
          <p:cNvCxnSpPr>
            <a:cxnSpLocks/>
          </p:cNvCxnSpPr>
          <p:nvPr/>
        </p:nvCxnSpPr>
        <p:spPr>
          <a:xfrm flipV="1">
            <a:off x="7401333" y="2173876"/>
            <a:ext cx="0" cy="48615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2695BA-8703-D135-CEFF-D54AA2E0378E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10651245" y="2126431"/>
            <a:ext cx="1" cy="4025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0175615-155A-35E0-3E51-6F4DCF27EBC1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8359206" y="3399481"/>
            <a:ext cx="1065927" cy="9228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D550326-9CF2-9CF1-C46E-C8C94C4EA1FA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8359205" y="4321377"/>
            <a:ext cx="105687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DA6E4A64-3546-574E-9026-7D848B4A93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42051" y="5083642"/>
            <a:ext cx="6669181" cy="595392"/>
          </a:xfrm>
          <a:prstGeom prst="bentConnector4">
            <a:avLst>
              <a:gd name="adj1" fmla="val -49"/>
              <a:gd name="adj2" fmla="val 228349"/>
            </a:avLst>
          </a:prstGeom>
          <a:ln w="34925">
            <a:solidFill>
              <a:schemeClr val="accent4"/>
            </a:solidFill>
            <a:prstDash val="sysDot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AD91B46-C1A8-AAF6-290D-B976E9F26F8F}"/>
              </a:ext>
            </a:extLst>
          </p:cNvPr>
          <p:cNvCxnSpPr>
            <a:cxnSpLocks/>
          </p:cNvCxnSpPr>
          <p:nvPr/>
        </p:nvCxnSpPr>
        <p:spPr>
          <a:xfrm flipH="1">
            <a:off x="4699556" y="3449329"/>
            <a:ext cx="1595596" cy="685226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AE0786E-D55D-4829-45BF-FC06F44A4F01}"/>
              </a:ext>
            </a:extLst>
          </p:cNvPr>
          <p:cNvCxnSpPr>
            <a:cxnSpLocks/>
          </p:cNvCxnSpPr>
          <p:nvPr/>
        </p:nvCxnSpPr>
        <p:spPr>
          <a:xfrm flipH="1" flipV="1">
            <a:off x="4705774" y="4205874"/>
            <a:ext cx="1607123" cy="18664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B4FE5DF-970E-AA57-DAF7-B4D4126E438E}"/>
              </a:ext>
            </a:extLst>
          </p:cNvPr>
          <p:cNvCxnSpPr>
            <a:cxnSpLocks/>
          </p:cNvCxnSpPr>
          <p:nvPr/>
        </p:nvCxnSpPr>
        <p:spPr>
          <a:xfrm flipH="1" flipV="1">
            <a:off x="4696721" y="4276151"/>
            <a:ext cx="1598431" cy="1076091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4095227-2EC3-DEB5-5933-67D9E9764B7E}"/>
              </a:ext>
            </a:extLst>
          </p:cNvPr>
          <p:cNvSpPr txBox="1"/>
          <p:nvPr/>
        </p:nvSpPr>
        <p:spPr>
          <a:xfrm>
            <a:off x="4631535" y="293705"/>
            <a:ext cx="230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Transform and Load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6E779D-5FA1-4E5B-4F8A-716BD9960109}"/>
              </a:ext>
            </a:extLst>
          </p:cNvPr>
          <p:cNvSpPr txBox="1"/>
          <p:nvPr/>
        </p:nvSpPr>
        <p:spPr>
          <a:xfrm>
            <a:off x="1509461" y="292831"/>
            <a:ext cx="84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Extract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4E2D74A-536A-64B0-99EC-1B1796ED03F9}"/>
              </a:ext>
            </a:extLst>
          </p:cNvPr>
          <p:cNvSpPr txBox="1"/>
          <p:nvPr/>
        </p:nvSpPr>
        <p:spPr>
          <a:xfrm>
            <a:off x="1830478" y="3429000"/>
            <a:ext cx="760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50" b="1" dirty="0"/>
              <a:t>Airflow</a:t>
            </a:r>
            <a:r>
              <a:rPr lang="en-PH" sz="1050" dirty="0"/>
              <a:t> DAG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41F85CD-FFC6-3BA4-2436-C17A7566F280}"/>
              </a:ext>
            </a:extLst>
          </p:cNvPr>
          <p:cNvSpPr txBox="1"/>
          <p:nvPr/>
        </p:nvSpPr>
        <p:spPr>
          <a:xfrm>
            <a:off x="7276642" y="2300261"/>
            <a:ext cx="1762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i="1" dirty="0"/>
              <a:t>JDBC Connection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341011D-0D25-BDA9-83FC-4D9873F17FB2}"/>
              </a:ext>
            </a:extLst>
          </p:cNvPr>
          <p:cNvSpPr txBox="1"/>
          <p:nvPr/>
        </p:nvSpPr>
        <p:spPr>
          <a:xfrm>
            <a:off x="6506641" y="5975232"/>
            <a:ext cx="178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DBMS in AWS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BBD4E73-37CD-A36B-2CBF-358D09925A2A}"/>
              </a:ext>
            </a:extLst>
          </p:cNvPr>
          <p:cNvSpPr txBox="1"/>
          <p:nvPr/>
        </p:nvSpPr>
        <p:spPr>
          <a:xfrm>
            <a:off x="9919500" y="302517"/>
            <a:ext cx="147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Consume</a:t>
            </a: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504A07DB-9DD6-1941-9501-99E8EFB5B3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2778" l="1667" r="97222">
                        <a14:foregroundMark x1="5667" y1="56778" x2="5667" y2="56778"/>
                        <a14:foregroundMark x1="1667" y1="58889" x2="1667" y2="58889"/>
                        <a14:foregroundMark x1="93222" y1="57333" x2="93222" y2="57333"/>
                        <a14:foregroundMark x1="97333" y1="58000" x2="97333" y2="58000"/>
                        <a14:foregroundMark x1="83333" y1="92778" x2="83333" y2="9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11270" y="1661059"/>
            <a:ext cx="423532" cy="4235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8DFDDFC2-A1E5-BA49-9C1F-3964683A8622}"/>
              </a:ext>
            </a:extLst>
          </p:cNvPr>
          <p:cNvSpPr txBox="1"/>
          <p:nvPr/>
        </p:nvSpPr>
        <p:spPr>
          <a:xfrm>
            <a:off x="7184926" y="1679133"/>
            <a:ext cx="100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Crawler</a:t>
            </a:r>
          </a:p>
        </p:txBody>
      </p:sp>
      <p:pic>
        <p:nvPicPr>
          <p:cNvPr id="103" name="Picture 40" descr="D2D Template - Amazon QuickSight">
            <a:extLst>
              <a:ext uri="{FF2B5EF4-FFF2-40B4-BE49-F238E27FC236}">
                <a16:creationId xmlns:a16="http://schemas.microsoft.com/office/drawing/2014/main" id="{98AE643F-DB47-4744-B9F5-9C6A6808E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434" y="4055935"/>
            <a:ext cx="2203783" cy="77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8" descr="Connectivity, integration and extensibility">
            <a:extLst>
              <a:ext uri="{FF2B5EF4-FFF2-40B4-BE49-F238E27FC236}">
                <a16:creationId xmlns:a16="http://schemas.microsoft.com/office/drawing/2014/main" id="{E62BD513-28F4-D141-A4A8-ED769102C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5" r="30405"/>
          <a:stretch/>
        </p:blipFill>
        <p:spPr bwMode="auto">
          <a:xfrm>
            <a:off x="9822323" y="2368622"/>
            <a:ext cx="1657843" cy="144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4FE8D5F-2914-A24E-B3D7-E5430C0115CE}"/>
              </a:ext>
            </a:extLst>
          </p:cNvPr>
          <p:cNvCxnSpPr>
            <a:cxnSpLocks/>
          </p:cNvCxnSpPr>
          <p:nvPr/>
        </p:nvCxnSpPr>
        <p:spPr>
          <a:xfrm flipH="1">
            <a:off x="10651243" y="3698024"/>
            <a:ext cx="1" cy="4025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2" descr="National Air and Space Museum - Group - sll">
            <a:extLst>
              <a:ext uri="{FF2B5EF4-FFF2-40B4-BE49-F238E27FC236}">
                <a16:creationId xmlns:a16="http://schemas.microsoft.com/office/drawing/2014/main" id="{AA41F0F9-BC4A-C54B-96F9-6DC8F5ACD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1" b="24629"/>
          <a:stretch/>
        </p:blipFill>
        <p:spPr bwMode="auto">
          <a:xfrm>
            <a:off x="355535" y="2559390"/>
            <a:ext cx="1554302" cy="80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9E89614B-78C2-6D44-9814-9A9BEE030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315" y="3646869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8BB39864-2CC0-414F-8D4F-41E908DBD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19" y="2594006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3D00A8-487E-7BC8-BA1A-2BA0707DE205}"/>
              </a:ext>
            </a:extLst>
          </p:cNvPr>
          <p:cNvSpPr txBox="1"/>
          <p:nvPr/>
        </p:nvSpPr>
        <p:spPr>
          <a:xfrm>
            <a:off x="3522747" y="2833700"/>
            <a:ext cx="806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Landing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2842DF0-220B-CC45-B07C-F614956E5EE4}"/>
              </a:ext>
            </a:extLst>
          </p:cNvPr>
          <p:cNvSpPr txBox="1"/>
          <p:nvPr/>
        </p:nvSpPr>
        <p:spPr>
          <a:xfrm>
            <a:off x="3654246" y="3870122"/>
            <a:ext cx="6270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Clean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pic>
        <p:nvPicPr>
          <p:cNvPr id="135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38C5652C-2194-5547-AB11-A843236F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119" y="4694013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B0BD553B-1E88-7845-B3FE-162D03B9E793}"/>
              </a:ext>
            </a:extLst>
          </p:cNvPr>
          <p:cNvSpPr txBox="1"/>
          <p:nvPr/>
        </p:nvSpPr>
        <p:spPr>
          <a:xfrm>
            <a:off x="3572879" y="4934032"/>
            <a:ext cx="811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Curated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pic>
        <p:nvPicPr>
          <p:cNvPr id="29" name="Picture 6" descr="Airflow Logo [ Download - Logo - icon ] png svg">
            <a:extLst>
              <a:ext uri="{FF2B5EF4-FFF2-40B4-BE49-F238E27FC236}">
                <a16:creationId xmlns:a16="http://schemas.microsoft.com/office/drawing/2014/main" id="{67C456B1-7607-DD43-A3E5-5E3A1F37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26" y="3102292"/>
            <a:ext cx="361191" cy="3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Airflow Logo [ Download - Logo - icon ] png svg">
            <a:extLst>
              <a:ext uri="{FF2B5EF4-FFF2-40B4-BE49-F238E27FC236}">
                <a16:creationId xmlns:a16="http://schemas.microsoft.com/office/drawing/2014/main" id="{EE4E9D48-2B4F-8547-9672-84779CBEB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256" y="2498213"/>
            <a:ext cx="361191" cy="3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FD446E44-A9EC-3C40-8D74-B4F536882AF8}"/>
              </a:ext>
            </a:extLst>
          </p:cNvPr>
          <p:cNvSpPr txBox="1"/>
          <p:nvPr/>
        </p:nvSpPr>
        <p:spPr>
          <a:xfrm>
            <a:off x="5356023" y="2837282"/>
            <a:ext cx="760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50" b="1" dirty="0"/>
              <a:t>Airflow</a:t>
            </a:r>
            <a:r>
              <a:rPr lang="en-PH" sz="1050" dirty="0"/>
              <a:t> DAGs</a:t>
            </a:r>
          </a:p>
        </p:txBody>
      </p:sp>
    </p:spTree>
    <p:extLst>
      <p:ext uri="{BB962C8B-B14F-4D97-AF65-F5344CB8AC3E}">
        <p14:creationId xmlns:p14="http://schemas.microsoft.com/office/powerpoint/2010/main" val="272245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1A84F379-9105-4DEF-27C8-3A3A710B2539}"/>
              </a:ext>
            </a:extLst>
          </p:cNvPr>
          <p:cNvSpPr/>
          <p:nvPr/>
        </p:nvSpPr>
        <p:spPr>
          <a:xfrm>
            <a:off x="157870" y="627227"/>
            <a:ext cx="5602850" cy="5929238"/>
          </a:xfrm>
          <a:prstGeom prst="rect">
            <a:avLst/>
          </a:prstGeom>
          <a:solidFill>
            <a:srgbClr val="FFF2CC">
              <a:alpha val="28627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12B55-9A30-45E5-2B5D-246F9618D2C5}"/>
              </a:ext>
            </a:extLst>
          </p:cNvPr>
          <p:cNvSpPr/>
          <p:nvPr/>
        </p:nvSpPr>
        <p:spPr>
          <a:xfrm>
            <a:off x="2517648" y="2174748"/>
            <a:ext cx="2974902" cy="3762375"/>
          </a:xfrm>
          <a:prstGeom prst="rect">
            <a:avLst/>
          </a:prstGeom>
          <a:solidFill>
            <a:srgbClr val="F3DA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030" name="Picture 6" descr="Request: Amazon S3 · Issue #2687 · simple-icons/simple-icons · GitHub">
            <a:extLst>
              <a:ext uri="{FF2B5EF4-FFF2-40B4-BE49-F238E27FC236}">
                <a16:creationId xmlns:a16="http://schemas.microsoft.com/office/drawing/2014/main" id="{27823A29-BC66-2B8D-A940-87AA4339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347" y="2176340"/>
            <a:ext cx="662684" cy="66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D158976-053B-3649-0A9D-CAC60F2B2697}"/>
              </a:ext>
            </a:extLst>
          </p:cNvPr>
          <p:cNvSpPr txBox="1"/>
          <p:nvPr/>
        </p:nvSpPr>
        <p:spPr>
          <a:xfrm>
            <a:off x="3705360" y="1873249"/>
            <a:ext cx="178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/>
              <a:t>Lake Formation</a:t>
            </a:r>
          </a:p>
        </p:txBody>
      </p:sp>
      <p:pic>
        <p:nvPicPr>
          <p:cNvPr id="1048" name="Picture 24" descr="AWS Lake Formation | CloudBank">
            <a:extLst>
              <a:ext uri="{FF2B5EF4-FFF2-40B4-BE49-F238E27FC236}">
                <a16:creationId xmlns:a16="http://schemas.microsoft.com/office/drawing/2014/main" id="{EEDA8474-B660-2EA4-C75B-4419E9EA2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545" b="61818" l="26818" r="74545">
                        <a14:foregroundMark x1="35909" y1="19091" x2="35909" y2="19091"/>
                        <a14:foregroundMark x1="41364" y1="16364" x2="41364" y2="16364"/>
                        <a14:foregroundMark x1="48182" y1="61818" x2="48182" y2="61818"/>
                        <a14:foregroundMark x1="59091" y1="46364" x2="59091" y2="46364"/>
                        <a14:foregroundMark x1="39091" y1="30000" x2="39091" y2="30000"/>
                        <a14:foregroundMark x1="36364" y1="31364" x2="36364" y2="31364"/>
                        <a14:foregroundMark x1="36818" y1="31818" x2="36818" y2="31818"/>
                        <a14:foregroundMark x1="36364" y1="31818" x2="36364" y2="31818"/>
                        <a14:foregroundMark x1="35909" y1="31364" x2="35909" y2="31364"/>
                        <a14:foregroundMark x1="36364" y1="31364" x2="36364" y2="31364"/>
                        <a14:foregroundMark x1="35455" y1="30909" x2="35455" y2="30909"/>
                        <a14:foregroundMark x1="35000" y1="31364" x2="35000" y2="31364"/>
                        <a14:foregroundMark x1="35455" y1="30909" x2="35455" y2="30909"/>
                        <a14:foregroundMark x1="36364" y1="30909" x2="36364" y2="30909"/>
                        <a14:foregroundMark x1="35455" y1="30909" x2="35455" y2="30909"/>
                        <a14:foregroundMark x1="36818" y1="31364" x2="36818" y2="31364"/>
                        <a14:backgroundMark x1="37273" y1="30909" x2="37273" y2="30909"/>
                        <a14:backgroundMark x1="36818" y1="30909" x2="36818" y2="30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74" t="9190" r="19199" b="32827"/>
          <a:stretch/>
        </p:blipFill>
        <p:spPr bwMode="auto">
          <a:xfrm>
            <a:off x="3932256" y="1041599"/>
            <a:ext cx="929590" cy="9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mazon Web Services - Wikipedia">
            <a:extLst>
              <a:ext uri="{FF2B5EF4-FFF2-40B4-BE49-F238E27FC236}">
                <a16:creationId xmlns:a16="http://schemas.microsoft.com/office/drawing/2014/main" id="{83A10CA9-6479-6300-2D80-06A58CACB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39" y="1610576"/>
            <a:ext cx="764199" cy="45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9D60F96-409F-4E27-60A0-90D3BF72EE6B}"/>
              </a:ext>
            </a:extLst>
          </p:cNvPr>
          <p:cNvCxnSpPr>
            <a:cxnSpLocks/>
          </p:cNvCxnSpPr>
          <p:nvPr/>
        </p:nvCxnSpPr>
        <p:spPr>
          <a:xfrm>
            <a:off x="1779038" y="2998660"/>
            <a:ext cx="1257938" cy="17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636E779D-5FA1-4E5B-4F8A-716BD9960109}"/>
              </a:ext>
            </a:extLst>
          </p:cNvPr>
          <p:cNvSpPr txBox="1"/>
          <p:nvPr/>
        </p:nvSpPr>
        <p:spPr>
          <a:xfrm>
            <a:off x="2476621" y="301535"/>
            <a:ext cx="84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Extract</a:t>
            </a:r>
          </a:p>
        </p:txBody>
      </p:sp>
      <p:pic>
        <p:nvPicPr>
          <p:cNvPr id="119" name="Picture 2" descr="National Air and Space Museum - Group - sll">
            <a:extLst>
              <a:ext uri="{FF2B5EF4-FFF2-40B4-BE49-F238E27FC236}">
                <a16:creationId xmlns:a16="http://schemas.microsoft.com/office/drawing/2014/main" id="{AA41F0F9-BC4A-C54B-96F9-6DC8F5ACD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1" b="24629"/>
          <a:stretch/>
        </p:blipFill>
        <p:spPr bwMode="auto">
          <a:xfrm>
            <a:off x="355535" y="2559390"/>
            <a:ext cx="1554302" cy="80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70C330A9-E862-CC41-AD29-473DD346C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315" y="3646869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D8651371-CFA8-D542-8E5B-04ADC5DC4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19" y="2594006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C290093-3249-3F4E-B24A-50641950D8EF}"/>
              </a:ext>
            </a:extLst>
          </p:cNvPr>
          <p:cNvSpPr txBox="1"/>
          <p:nvPr/>
        </p:nvSpPr>
        <p:spPr>
          <a:xfrm>
            <a:off x="3522747" y="2833700"/>
            <a:ext cx="806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Landing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ADDA57-DF59-1D46-9844-9B6468816C6A}"/>
              </a:ext>
            </a:extLst>
          </p:cNvPr>
          <p:cNvSpPr txBox="1"/>
          <p:nvPr/>
        </p:nvSpPr>
        <p:spPr>
          <a:xfrm>
            <a:off x="3654246" y="3870122"/>
            <a:ext cx="6270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Clean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pic>
        <p:nvPicPr>
          <p:cNvPr id="73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67F26C7E-84AC-484D-8F85-74145B182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119" y="4694013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4E18307-4697-1341-B521-1B5463F41C93}"/>
              </a:ext>
            </a:extLst>
          </p:cNvPr>
          <p:cNvSpPr txBox="1"/>
          <p:nvPr/>
        </p:nvSpPr>
        <p:spPr>
          <a:xfrm>
            <a:off x="3572879" y="4934032"/>
            <a:ext cx="811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Curated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876687-88E5-B041-B658-8E3079FDA2AC}"/>
              </a:ext>
            </a:extLst>
          </p:cNvPr>
          <p:cNvSpPr txBox="1"/>
          <p:nvPr/>
        </p:nvSpPr>
        <p:spPr>
          <a:xfrm>
            <a:off x="1830478" y="3429000"/>
            <a:ext cx="760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50" b="1" dirty="0"/>
              <a:t>Airflow</a:t>
            </a:r>
            <a:r>
              <a:rPr lang="en-PH" sz="1050" dirty="0"/>
              <a:t> DAG</a:t>
            </a:r>
          </a:p>
        </p:txBody>
      </p:sp>
      <p:pic>
        <p:nvPicPr>
          <p:cNvPr id="83" name="Picture 6" descr="Airflow Logo [ Download - Logo - icon ] png svg">
            <a:extLst>
              <a:ext uri="{FF2B5EF4-FFF2-40B4-BE49-F238E27FC236}">
                <a16:creationId xmlns:a16="http://schemas.microsoft.com/office/drawing/2014/main" id="{A1939286-D65D-0247-9FEF-362C81D70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26" y="3102292"/>
            <a:ext cx="361191" cy="3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15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>
            <a:extLst>
              <a:ext uri="{FF2B5EF4-FFF2-40B4-BE49-F238E27FC236}">
                <a16:creationId xmlns:a16="http://schemas.microsoft.com/office/drawing/2014/main" id="{FFB0F7C5-2796-AF03-2341-2525218A518F}"/>
              </a:ext>
            </a:extLst>
          </p:cNvPr>
          <p:cNvSpPr/>
          <p:nvPr/>
        </p:nvSpPr>
        <p:spPr>
          <a:xfrm>
            <a:off x="2259884" y="627227"/>
            <a:ext cx="6830690" cy="5937065"/>
          </a:xfrm>
          <a:prstGeom prst="rect">
            <a:avLst/>
          </a:prstGeom>
          <a:solidFill>
            <a:srgbClr val="DEEBF7">
              <a:alpha val="38039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33079-FD96-AFFC-DE7F-F8733C63C1A8}"/>
              </a:ext>
            </a:extLst>
          </p:cNvPr>
          <p:cNvSpPr/>
          <p:nvPr/>
        </p:nvSpPr>
        <p:spPr>
          <a:xfrm>
            <a:off x="5956377" y="2687208"/>
            <a:ext cx="2809875" cy="3246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AAE66F-800B-4610-0F53-F837F16A907F}"/>
              </a:ext>
            </a:extLst>
          </p:cNvPr>
          <p:cNvSpPr/>
          <p:nvPr/>
        </p:nvSpPr>
        <p:spPr>
          <a:xfrm>
            <a:off x="5956377" y="826256"/>
            <a:ext cx="2889911" cy="133604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12B55-9A30-45E5-2B5D-246F9618D2C5}"/>
              </a:ext>
            </a:extLst>
          </p:cNvPr>
          <p:cNvSpPr/>
          <p:nvPr/>
        </p:nvSpPr>
        <p:spPr>
          <a:xfrm>
            <a:off x="2517648" y="2174748"/>
            <a:ext cx="2974902" cy="3762375"/>
          </a:xfrm>
          <a:prstGeom prst="rect">
            <a:avLst/>
          </a:prstGeom>
          <a:solidFill>
            <a:srgbClr val="F3DA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030" name="Picture 6" descr="Request: Amazon S3 · Issue #2687 · simple-icons/simple-icons · GitHub">
            <a:extLst>
              <a:ext uri="{FF2B5EF4-FFF2-40B4-BE49-F238E27FC236}">
                <a16:creationId xmlns:a16="http://schemas.microsoft.com/office/drawing/2014/main" id="{27823A29-BC66-2B8D-A940-87AA4339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347" y="2176340"/>
            <a:ext cx="662684" cy="66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D158976-053B-3649-0A9D-CAC60F2B2697}"/>
              </a:ext>
            </a:extLst>
          </p:cNvPr>
          <p:cNvSpPr txBox="1"/>
          <p:nvPr/>
        </p:nvSpPr>
        <p:spPr>
          <a:xfrm>
            <a:off x="3705360" y="1873249"/>
            <a:ext cx="178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/>
              <a:t>Lake Formation</a:t>
            </a:r>
          </a:p>
        </p:txBody>
      </p:sp>
      <p:pic>
        <p:nvPicPr>
          <p:cNvPr id="1048" name="Picture 24" descr="AWS Lake Formation | CloudBank">
            <a:extLst>
              <a:ext uri="{FF2B5EF4-FFF2-40B4-BE49-F238E27FC236}">
                <a16:creationId xmlns:a16="http://schemas.microsoft.com/office/drawing/2014/main" id="{EEDA8474-B660-2EA4-C75B-4419E9EA2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545" b="61818" l="26818" r="74545">
                        <a14:foregroundMark x1="35909" y1="19091" x2="35909" y2="19091"/>
                        <a14:foregroundMark x1="41364" y1="16364" x2="41364" y2="16364"/>
                        <a14:foregroundMark x1="48182" y1="61818" x2="48182" y2="61818"/>
                        <a14:foregroundMark x1="59091" y1="46364" x2="59091" y2="46364"/>
                        <a14:foregroundMark x1="39091" y1="30000" x2="39091" y2="30000"/>
                        <a14:foregroundMark x1="36364" y1="31364" x2="36364" y2="31364"/>
                        <a14:foregroundMark x1="36818" y1="31818" x2="36818" y2="31818"/>
                        <a14:foregroundMark x1="36364" y1="31818" x2="36364" y2="31818"/>
                        <a14:foregroundMark x1="35909" y1="31364" x2="35909" y2="31364"/>
                        <a14:foregroundMark x1="36364" y1="31364" x2="36364" y2="31364"/>
                        <a14:foregroundMark x1="35455" y1="30909" x2="35455" y2="30909"/>
                        <a14:foregroundMark x1="35000" y1="31364" x2="35000" y2="31364"/>
                        <a14:foregroundMark x1="35455" y1="30909" x2="35455" y2="30909"/>
                        <a14:foregroundMark x1="36364" y1="30909" x2="36364" y2="30909"/>
                        <a14:foregroundMark x1="35455" y1="30909" x2="35455" y2="30909"/>
                        <a14:foregroundMark x1="36818" y1="31364" x2="36818" y2="31364"/>
                        <a14:backgroundMark x1="37273" y1="30909" x2="37273" y2="30909"/>
                        <a14:backgroundMark x1="36818" y1="30909" x2="36818" y2="30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74" t="9190" r="19199" b="32827"/>
          <a:stretch/>
        </p:blipFill>
        <p:spPr bwMode="auto">
          <a:xfrm>
            <a:off x="3932256" y="1041599"/>
            <a:ext cx="929590" cy="9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mazon Web Services - Wikipedia">
            <a:extLst>
              <a:ext uri="{FF2B5EF4-FFF2-40B4-BE49-F238E27FC236}">
                <a16:creationId xmlns:a16="http://schemas.microsoft.com/office/drawing/2014/main" id="{83A10CA9-6479-6300-2D80-06A58CACB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39" y="1610576"/>
            <a:ext cx="764199" cy="45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onnect AWS RDS SQL Server with AWS Glue">
            <a:extLst>
              <a:ext uri="{FF2B5EF4-FFF2-40B4-BE49-F238E27FC236}">
                <a16:creationId xmlns:a16="http://schemas.microsoft.com/office/drawing/2014/main" id="{D83E84EF-7CD9-62AD-15E2-1896B64E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99" y="995502"/>
            <a:ext cx="2535445" cy="92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BFF9A34-A4FF-D7A8-95B8-38480233B0E8}"/>
              </a:ext>
            </a:extLst>
          </p:cNvPr>
          <p:cNvSpPr/>
          <p:nvPr/>
        </p:nvSpPr>
        <p:spPr>
          <a:xfrm>
            <a:off x="6363429" y="3044578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9D0DE76-3BD2-13CA-76C4-7AC751BC87D4}"/>
              </a:ext>
            </a:extLst>
          </p:cNvPr>
          <p:cNvGrpSpPr/>
          <p:nvPr/>
        </p:nvGrpSpPr>
        <p:grpSpPr>
          <a:xfrm>
            <a:off x="6645452" y="3095370"/>
            <a:ext cx="1530519" cy="624616"/>
            <a:chOff x="6963131" y="3393549"/>
            <a:chExt cx="1530519" cy="624616"/>
          </a:xfrm>
        </p:grpSpPr>
        <p:pic>
          <p:nvPicPr>
            <p:cNvPr id="1056" name="Picture 32" descr="Connector">
              <a:extLst>
                <a:ext uri="{FF2B5EF4-FFF2-40B4-BE49-F238E27FC236}">
                  <a16:creationId xmlns:a16="http://schemas.microsoft.com/office/drawing/2014/main" id="{775037CF-8BBB-EA72-92F8-A7E449F69B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83" t="12473" r="35823" b="38016"/>
            <a:stretch/>
          </p:blipFill>
          <p:spPr bwMode="auto">
            <a:xfrm>
              <a:off x="6963131" y="3393549"/>
              <a:ext cx="635679" cy="62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82A211-8704-3DA4-FB0E-DEC6761E0B32}"/>
                </a:ext>
              </a:extLst>
            </p:cNvPr>
            <p:cNvSpPr txBox="1"/>
            <p:nvPr/>
          </p:nvSpPr>
          <p:spPr>
            <a:xfrm>
              <a:off x="7280970" y="3536054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RDS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09E0FA2-51A6-3F4B-05EB-18BD6F8311EA}"/>
              </a:ext>
            </a:extLst>
          </p:cNvPr>
          <p:cNvSpPr/>
          <p:nvPr/>
        </p:nvSpPr>
        <p:spPr>
          <a:xfrm>
            <a:off x="6363428" y="3966474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6BFD9C-6F73-0EC0-6736-F2E982E93105}"/>
              </a:ext>
            </a:extLst>
          </p:cNvPr>
          <p:cNvGrpSpPr/>
          <p:nvPr/>
        </p:nvGrpSpPr>
        <p:grpSpPr>
          <a:xfrm>
            <a:off x="6588570" y="4028439"/>
            <a:ext cx="1638860" cy="624616"/>
            <a:chOff x="7000778" y="4212597"/>
            <a:chExt cx="1638860" cy="624616"/>
          </a:xfrm>
        </p:grpSpPr>
        <p:pic>
          <p:nvPicPr>
            <p:cNvPr id="1058" name="Picture 34" descr="Tonic - Integrations - Amazon Redshift">
              <a:extLst>
                <a:ext uri="{FF2B5EF4-FFF2-40B4-BE49-F238E27FC236}">
                  <a16:creationId xmlns:a16="http://schemas.microsoft.com/office/drawing/2014/main" id="{FCFE353C-4669-EDE6-9CCB-4C7398254A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8" r="30022" b="27045"/>
            <a:stretch/>
          </p:blipFill>
          <p:spPr bwMode="auto">
            <a:xfrm>
              <a:off x="7000778" y="4212597"/>
              <a:ext cx="598032" cy="62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DCECCF8-C70D-0146-21FB-1BE4B699C9D2}"/>
                </a:ext>
              </a:extLst>
            </p:cNvPr>
            <p:cNvSpPr txBox="1"/>
            <p:nvPr/>
          </p:nvSpPr>
          <p:spPr>
            <a:xfrm>
              <a:off x="7426958" y="4371016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Redshift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A5B64C3C-683F-8DA4-9987-EC3087C60471}"/>
              </a:ext>
            </a:extLst>
          </p:cNvPr>
          <p:cNvSpPr/>
          <p:nvPr/>
        </p:nvSpPr>
        <p:spPr>
          <a:xfrm>
            <a:off x="6363427" y="4879630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0A66D-670E-8835-3B30-7CCDCC1F047B}"/>
              </a:ext>
            </a:extLst>
          </p:cNvPr>
          <p:cNvGrpSpPr/>
          <p:nvPr/>
        </p:nvGrpSpPr>
        <p:grpSpPr>
          <a:xfrm>
            <a:off x="6468968" y="4888217"/>
            <a:ext cx="1800388" cy="718806"/>
            <a:chOff x="6999320" y="4760105"/>
            <a:chExt cx="1800388" cy="718806"/>
          </a:xfrm>
        </p:grpSpPr>
        <p:pic>
          <p:nvPicPr>
            <p:cNvPr id="1060" name="Picture 36" descr="7 Mistakes I Made In DynamoDB - Coder Diaries">
              <a:extLst>
                <a:ext uri="{FF2B5EF4-FFF2-40B4-BE49-F238E27FC236}">
                  <a16:creationId xmlns:a16="http://schemas.microsoft.com/office/drawing/2014/main" id="{73989EC3-ABDB-4FAA-E7DF-8E7B9322FD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5" t="9436" r="56725" b="9616"/>
            <a:stretch/>
          </p:blipFill>
          <p:spPr bwMode="auto">
            <a:xfrm>
              <a:off x="6999320" y="4760105"/>
              <a:ext cx="622645" cy="718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43775C-6758-0813-4342-0B8C24B0EA2F}"/>
                </a:ext>
              </a:extLst>
            </p:cNvPr>
            <p:cNvSpPr txBox="1"/>
            <p:nvPr/>
          </p:nvSpPr>
          <p:spPr>
            <a:xfrm>
              <a:off x="7587028" y="4965619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DynamoDB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408145C-F908-AF7F-AD57-E65FD493A34F}"/>
              </a:ext>
            </a:extLst>
          </p:cNvPr>
          <p:cNvGrpSpPr/>
          <p:nvPr/>
        </p:nvGrpSpPr>
        <p:grpSpPr>
          <a:xfrm>
            <a:off x="9549354" y="995502"/>
            <a:ext cx="2203783" cy="1130929"/>
            <a:chOff x="9550902" y="959478"/>
            <a:chExt cx="2203783" cy="1130929"/>
          </a:xfrm>
        </p:grpSpPr>
        <p:grpSp>
          <p:nvGrpSpPr>
            <p:cNvPr id="17" name="Google Shape;12944;p66">
              <a:extLst>
                <a:ext uri="{FF2B5EF4-FFF2-40B4-BE49-F238E27FC236}">
                  <a16:creationId xmlns:a16="http://schemas.microsoft.com/office/drawing/2014/main" id="{EA17685E-8557-01FF-9352-24371E01BF58}"/>
                </a:ext>
              </a:extLst>
            </p:cNvPr>
            <p:cNvGrpSpPr/>
            <p:nvPr/>
          </p:nvGrpSpPr>
          <p:grpSpPr>
            <a:xfrm>
              <a:off x="10166845" y="959478"/>
              <a:ext cx="986503" cy="815850"/>
              <a:chOff x="6099375" y="2456075"/>
              <a:chExt cx="337684" cy="314194"/>
            </a:xfrm>
            <a:solidFill>
              <a:schemeClr val="accent2"/>
            </a:solidFill>
          </p:grpSpPr>
          <p:sp>
            <p:nvSpPr>
              <p:cNvPr id="18" name="Google Shape;12945;p66">
                <a:extLst>
                  <a:ext uri="{FF2B5EF4-FFF2-40B4-BE49-F238E27FC236}">
                    <a16:creationId xmlns:a16="http://schemas.microsoft.com/office/drawing/2014/main" id="{64B89170-1EF6-41EA-47D2-3B01AD590F2B}"/>
                  </a:ext>
                </a:extLst>
              </p:cNvPr>
              <p:cNvSpPr/>
              <p:nvPr/>
            </p:nvSpPr>
            <p:spPr>
              <a:xfrm>
                <a:off x="6099375" y="2456075"/>
                <a:ext cx="337684" cy="314194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9871" extrusionOk="0">
                    <a:moveTo>
                      <a:pt x="322" y="5025"/>
                    </a:moveTo>
                    <a:cubicBezTo>
                      <a:pt x="536" y="5227"/>
                      <a:pt x="857" y="5418"/>
                      <a:pt x="1274" y="5585"/>
                    </a:cubicBezTo>
                    <a:cubicBezTo>
                      <a:pt x="2048" y="5882"/>
                      <a:pt x="3060" y="6049"/>
                      <a:pt x="4143" y="6049"/>
                    </a:cubicBezTo>
                    <a:lnTo>
                      <a:pt x="4417" y="6049"/>
                    </a:lnTo>
                    <a:cubicBezTo>
                      <a:pt x="4429" y="6061"/>
                      <a:pt x="4465" y="6073"/>
                      <a:pt x="4477" y="6097"/>
                    </a:cubicBezTo>
                    <a:lnTo>
                      <a:pt x="4905" y="6347"/>
                    </a:lnTo>
                    <a:cubicBezTo>
                      <a:pt x="4894" y="6466"/>
                      <a:pt x="4882" y="6585"/>
                      <a:pt x="4882" y="6692"/>
                    </a:cubicBezTo>
                    <a:cubicBezTo>
                      <a:pt x="4882" y="6811"/>
                      <a:pt x="4894" y="6930"/>
                      <a:pt x="4905" y="7025"/>
                    </a:cubicBezTo>
                    <a:lnTo>
                      <a:pt x="4477" y="7287"/>
                    </a:lnTo>
                    <a:cubicBezTo>
                      <a:pt x="4405" y="7323"/>
                      <a:pt x="4358" y="7382"/>
                      <a:pt x="4346" y="7466"/>
                    </a:cubicBezTo>
                    <a:cubicBezTo>
                      <a:pt x="4322" y="7537"/>
                      <a:pt x="4322" y="7609"/>
                      <a:pt x="4370" y="7680"/>
                    </a:cubicBezTo>
                    <a:lnTo>
                      <a:pt x="4608" y="8085"/>
                    </a:lnTo>
                    <a:cubicBezTo>
                      <a:pt x="4564" y="8081"/>
                      <a:pt x="4517" y="8080"/>
                      <a:pt x="4467" y="8080"/>
                    </a:cubicBezTo>
                    <a:cubicBezTo>
                      <a:pt x="4368" y="8080"/>
                      <a:pt x="4263" y="8085"/>
                      <a:pt x="4167" y="8085"/>
                    </a:cubicBezTo>
                    <a:cubicBezTo>
                      <a:pt x="3120" y="8085"/>
                      <a:pt x="2143" y="7942"/>
                      <a:pt x="1393" y="7656"/>
                    </a:cubicBezTo>
                    <a:cubicBezTo>
                      <a:pt x="714" y="7406"/>
                      <a:pt x="322" y="7061"/>
                      <a:pt x="322" y="6728"/>
                    </a:cubicBezTo>
                    <a:lnTo>
                      <a:pt x="322" y="5025"/>
                    </a:lnTo>
                    <a:close/>
                    <a:moveTo>
                      <a:pt x="4132" y="1"/>
                    </a:moveTo>
                    <a:cubicBezTo>
                      <a:pt x="3048" y="1"/>
                      <a:pt x="2036" y="167"/>
                      <a:pt x="1262" y="465"/>
                    </a:cubicBezTo>
                    <a:cubicBezTo>
                      <a:pt x="441" y="774"/>
                      <a:pt x="0" y="1215"/>
                      <a:pt x="0" y="1691"/>
                    </a:cubicBezTo>
                    <a:lnTo>
                      <a:pt x="0" y="6751"/>
                    </a:lnTo>
                    <a:cubicBezTo>
                      <a:pt x="0" y="7228"/>
                      <a:pt x="441" y="7656"/>
                      <a:pt x="1262" y="7966"/>
                    </a:cubicBezTo>
                    <a:cubicBezTo>
                      <a:pt x="2036" y="8264"/>
                      <a:pt x="3048" y="8430"/>
                      <a:pt x="4132" y="8430"/>
                    </a:cubicBezTo>
                    <a:cubicBezTo>
                      <a:pt x="4346" y="8430"/>
                      <a:pt x="4548" y="8430"/>
                      <a:pt x="4763" y="8418"/>
                    </a:cubicBezTo>
                    <a:lnTo>
                      <a:pt x="5025" y="8871"/>
                    </a:lnTo>
                    <a:cubicBezTo>
                      <a:pt x="5072" y="8954"/>
                      <a:pt x="5132" y="8990"/>
                      <a:pt x="5203" y="9014"/>
                    </a:cubicBezTo>
                    <a:cubicBezTo>
                      <a:pt x="5227" y="9018"/>
                      <a:pt x="5252" y="9020"/>
                      <a:pt x="5278" y="9020"/>
                    </a:cubicBezTo>
                    <a:cubicBezTo>
                      <a:pt x="5329" y="9020"/>
                      <a:pt x="5382" y="9010"/>
                      <a:pt x="5429" y="8978"/>
                    </a:cubicBezTo>
                    <a:lnTo>
                      <a:pt x="5858" y="8728"/>
                    </a:lnTo>
                    <a:cubicBezTo>
                      <a:pt x="6037" y="8871"/>
                      <a:pt x="6251" y="8990"/>
                      <a:pt x="6465" y="9085"/>
                    </a:cubicBezTo>
                    <a:lnTo>
                      <a:pt x="6465" y="9573"/>
                    </a:lnTo>
                    <a:cubicBezTo>
                      <a:pt x="6465" y="9740"/>
                      <a:pt x="6608" y="9871"/>
                      <a:pt x="6763" y="9871"/>
                    </a:cubicBezTo>
                    <a:lnTo>
                      <a:pt x="8108" y="9871"/>
                    </a:lnTo>
                    <a:cubicBezTo>
                      <a:pt x="8275" y="9871"/>
                      <a:pt x="8406" y="9740"/>
                      <a:pt x="8406" y="9573"/>
                    </a:cubicBezTo>
                    <a:lnTo>
                      <a:pt x="8406" y="9085"/>
                    </a:lnTo>
                    <a:cubicBezTo>
                      <a:pt x="8632" y="8990"/>
                      <a:pt x="8823" y="8871"/>
                      <a:pt x="9013" y="8728"/>
                    </a:cubicBezTo>
                    <a:lnTo>
                      <a:pt x="9442" y="8978"/>
                    </a:lnTo>
                    <a:cubicBezTo>
                      <a:pt x="9497" y="9010"/>
                      <a:pt x="9548" y="9020"/>
                      <a:pt x="9596" y="9020"/>
                    </a:cubicBezTo>
                    <a:cubicBezTo>
                      <a:pt x="9620" y="9020"/>
                      <a:pt x="9644" y="9018"/>
                      <a:pt x="9668" y="9014"/>
                    </a:cubicBezTo>
                    <a:cubicBezTo>
                      <a:pt x="9739" y="8990"/>
                      <a:pt x="9799" y="8930"/>
                      <a:pt x="9847" y="8871"/>
                    </a:cubicBezTo>
                    <a:lnTo>
                      <a:pt x="10513" y="7716"/>
                    </a:lnTo>
                    <a:cubicBezTo>
                      <a:pt x="10561" y="7597"/>
                      <a:pt x="10561" y="7525"/>
                      <a:pt x="10549" y="7442"/>
                    </a:cubicBezTo>
                    <a:cubicBezTo>
                      <a:pt x="10537" y="7371"/>
                      <a:pt x="10478" y="7311"/>
                      <a:pt x="10406" y="7263"/>
                    </a:cubicBezTo>
                    <a:lnTo>
                      <a:pt x="9978" y="7013"/>
                    </a:lnTo>
                    <a:cubicBezTo>
                      <a:pt x="9989" y="6894"/>
                      <a:pt x="10013" y="6775"/>
                      <a:pt x="10013" y="6668"/>
                    </a:cubicBezTo>
                    <a:cubicBezTo>
                      <a:pt x="10013" y="6549"/>
                      <a:pt x="10001" y="6430"/>
                      <a:pt x="9978" y="6335"/>
                    </a:cubicBezTo>
                    <a:lnTo>
                      <a:pt x="10406" y="6073"/>
                    </a:lnTo>
                    <a:cubicBezTo>
                      <a:pt x="10549" y="6001"/>
                      <a:pt x="10609" y="5823"/>
                      <a:pt x="10513" y="5680"/>
                    </a:cubicBezTo>
                    <a:lnTo>
                      <a:pt x="10311" y="5323"/>
                    </a:lnTo>
                    <a:cubicBezTo>
                      <a:pt x="10280" y="5268"/>
                      <a:pt x="10228" y="5239"/>
                      <a:pt x="10176" y="5239"/>
                    </a:cubicBezTo>
                    <a:cubicBezTo>
                      <a:pt x="10148" y="5239"/>
                      <a:pt x="10121" y="5247"/>
                      <a:pt x="10097" y="5263"/>
                    </a:cubicBezTo>
                    <a:cubicBezTo>
                      <a:pt x="10025" y="5299"/>
                      <a:pt x="9989" y="5394"/>
                      <a:pt x="10037" y="5466"/>
                    </a:cubicBezTo>
                    <a:lnTo>
                      <a:pt x="10228" y="5811"/>
                    </a:lnTo>
                    <a:lnTo>
                      <a:pt x="9727" y="6108"/>
                    </a:lnTo>
                    <a:cubicBezTo>
                      <a:pt x="9668" y="6132"/>
                      <a:pt x="9632" y="6216"/>
                      <a:pt x="9656" y="6275"/>
                    </a:cubicBezTo>
                    <a:cubicBezTo>
                      <a:pt x="9680" y="6406"/>
                      <a:pt x="9680" y="6537"/>
                      <a:pt x="9680" y="6668"/>
                    </a:cubicBezTo>
                    <a:cubicBezTo>
                      <a:pt x="9680" y="6811"/>
                      <a:pt x="9668" y="6942"/>
                      <a:pt x="9656" y="7073"/>
                    </a:cubicBezTo>
                    <a:cubicBezTo>
                      <a:pt x="9632" y="7132"/>
                      <a:pt x="9668" y="7204"/>
                      <a:pt x="9727" y="7240"/>
                    </a:cubicBezTo>
                    <a:lnTo>
                      <a:pt x="10228" y="7537"/>
                    </a:lnTo>
                    <a:lnTo>
                      <a:pt x="9573" y="8668"/>
                    </a:lnTo>
                    <a:lnTo>
                      <a:pt x="9073" y="8371"/>
                    </a:lnTo>
                    <a:cubicBezTo>
                      <a:pt x="9045" y="8354"/>
                      <a:pt x="9015" y="8345"/>
                      <a:pt x="8986" y="8345"/>
                    </a:cubicBezTo>
                    <a:cubicBezTo>
                      <a:pt x="8952" y="8345"/>
                      <a:pt x="8920" y="8357"/>
                      <a:pt x="8894" y="8383"/>
                    </a:cubicBezTo>
                    <a:cubicBezTo>
                      <a:pt x="8680" y="8561"/>
                      <a:pt x="8442" y="8692"/>
                      <a:pt x="8192" y="8787"/>
                    </a:cubicBezTo>
                    <a:cubicBezTo>
                      <a:pt x="8132" y="8799"/>
                      <a:pt x="8084" y="8859"/>
                      <a:pt x="8084" y="8930"/>
                    </a:cubicBezTo>
                    <a:lnTo>
                      <a:pt x="8084" y="9514"/>
                    </a:lnTo>
                    <a:lnTo>
                      <a:pt x="6775" y="9514"/>
                    </a:lnTo>
                    <a:lnTo>
                      <a:pt x="6775" y="8930"/>
                    </a:lnTo>
                    <a:cubicBezTo>
                      <a:pt x="6775" y="8871"/>
                      <a:pt x="6739" y="8811"/>
                      <a:pt x="6679" y="8787"/>
                    </a:cubicBezTo>
                    <a:cubicBezTo>
                      <a:pt x="6418" y="8692"/>
                      <a:pt x="6179" y="8561"/>
                      <a:pt x="5977" y="8383"/>
                    </a:cubicBezTo>
                    <a:cubicBezTo>
                      <a:pt x="5951" y="8357"/>
                      <a:pt x="5919" y="8345"/>
                      <a:pt x="5885" y="8345"/>
                    </a:cubicBezTo>
                    <a:cubicBezTo>
                      <a:pt x="5856" y="8345"/>
                      <a:pt x="5826" y="8354"/>
                      <a:pt x="5798" y="8371"/>
                    </a:cubicBezTo>
                    <a:lnTo>
                      <a:pt x="5286" y="8668"/>
                    </a:lnTo>
                    <a:lnTo>
                      <a:pt x="4632" y="7537"/>
                    </a:lnTo>
                    <a:lnTo>
                      <a:pt x="5144" y="7240"/>
                    </a:lnTo>
                    <a:cubicBezTo>
                      <a:pt x="5203" y="7204"/>
                      <a:pt x="5227" y="7132"/>
                      <a:pt x="5215" y="7073"/>
                    </a:cubicBezTo>
                    <a:cubicBezTo>
                      <a:pt x="5191" y="6942"/>
                      <a:pt x="5191" y="6811"/>
                      <a:pt x="5191" y="6668"/>
                    </a:cubicBezTo>
                    <a:cubicBezTo>
                      <a:pt x="5191" y="6537"/>
                      <a:pt x="5203" y="6406"/>
                      <a:pt x="5215" y="6275"/>
                    </a:cubicBezTo>
                    <a:cubicBezTo>
                      <a:pt x="5227" y="6216"/>
                      <a:pt x="5203" y="6132"/>
                      <a:pt x="5144" y="6108"/>
                    </a:cubicBezTo>
                    <a:lnTo>
                      <a:pt x="4632" y="5811"/>
                    </a:lnTo>
                    <a:lnTo>
                      <a:pt x="5286" y="4680"/>
                    </a:lnTo>
                    <a:lnTo>
                      <a:pt x="5798" y="4977"/>
                    </a:lnTo>
                    <a:cubicBezTo>
                      <a:pt x="5825" y="4988"/>
                      <a:pt x="5854" y="4994"/>
                      <a:pt x="5883" y="4994"/>
                    </a:cubicBezTo>
                    <a:cubicBezTo>
                      <a:pt x="5917" y="4994"/>
                      <a:pt x="5951" y="4985"/>
                      <a:pt x="5977" y="4965"/>
                    </a:cubicBezTo>
                    <a:cubicBezTo>
                      <a:pt x="6179" y="4787"/>
                      <a:pt x="6418" y="4644"/>
                      <a:pt x="6679" y="4561"/>
                    </a:cubicBezTo>
                    <a:cubicBezTo>
                      <a:pt x="6739" y="4549"/>
                      <a:pt x="6775" y="4489"/>
                      <a:pt x="6775" y="4406"/>
                    </a:cubicBezTo>
                    <a:lnTo>
                      <a:pt x="6775" y="3834"/>
                    </a:lnTo>
                    <a:lnTo>
                      <a:pt x="8084" y="3834"/>
                    </a:lnTo>
                    <a:lnTo>
                      <a:pt x="8084" y="4406"/>
                    </a:lnTo>
                    <a:cubicBezTo>
                      <a:pt x="8084" y="4465"/>
                      <a:pt x="8132" y="4525"/>
                      <a:pt x="8192" y="4561"/>
                    </a:cubicBezTo>
                    <a:cubicBezTo>
                      <a:pt x="8442" y="4644"/>
                      <a:pt x="8680" y="4787"/>
                      <a:pt x="8894" y="4965"/>
                    </a:cubicBezTo>
                    <a:cubicBezTo>
                      <a:pt x="8920" y="4985"/>
                      <a:pt x="8954" y="4994"/>
                      <a:pt x="8988" y="4994"/>
                    </a:cubicBezTo>
                    <a:cubicBezTo>
                      <a:pt x="9017" y="4994"/>
                      <a:pt x="9046" y="4988"/>
                      <a:pt x="9073" y="4977"/>
                    </a:cubicBezTo>
                    <a:lnTo>
                      <a:pt x="9573" y="4680"/>
                    </a:lnTo>
                    <a:lnTo>
                      <a:pt x="9716" y="4906"/>
                    </a:lnTo>
                    <a:cubicBezTo>
                      <a:pt x="9740" y="4955"/>
                      <a:pt x="9793" y="4982"/>
                      <a:pt x="9847" y="4982"/>
                    </a:cubicBezTo>
                    <a:cubicBezTo>
                      <a:pt x="9871" y="4982"/>
                      <a:pt x="9896" y="4977"/>
                      <a:pt x="9918" y="4965"/>
                    </a:cubicBezTo>
                    <a:cubicBezTo>
                      <a:pt x="9989" y="4918"/>
                      <a:pt x="10025" y="4823"/>
                      <a:pt x="9978" y="4751"/>
                    </a:cubicBezTo>
                    <a:lnTo>
                      <a:pt x="9847" y="4513"/>
                    </a:lnTo>
                    <a:cubicBezTo>
                      <a:pt x="9798" y="4424"/>
                      <a:pt x="9699" y="4367"/>
                      <a:pt x="9592" y="4367"/>
                    </a:cubicBezTo>
                    <a:cubicBezTo>
                      <a:pt x="9542" y="4367"/>
                      <a:pt x="9491" y="4379"/>
                      <a:pt x="9442" y="4406"/>
                    </a:cubicBezTo>
                    <a:lnTo>
                      <a:pt x="9013" y="4668"/>
                    </a:lnTo>
                    <a:cubicBezTo>
                      <a:pt x="8835" y="4513"/>
                      <a:pt x="8620" y="4394"/>
                      <a:pt x="8406" y="4311"/>
                    </a:cubicBezTo>
                    <a:lnTo>
                      <a:pt x="8406" y="3811"/>
                    </a:lnTo>
                    <a:cubicBezTo>
                      <a:pt x="8406" y="3727"/>
                      <a:pt x="8358" y="3632"/>
                      <a:pt x="8299" y="3596"/>
                    </a:cubicBezTo>
                    <a:lnTo>
                      <a:pt x="8299" y="1656"/>
                    </a:lnTo>
                    <a:cubicBezTo>
                      <a:pt x="8299" y="1060"/>
                      <a:pt x="7596" y="536"/>
                      <a:pt x="6394" y="239"/>
                    </a:cubicBezTo>
                    <a:cubicBezTo>
                      <a:pt x="6384" y="237"/>
                      <a:pt x="6375" y="237"/>
                      <a:pt x="6365" y="237"/>
                    </a:cubicBezTo>
                    <a:cubicBezTo>
                      <a:pt x="6284" y="237"/>
                      <a:pt x="6225" y="283"/>
                      <a:pt x="6203" y="358"/>
                    </a:cubicBezTo>
                    <a:cubicBezTo>
                      <a:pt x="6179" y="453"/>
                      <a:pt x="6227" y="524"/>
                      <a:pt x="6322" y="560"/>
                    </a:cubicBezTo>
                    <a:cubicBezTo>
                      <a:pt x="7346" y="810"/>
                      <a:pt x="7989" y="1239"/>
                      <a:pt x="7989" y="1667"/>
                    </a:cubicBezTo>
                    <a:cubicBezTo>
                      <a:pt x="7989" y="2001"/>
                      <a:pt x="7596" y="2346"/>
                      <a:pt x="6918" y="2596"/>
                    </a:cubicBezTo>
                    <a:cubicBezTo>
                      <a:pt x="6179" y="2882"/>
                      <a:pt x="5203" y="3025"/>
                      <a:pt x="4143" y="3025"/>
                    </a:cubicBezTo>
                    <a:cubicBezTo>
                      <a:pt x="3703" y="3025"/>
                      <a:pt x="3262" y="3001"/>
                      <a:pt x="2846" y="2941"/>
                    </a:cubicBezTo>
                    <a:cubicBezTo>
                      <a:pt x="2833" y="2938"/>
                      <a:pt x="2821" y="2936"/>
                      <a:pt x="2809" y="2936"/>
                    </a:cubicBezTo>
                    <a:cubicBezTo>
                      <a:pt x="2742" y="2936"/>
                      <a:pt x="2687" y="2991"/>
                      <a:pt x="2667" y="3072"/>
                    </a:cubicBezTo>
                    <a:cubicBezTo>
                      <a:pt x="2655" y="3156"/>
                      <a:pt x="2715" y="3239"/>
                      <a:pt x="2810" y="3251"/>
                    </a:cubicBezTo>
                    <a:cubicBezTo>
                      <a:pt x="3239" y="3311"/>
                      <a:pt x="3679" y="3334"/>
                      <a:pt x="4143" y="3334"/>
                    </a:cubicBezTo>
                    <a:cubicBezTo>
                      <a:pt x="5227" y="3334"/>
                      <a:pt x="6239" y="3168"/>
                      <a:pt x="7013" y="2870"/>
                    </a:cubicBezTo>
                    <a:cubicBezTo>
                      <a:pt x="7430" y="2715"/>
                      <a:pt x="7763" y="2525"/>
                      <a:pt x="7965" y="2310"/>
                    </a:cubicBezTo>
                    <a:lnTo>
                      <a:pt x="7965" y="3525"/>
                    </a:lnTo>
                    <a:lnTo>
                      <a:pt x="6751" y="3525"/>
                    </a:lnTo>
                    <a:cubicBezTo>
                      <a:pt x="6584" y="3525"/>
                      <a:pt x="6453" y="3668"/>
                      <a:pt x="6453" y="3822"/>
                    </a:cubicBezTo>
                    <a:lnTo>
                      <a:pt x="6453" y="4323"/>
                    </a:lnTo>
                    <a:cubicBezTo>
                      <a:pt x="6227" y="4406"/>
                      <a:pt x="6037" y="4525"/>
                      <a:pt x="5846" y="4680"/>
                    </a:cubicBezTo>
                    <a:lnTo>
                      <a:pt x="5406" y="4418"/>
                    </a:lnTo>
                    <a:cubicBezTo>
                      <a:pt x="5360" y="4395"/>
                      <a:pt x="5315" y="4387"/>
                      <a:pt x="5270" y="4387"/>
                    </a:cubicBezTo>
                    <a:cubicBezTo>
                      <a:pt x="5243" y="4387"/>
                      <a:pt x="5217" y="4390"/>
                      <a:pt x="5191" y="4394"/>
                    </a:cubicBezTo>
                    <a:cubicBezTo>
                      <a:pt x="5108" y="4406"/>
                      <a:pt x="5048" y="4465"/>
                      <a:pt x="5013" y="4525"/>
                    </a:cubicBezTo>
                    <a:lnTo>
                      <a:pt x="4334" y="5692"/>
                    </a:lnTo>
                    <a:cubicBezTo>
                      <a:pt x="4322" y="5704"/>
                      <a:pt x="4322" y="5716"/>
                      <a:pt x="4322" y="5727"/>
                    </a:cubicBezTo>
                    <a:lnTo>
                      <a:pt x="4132" y="5727"/>
                    </a:lnTo>
                    <a:cubicBezTo>
                      <a:pt x="3084" y="5727"/>
                      <a:pt x="2107" y="5585"/>
                      <a:pt x="1357" y="5299"/>
                    </a:cubicBezTo>
                    <a:cubicBezTo>
                      <a:pt x="679" y="5049"/>
                      <a:pt x="286" y="4704"/>
                      <a:pt x="286" y="4382"/>
                    </a:cubicBezTo>
                    <a:lnTo>
                      <a:pt x="286" y="2322"/>
                    </a:lnTo>
                    <a:cubicBezTo>
                      <a:pt x="643" y="2668"/>
                      <a:pt x="1274" y="2965"/>
                      <a:pt x="2131" y="3144"/>
                    </a:cubicBezTo>
                    <a:lnTo>
                      <a:pt x="2167" y="3144"/>
                    </a:lnTo>
                    <a:cubicBezTo>
                      <a:pt x="2238" y="3144"/>
                      <a:pt x="2298" y="3096"/>
                      <a:pt x="2322" y="3025"/>
                    </a:cubicBezTo>
                    <a:cubicBezTo>
                      <a:pt x="2334" y="2930"/>
                      <a:pt x="2286" y="2858"/>
                      <a:pt x="2203" y="2846"/>
                    </a:cubicBezTo>
                    <a:cubicBezTo>
                      <a:pt x="1036" y="2596"/>
                      <a:pt x="298" y="2132"/>
                      <a:pt x="298" y="1667"/>
                    </a:cubicBezTo>
                    <a:cubicBezTo>
                      <a:pt x="298" y="1346"/>
                      <a:pt x="679" y="1001"/>
                      <a:pt x="1369" y="751"/>
                    </a:cubicBezTo>
                    <a:cubicBezTo>
                      <a:pt x="2096" y="465"/>
                      <a:pt x="3072" y="322"/>
                      <a:pt x="4132" y="322"/>
                    </a:cubicBezTo>
                    <a:cubicBezTo>
                      <a:pt x="4667" y="322"/>
                      <a:pt x="5191" y="358"/>
                      <a:pt x="5679" y="441"/>
                    </a:cubicBezTo>
                    <a:cubicBezTo>
                      <a:pt x="5687" y="442"/>
                      <a:pt x="5695" y="443"/>
                      <a:pt x="5703" y="443"/>
                    </a:cubicBezTo>
                    <a:cubicBezTo>
                      <a:pt x="5786" y="443"/>
                      <a:pt x="5847" y="385"/>
                      <a:pt x="5858" y="298"/>
                    </a:cubicBezTo>
                    <a:cubicBezTo>
                      <a:pt x="5870" y="215"/>
                      <a:pt x="5810" y="143"/>
                      <a:pt x="5727" y="120"/>
                    </a:cubicBezTo>
                    <a:cubicBezTo>
                      <a:pt x="5215" y="36"/>
                      <a:pt x="4679" y="1"/>
                      <a:pt x="4132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12946;p66">
                <a:extLst>
                  <a:ext uri="{FF2B5EF4-FFF2-40B4-BE49-F238E27FC236}">
                    <a16:creationId xmlns:a16="http://schemas.microsoft.com/office/drawing/2014/main" id="{FBA62FD7-D247-4EF9-D913-0CD3512832FF}"/>
                  </a:ext>
                </a:extLst>
              </p:cNvPr>
              <p:cNvSpPr/>
              <p:nvPr/>
            </p:nvSpPr>
            <p:spPr>
              <a:xfrm>
                <a:off x="6306652" y="2638748"/>
                <a:ext cx="59904" cy="59522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70" extrusionOk="0">
                    <a:moveTo>
                      <a:pt x="941" y="310"/>
                    </a:moveTo>
                    <a:cubicBezTo>
                      <a:pt x="1287" y="310"/>
                      <a:pt x="1561" y="596"/>
                      <a:pt x="1561" y="929"/>
                    </a:cubicBezTo>
                    <a:cubicBezTo>
                      <a:pt x="1561" y="1274"/>
                      <a:pt x="1287" y="1560"/>
                      <a:pt x="941" y="1560"/>
                    </a:cubicBezTo>
                    <a:cubicBezTo>
                      <a:pt x="596" y="1560"/>
                      <a:pt x="310" y="1274"/>
                      <a:pt x="310" y="929"/>
                    </a:cubicBezTo>
                    <a:cubicBezTo>
                      <a:pt x="310" y="596"/>
                      <a:pt x="596" y="310"/>
                      <a:pt x="941" y="310"/>
                    </a:cubicBezTo>
                    <a:close/>
                    <a:moveTo>
                      <a:pt x="941" y="0"/>
                    </a:moveTo>
                    <a:cubicBezTo>
                      <a:pt x="418" y="0"/>
                      <a:pt x="1" y="417"/>
                      <a:pt x="1" y="929"/>
                    </a:cubicBezTo>
                    <a:cubicBezTo>
                      <a:pt x="1" y="1453"/>
                      <a:pt x="418" y="1870"/>
                      <a:pt x="941" y="1870"/>
                    </a:cubicBezTo>
                    <a:cubicBezTo>
                      <a:pt x="1465" y="1870"/>
                      <a:pt x="1882" y="1453"/>
                      <a:pt x="1882" y="929"/>
                    </a:cubicBezTo>
                    <a:cubicBezTo>
                      <a:pt x="1882" y="417"/>
                      <a:pt x="1465" y="0"/>
                      <a:pt x="941" y="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6C95C86-F97C-A76B-B10C-8E4E4BBD7F40}"/>
                </a:ext>
              </a:extLst>
            </p:cNvPr>
            <p:cNvSpPr txBox="1"/>
            <p:nvPr/>
          </p:nvSpPr>
          <p:spPr>
            <a:xfrm>
              <a:off x="9550902" y="1721075"/>
              <a:ext cx="2203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b="1" dirty="0"/>
                <a:t>AWS Data Catalog</a:t>
              </a: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338B67D-9C78-DDF1-3858-EDE73F5E57F5}"/>
              </a:ext>
            </a:extLst>
          </p:cNvPr>
          <p:cNvCxnSpPr>
            <a:cxnSpLocks/>
          </p:cNvCxnSpPr>
          <p:nvPr/>
        </p:nvCxnSpPr>
        <p:spPr>
          <a:xfrm>
            <a:off x="4746956" y="3095370"/>
            <a:ext cx="1516684" cy="312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C37C53A-A46C-48AC-19A1-568A77D6297B}"/>
              </a:ext>
            </a:extLst>
          </p:cNvPr>
          <p:cNvCxnSpPr>
            <a:cxnSpLocks/>
          </p:cNvCxnSpPr>
          <p:nvPr/>
        </p:nvCxnSpPr>
        <p:spPr>
          <a:xfrm>
            <a:off x="4721918" y="3095370"/>
            <a:ext cx="1541722" cy="1245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FF6C1F1-42C3-766B-422C-D7A8D4DF4609}"/>
              </a:ext>
            </a:extLst>
          </p:cNvPr>
          <p:cNvCxnSpPr>
            <a:cxnSpLocks/>
          </p:cNvCxnSpPr>
          <p:nvPr/>
        </p:nvCxnSpPr>
        <p:spPr>
          <a:xfrm>
            <a:off x="4739663" y="3095370"/>
            <a:ext cx="1582287" cy="22210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D6AC636-0253-522F-B06E-B081575F33B8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4669138" y="1494279"/>
            <a:ext cx="1287239" cy="129459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58A9B5B-33D2-EDE1-B1D7-058571307814}"/>
              </a:ext>
            </a:extLst>
          </p:cNvPr>
          <p:cNvCxnSpPr>
            <a:cxnSpLocks/>
          </p:cNvCxnSpPr>
          <p:nvPr/>
        </p:nvCxnSpPr>
        <p:spPr>
          <a:xfrm>
            <a:off x="8883842" y="1285082"/>
            <a:ext cx="951274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DBCFEF1-BC50-661B-7AB1-6C1FC3823F82}"/>
              </a:ext>
            </a:extLst>
          </p:cNvPr>
          <p:cNvCxnSpPr>
            <a:cxnSpLocks/>
          </p:cNvCxnSpPr>
          <p:nvPr/>
        </p:nvCxnSpPr>
        <p:spPr>
          <a:xfrm>
            <a:off x="8883842" y="1659268"/>
            <a:ext cx="95127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6FFEC8F-044C-F520-1D4B-8EFB2891BD88}"/>
              </a:ext>
            </a:extLst>
          </p:cNvPr>
          <p:cNvCxnSpPr>
            <a:cxnSpLocks/>
          </p:cNvCxnSpPr>
          <p:nvPr/>
        </p:nvCxnSpPr>
        <p:spPr>
          <a:xfrm flipV="1">
            <a:off x="7401333" y="2173876"/>
            <a:ext cx="0" cy="48615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AD91B46-C1A8-AAF6-290D-B976E9F26F8F}"/>
              </a:ext>
            </a:extLst>
          </p:cNvPr>
          <p:cNvCxnSpPr>
            <a:cxnSpLocks/>
          </p:cNvCxnSpPr>
          <p:nvPr/>
        </p:nvCxnSpPr>
        <p:spPr>
          <a:xfrm flipH="1">
            <a:off x="4699556" y="3449329"/>
            <a:ext cx="1595596" cy="685226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AE0786E-D55D-4829-45BF-FC06F44A4F01}"/>
              </a:ext>
            </a:extLst>
          </p:cNvPr>
          <p:cNvCxnSpPr>
            <a:cxnSpLocks/>
          </p:cNvCxnSpPr>
          <p:nvPr/>
        </p:nvCxnSpPr>
        <p:spPr>
          <a:xfrm flipH="1" flipV="1">
            <a:off x="4705774" y="4205874"/>
            <a:ext cx="1607123" cy="18664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B4FE5DF-970E-AA57-DAF7-B4D4126E438E}"/>
              </a:ext>
            </a:extLst>
          </p:cNvPr>
          <p:cNvCxnSpPr>
            <a:cxnSpLocks/>
          </p:cNvCxnSpPr>
          <p:nvPr/>
        </p:nvCxnSpPr>
        <p:spPr>
          <a:xfrm flipH="1" flipV="1">
            <a:off x="4696721" y="4276151"/>
            <a:ext cx="1598431" cy="1076091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4095227-2EC3-DEB5-5933-67D9E9764B7E}"/>
              </a:ext>
            </a:extLst>
          </p:cNvPr>
          <p:cNvSpPr txBox="1"/>
          <p:nvPr/>
        </p:nvSpPr>
        <p:spPr>
          <a:xfrm>
            <a:off x="4631535" y="293705"/>
            <a:ext cx="230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Transform and Load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41F85CD-FFC6-3BA4-2436-C17A7566F280}"/>
              </a:ext>
            </a:extLst>
          </p:cNvPr>
          <p:cNvSpPr txBox="1"/>
          <p:nvPr/>
        </p:nvSpPr>
        <p:spPr>
          <a:xfrm>
            <a:off x="7276642" y="2300261"/>
            <a:ext cx="1762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i="1" dirty="0"/>
              <a:t>JDBC Connection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341011D-0D25-BDA9-83FC-4D9873F17FB2}"/>
              </a:ext>
            </a:extLst>
          </p:cNvPr>
          <p:cNvSpPr txBox="1"/>
          <p:nvPr/>
        </p:nvSpPr>
        <p:spPr>
          <a:xfrm>
            <a:off x="6506641" y="5975232"/>
            <a:ext cx="178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DBMS in AWS</a:t>
            </a: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504A07DB-9DD6-1941-9501-99E8EFB5B3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2778" l="1667" r="97222">
                        <a14:foregroundMark x1="5667" y1="56778" x2="5667" y2="56778"/>
                        <a14:foregroundMark x1="1667" y1="58889" x2="1667" y2="58889"/>
                        <a14:foregroundMark x1="93222" y1="57333" x2="93222" y2="57333"/>
                        <a14:foregroundMark x1="97333" y1="58000" x2="97333" y2="58000"/>
                        <a14:foregroundMark x1="83333" y1="92778" x2="83333" y2="9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11270" y="1661059"/>
            <a:ext cx="423532" cy="4235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8DFDDFC2-A1E5-BA49-9C1F-3964683A8622}"/>
              </a:ext>
            </a:extLst>
          </p:cNvPr>
          <p:cNvSpPr txBox="1"/>
          <p:nvPr/>
        </p:nvSpPr>
        <p:spPr>
          <a:xfrm>
            <a:off x="7184926" y="1679133"/>
            <a:ext cx="100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Crawler</a:t>
            </a:r>
          </a:p>
        </p:txBody>
      </p:sp>
      <p:pic>
        <p:nvPicPr>
          <p:cNvPr id="67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4158BA82-120B-EF4E-A01B-121D38329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315" y="3646869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55E1C621-7C79-C347-AD29-A083B17A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19" y="2594006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5D22451-5887-994E-8BA4-AD93A033C035}"/>
              </a:ext>
            </a:extLst>
          </p:cNvPr>
          <p:cNvSpPr txBox="1"/>
          <p:nvPr/>
        </p:nvSpPr>
        <p:spPr>
          <a:xfrm>
            <a:off x="3522747" y="2833700"/>
            <a:ext cx="806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Landing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D4BD93-0065-EA42-B01E-E01C2AA7E5AD}"/>
              </a:ext>
            </a:extLst>
          </p:cNvPr>
          <p:cNvSpPr txBox="1"/>
          <p:nvPr/>
        </p:nvSpPr>
        <p:spPr>
          <a:xfrm>
            <a:off x="3654246" y="3870122"/>
            <a:ext cx="6270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Clean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pic>
        <p:nvPicPr>
          <p:cNvPr id="73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8427746A-EE16-B248-8357-F7F4B0455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119" y="4694013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332DF51-672E-224C-9216-F9F3CCAFA04F}"/>
              </a:ext>
            </a:extLst>
          </p:cNvPr>
          <p:cNvSpPr txBox="1"/>
          <p:nvPr/>
        </p:nvSpPr>
        <p:spPr>
          <a:xfrm>
            <a:off x="3572879" y="4934032"/>
            <a:ext cx="811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Curated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pic>
        <p:nvPicPr>
          <p:cNvPr id="80" name="Picture 6" descr="Airflow Logo [ Download - Logo - icon ] png svg">
            <a:extLst>
              <a:ext uri="{FF2B5EF4-FFF2-40B4-BE49-F238E27FC236}">
                <a16:creationId xmlns:a16="http://schemas.microsoft.com/office/drawing/2014/main" id="{B1838F27-6895-4C47-B00A-4B1A0432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256" y="2498213"/>
            <a:ext cx="361191" cy="3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BAFB0285-B4B4-204A-A751-A488499AEA06}"/>
              </a:ext>
            </a:extLst>
          </p:cNvPr>
          <p:cNvSpPr txBox="1"/>
          <p:nvPr/>
        </p:nvSpPr>
        <p:spPr>
          <a:xfrm>
            <a:off x="5356023" y="2837282"/>
            <a:ext cx="760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50" b="1" dirty="0"/>
              <a:t>Airflow</a:t>
            </a:r>
            <a:r>
              <a:rPr lang="en-PH" sz="1050" dirty="0"/>
              <a:t> DAGs</a:t>
            </a:r>
          </a:p>
        </p:txBody>
      </p:sp>
    </p:spTree>
    <p:extLst>
      <p:ext uri="{BB962C8B-B14F-4D97-AF65-F5344CB8AC3E}">
        <p14:creationId xmlns:p14="http://schemas.microsoft.com/office/powerpoint/2010/main" val="117525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8">
            <a:extLst>
              <a:ext uri="{FF2B5EF4-FFF2-40B4-BE49-F238E27FC236}">
                <a16:creationId xmlns:a16="http://schemas.microsoft.com/office/drawing/2014/main" id="{7865CB0A-5F82-7A01-E3AD-E0A1E5F9FEF7}"/>
              </a:ext>
            </a:extLst>
          </p:cNvPr>
          <p:cNvSpPr/>
          <p:nvPr/>
        </p:nvSpPr>
        <p:spPr>
          <a:xfrm>
            <a:off x="5577840" y="627228"/>
            <a:ext cx="6451589" cy="5954320"/>
          </a:xfrm>
          <a:prstGeom prst="rect">
            <a:avLst/>
          </a:prstGeom>
          <a:solidFill>
            <a:srgbClr val="E2F0D9">
              <a:alpha val="29412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33079-FD96-AFFC-DE7F-F8733C63C1A8}"/>
              </a:ext>
            </a:extLst>
          </p:cNvPr>
          <p:cNvSpPr/>
          <p:nvPr/>
        </p:nvSpPr>
        <p:spPr>
          <a:xfrm>
            <a:off x="5956377" y="2687208"/>
            <a:ext cx="2809875" cy="3246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AAE66F-800B-4610-0F53-F837F16A907F}"/>
              </a:ext>
            </a:extLst>
          </p:cNvPr>
          <p:cNvSpPr/>
          <p:nvPr/>
        </p:nvSpPr>
        <p:spPr>
          <a:xfrm>
            <a:off x="5956377" y="826256"/>
            <a:ext cx="2889911" cy="133604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54" name="Picture 30" descr="Connect AWS RDS SQL Server with AWS Glue">
            <a:extLst>
              <a:ext uri="{FF2B5EF4-FFF2-40B4-BE49-F238E27FC236}">
                <a16:creationId xmlns:a16="http://schemas.microsoft.com/office/drawing/2014/main" id="{D83E84EF-7CD9-62AD-15E2-1896B64E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99" y="995502"/>
            <a:ext cx="2535445" cy="92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BFF9A34-A4FF-D7A8-95B8-38480233B0E8}"/>
              </a:ext>
            </a:extLst>
          </p:cNvPr>
          <p:cNvSpPr/>
          <p:nvPr/>
        </p:nvSpPr>
        <p:spPr>
          <a:xfrm>
            <a:off x="6363429" y="3044578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9D0DE76-3BD2-13CA-76C4-7AC751BC87D4}"/>
              </a:ext>
            </a:extLst>
          </p:cNvPr>
          <p:cNvGrpSpPr/>
          <p:nvPr/>
        </p:nvGrpSpPr>
        <p:grpSpPr>
          <a:xfrm>
            <a:off x="6645452" y="3095370"/>
            <a:ext cx="1530519" cy="624616"/>
            <a:chOff x="6963131" y="3393549"/>
            <a:chExt cx="1530519" cy="624616"/>
          </a:xfrm>
        </p:grpSpPr>
        <p:pic>
          <p:nvPicPr>
            <p:cNvPr id="1056" name="Picture 32" descr="Connector">
              <a:extLst>
                <a:ext uri="{FF2B5EF4-FFF2-40B4-BE49-F238E27FC236}">
                  <a16:creationId xmlns:a16="http://schemas.microsoft.com/office/drawing/2014/main" id="{775037CF-8BBB-EA72-92F8-A7E449F69B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83" t="12473" r="35823" b="38016"/>
            <a:stretch/>
          </p:blipFill>
          <p:spPr bwMode="auto">
            <a:xfrm>
              <a:off x="6963131" y="3393549"/>
              <a:ext cx="635679" cy="62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82A211-8704-3DA4-FB0E-DEC6761E0B32}"/>
                </a:ext>
              </a:extLst>
            </p:cNvPr>
            <p:cNvSpPr txBox="1"/>
            <p:nvPr/>
          </p:nvSpPr>
          <p:spPr>
            <a:xfrm>
              <a:off x="7280970" y="3536054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RDS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09E0FA2-51A6-3F4B-05EB-18BD6F8311EA}"/>
              </a:ext>
            </a:extLst>
          </p:cNvPr>
          <p:cNvSpPr/>
          <p:nvPr/>
        </p:nvSpPr>
        <p:spPr>
          <a:xfrm>
            <a:off x="6363428" y="3966474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6BFD9C-6F73-0EC0-6736-F2E982E93105}"/>
              </a:ext>
            </a:extLst>
          </p:cNvPr>
          <p:cNvGrpSpPr/>
          <p:nvPr/>
        </p:nvGrpSpPr>
        <p:grpSpPr>
          <a:xfrm>
            <a:off x="6588570" y="4028439"/>
            <a:ext cx="1638860" cy="624616"/>
            <a:chOff x="7000778" y="4212597"/>
            <a:chExt cx="1638860" cy="624616"/>
          </a:xfrm>
        </p:grpSpPr>
        <p:pic>
          <p:nvPicPr>
            <p:cNvPr id="1058" name="Picture 34" descr="Tonic - Integrations - Amazon Redshift">
              <a:extLst>
                <a:ext uri="{FF2B5EF4-FFF2-40B4-BE49-F238E27FC236}">
                  <a16:creationId xmlns:a16="http://schemas.microsoft.com/office/drawing/2014/main" id="{FCFE353C-4669-EDE6-9CCB-4C7398254A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8" r="30022" b="27045"/>
            <a:stretch/>
          </p:blipFill>
          <p:spPr bwMode="auto">
            <a:xfrm>
              <a:off x="7000778" y="4212597"/>
              <a:ext cx="598032" cy="62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DCECCF8-C70D-0146-21FB-1BE4B699C9D2}"/>
                </a:ext>
              </a:extLst>
            </p:cNvPr>
            <p:cNvSpPr txBox="1"/>
            <p:nvPr/>
          </p:nvSpPr>
          <p:spPr>
            <a:xfrm>
              <a:off x="7426958" y="4371016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Redshift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A5B64C3C-683F-8DA4-9987-EC3087C60471}"/>
              </a:ext>
            </a:extLst>
          </p:cNvPr>
          <p:cNvSpPr/>
          <p:nvPr/>
        </p:nvSpPr>
        <p:spPr>
          <a:xfrm>
            <a:off x="6363427" y="4879630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0A66D-670E-8835-3B30-7CCDCC1F047B}"/>
              </a:ext>
            </a:extLst>
          </p:cNvPr>
          <p:cNvGrpSpPr/>
          <p:nvPr/>
        </p:nvGrpSpPr>
        <p:grpSpPr>
          <a:xfrm>
            <a:off x="6468968" y="4888217"/>
            <a:ext cx="1800388" cy="718806"/>
            <a:chOff x="6999320" y="4760105"/>
            <a:chExt cx="1800388" cy="718806"/>
          </a:xfrm>
        </p:grpSpPr>
        <p:pic>
          <p:nvPicPr>
            <p:cNvPr id="1060" name="Picture 36" descr="7 Mistakes I Made In DynamoDB - Coder Diaries">
              <a:extLst>
                <a:ext uri="{FF2B5EF4-FFF2-40B4-BE49-F238E27FC236}">
                  <a16:creationId xmlns:a16="http://schemas.microsoft.com/office/drawing/2014/main" id="{73989EC3-ABDB-4FAA-E7DF-8E7B9322FD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5" t="9436" r="56725" b="9616"/>
            <a:stretch/>
          </p:blipFill>
          <p:spPr bwMode="auto">
            <a:xfrm>
              <a:off x="6999320" y="4760105"/>
              <a:ext cx="622645" cy="718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43775C-6758-0813-4342-0B8C24B0EA2F}"/>
                </a:ext>
              </a:extLst>
            </p:cNvPr>
            <p:cNvSpPr txBox="1"/>
            <p:nvPr/>
          </p:nvSpPr>
          <p:spPr>
            <a:xfrm>
              <a:off x="7587028" y="4965619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DynamoDB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408145C-F908-AF7F-AD57-E65FD493A34F}"/>
              </a:ext>
            </a:extLst>
          </p:cNvPr>
          <p:cNvGrpSpPr/>
          <p:nvPr/>
        </p:nvGrpSpPr>
        <p:grpSpPr>
          <a:xfrm>
            <a:off x="9549354" y="995502"/>
            <a:ext cx="2203783" cy="1130929"/>
            <a:chOff x="9550902" y="959478"/>
            <a:chExt cx="2203783" cy="1130929"/>
          </a:xfrm>
        </p:grpSpPr>
        <p:grpSp>
          <p:nvGrpSpPr>
            <p:cNvPr id="17" name="Google Shape;12944;p66">
              <a:extLst>
                <a:ext uri="{FF2B5EF4-FFF2-40B4-BE49-F238E27FC236}">
                  <a16:creationId xmlns:a16="http://schemas.microsoft.com/office/drawing/2014/main" id="{EA17685E-8557-01FF-9352-24371E01BF58}"/>
                </a:ext>
              </a:extLst>
            </p:cNvPr>
            <p:cNvGrpSpPr/>
            <p:nvPr/>
          </p:nvGrpSpPr>
          <p:grpSpPr>
            <a:xfrm>
              <a:off x="10166845" y="959478"/>
              <a:ext cx="986503" cy="815850"/>
              <a:chOff x="6099375" y="2456075"/>
              <a:chExt cx="337684" cy="314194"/>
            </a:xfrm>
            <a:solidFill>
              <a:schemeClr val="accent2"/>
            </a:solidFill>
          </p:grpSpPr>
          <p:sp>
            <p:nvSpPr>
              <p:cNvPr id="18" name="Google Shape;12945;p66">
                <a:extLst>
                  <a:ext uri="{FF2B5EF4-FFF2-40B4-BE49-F238E27FC236}">
                    <a16:creationId xmlns:a16="http://schemas.microsoft.com/office/drawing/2014/main" id="{64B89170-1EF6-41EA-47D2-3B01AD590F2B}"/>
                  </a:ext>
                </a:extLst>
              </p:cNvPr>
              <p:cNvSpPr/>
              <p:nvPr/>
            </p:nvSpPr>
            <p:spPr>
              <a:xfrm>
                <a:off x="6099375" y="2456075"/>
                <a:ext cx="337684" cy="314194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9871" extrusionOk="0">
                    <a:moveTo>
                      <a:pt x="322" y="5025"/>
                    </a:moveTo>
                    <a:cubicBezTo>
                      <a:pt x="536" y="5227"/>
                      <a:pt x="857" y="5418"/>
                      <a:pt x="1274" y="5585"/>
                    </a:cubicBezTo>
                    <a:cubicBezTo>
                      <a:pt x="2048" y="5882"/>
                      <a:pt x="3060" y="6049"/>
                      <a:pt x="4143" y="6049"/>
                    </a:cubicBezTo>
                    <a:lnTo>
                      <a:pt x="4417" y="6049"/>
                    </a:lnTo>
                    <a:cubicBezTo>
                      <a:pt x="4429" y="6061"/>
                      <a:pt x="4465" y="6073"/>
                      <a:pt x="4477" y="6097"/>
                    </a:cubicBezTo>
                    <a:lnTo>
                      <a:pt x="4905" y="6347"/>
                    </a:lnTo>
                    <a:cubicBezTo>
                      <a:pt x="4894" y="6466"/>
                      <a:pt x="4882" y="6585"/>
                      <a:pt x="4882" y="6692"/>
                    </a:cubicBezTo>
                    <a:cubicBezTo>
                      <a:pt x="4882" y="6811"/>
                      <a:pt x="4894" y="6930"/>
                      <a:pt x="4905" y="7025"/>
                    </a:cubicBezTo>
                    <a:lnTo>
                      <a:pt x="4477" y="7287"/>
                    </a:lnTo>
                    <a:cubicBezTo>
                      <a:pt x="4405" y="7323"/>
                      <a:pt x="4358" y="7382"/>
                      <a:pt x="4346" y="7466"/>
                    </a:cubicBezTo>
                    <a:cubicBezTo>
                      <a:pt x="4322" y="7537"/>
                      <a:pt x="4322" y="7609"/>
                      <a:pt x="4370" y="7680"/>
                    </a:cubicBezTo>
                    <a:lnTo>
                      <a:pt x="4608" y="8085"/>
                    </a:lnTo>
                    <a:cubicBezTo>
                      <a:pt x="4564" y="8081"/>
                      <a:pt x="4517" y="8080"/>
                      <a:pt x="4467" y="8080"/>
                    </a:cubicBezTo>
                    <a:cubicBezTo>
                      <a:pt x="4368" y="8080"/>
                      <a:pt x="4263" y="8085"/>
                      <a:pt x="4167" y="8085"/>
                    </a:cubicBezTo>
                    <a:cubicBezTo>
                      <a:pt x="3120" y="8085"/>
                      <a:pt x="2143" y="7942"/>
                      <a:pt x="1393" y="7656"/>
                    </a:cubicBezTo>
                    <a:cubicBezTo>
                      <a:pt x="714" y="7406"/>
                      <a:pt x="322" y="7061"/>
                      <a:pt x="322" y="6728"/>
                    </a:cubicBezTo>
                    <a:lnTo>
                      <a:pt x="322" y="5025"/>
                    </a:lnTo>
                    <a:close/>
                    <a:moveTo>
                      <a:pt x="4132" y="1"/>
                    </a:moveTo>
                    <a:cubicBezTo>
                      <a:pt x="3048" y="1"/>
                      <a:pt x="2036" y="167"/>
                      <a:pt x="1262" y="465"/>
                    </a:cubicBezTo>
                    <a:cubicBezTo>
                      <a:pt x="441" y="774"/>
                      <a:pt x="0" y="1215"/>
                      <a:pt x="0" y="1691"/>
                    </a:cubicBezTo>
                    <a:lnTo>
                      <a:pt x="0" y="6751"/>
                    </a:lnTo>
                    <a:cubicBezTo>
                      <a:pt x="0" y="7228"/>
                      <a:pt x="441" y="7656"/>
                      <a:pt x="1262" y="7966"/>
                    </a:cubicBezTo>
                    <a:cubicBezTo>
                      <a:pt x="2036" y="8264"/>
                      <a:pt x="3048" y="8430"/>
                      <a:pt x="4132" y="8430"/>
                    </a:cubicBezTo>
                    <a:cubicBezTo>
                      <a:pt x="4346" y="8430"/>
                      <a:pt x="4548" y="8430"/>
                      <a:pt x="4763" y="8418"/>
                    </a:cubicBezTo>
                    <a:lnTo>
                      <a:pt x="5025" y="8871"/>
                    </a:lnTo>
                    <a:cubicBezTo>
                      <a:pt x="5072" y="8954"/>
                      <a:pt x="5132" y="8990"/>
                      <a:pt x="5203" y="9014"/>
                    </a:cubicBezTo>
                    <a:cubicBezTo>
                      <a:pt x="5227" y="9018"/>
                      <a:pt x="5252" y="9020"/>
                      <a:pt x="5278" y="9020"/>
                    </a:cubicBezTo>
                    <a:cubicBezTo>
                      <a:pt x="5329" y="9020"/>
                      <a:pt x="5382" y="9010"/>
                      <a:pt x="5429" y="8978"/>
                    </a:cubicBezTo>
                    <a:lnTo>
                      <a:pt x="5858" y="8728"/>
                    </a:lnTo>
                    <a:cubicBezTo>
                      <a:pt x="6037" y="8871"/>
                      <a:pt x="6251" y="8990"/>
                      <a:pt x="6465" y="9085"/>
                    </a:cubicBezTo>
                    <a:lnTo>
                      <a:pt x="6465" y="9573"/>
                    </a:lnTo>
                    <a:cubicBezTo>
                      <a:pt x="6465" y="9740"/>
                      <a:pt x="6608" y="9871"/>
                      <a:pt x="6763" y="9871"/>
                    </a:cubicBezTo>
                    <a:lnTo>
                      <a:pt x="8108" y="9871"/>
                    </a:lnTo>
                    <a:cubicBezTo>
                      <a:pt x="8275" y="9871"/>
                      <a:pt x="8406" y="9740"/>
                      <a:pt x="8406" y="9573"/>
                    </a:cubicBezTo>
                    <a:lnTo>
                      <a:pt x="8406" y="9085"/>
                    </a:lnTo>
                    <a:cubicBezTo>
                      <a:pt x="8632" y="8990"/>
                      <a:pt x="8823" y="8871"/>
                      <a:pt x="9013" y="8728"/>
                    </a:cubicBezTo>
                    <a:lnTo>
                      <a:pt x="9442" y="8978"/>
                    </a:lnTo>
                    <a:cubicBezTo>
                      <a:pt x="9497" y="9010"/>
                      <a:pt x="9548" y="9020"/>
                      <a:pt x="9596" y="9020"/>
                    </a:cubicBezTo>
                    <a:cubicBezTo>
                      <a:pt x="9620" y="9020"/>
                      <a:pt x="9644" y="9018"/>
                      <a:pt x="9668" y="9014"/>
                    </a:cubicBezTo>
                    <a:cubicBezTo>
                      <a:pt x="9739" y="8990"/>
                      <a:pt x="9799" y="8930"/>
                      <a:pt x="9847" y="8871"/>
                    </a:cubicBezTo>
                    <a:lnTo>
                      <a:pt x="10513" y="7716"/>
                    </a:lnTo>
                    <a:cubicBezTo>
                      <a:pt x="10561" y="7597"/>
                      <a:pt x="10561" y="7525"/>
                      <a:pt x="10549" y="7442"/>
                    </a:cubicBezTo>
                    <a:cubicBezTo>
                      <a:pt x="10537" y="7371"/>
                      <a:pt x="10478" y="7311"/>
                      <a:pt x="10406" y="7263"/>
                    </a:cubicBezTo>
                    <a:lnTo>
                      <a:pt x="9978" y="7013"/>
                    </a:lnTo>
                    <a:cubicBezTo>
                      <a:pt x="9989" y="6894"/>
                      <a:pt x="10013" y="6775"/>
                      <a:pt x="10013" y="6668"/>
                    </a:cubicBezTo>
                    <a:cubicBezTo>
                      <a:pt x="10013" y="6549"/>
                      <a:pt x="10001" y="6430"/>
                      <a:pt x="9978" y="6335"/>
                    </a:cubicBezTo>
                    <a:lnTo>
                      <a:pt x="10406" y="6073"/>
                    </a:lnTo>
                    <a:cubicBezTo>
                      <a:pt x="10549" y="6001"/>
                      <a:pt x="10609" y="5823"/>
                      <a:pt x="10513" y="5680"/>
                    </a:cubicBezTo>
                    <a:lnTo>
                      <a:pt x="10311" y="5323"/>
                    </a:lnTo>
                    <a:cubicBezTo>
                      <a:pt x="10280" y="5268"/>
                      <a:pt x="10228" y="5239"/>
                      <a:pt x="10176" y="5239"/>
                    </a:cubicBezTo>
                    <a:cubicBezTo>
                      <a:pt x="10148" y="5239"/>
                      <a:pt x="10121" y="5247"/>
                      <a:pt x="10097" y="5263"/>
                    </a:cubicBezTo>
                    <a:cubicBezTo>
                      <a:pt x="10025" y="5299"/>
                      <a:pt x="9989" y="5394"/>
                      <a:pt x="10037" y="5466"/>
                    </a:cubicBezTo>
                    <a:lnTo>
                      <a:pt x="10228" y="5811"/>
                    </a:lnTo>
                    <a:lnTo>
                      <a:pt x="9727" y="6108"/>
                    </a:lnTo>
                    <a:cubicBezTo>
                      <a:pt x="9668" y="6132"/>
                      <a:pt x="9632" y="6216"/>
                      <a:pt x="9656" y="6275"/>
                    </a:cubicBezTo>
                    <a:cubicBezTo>
                      <a:pt x="9680" y="6406"/>
                      <a:pt x="9680" y="6537"/>
                      <a:pt x="9680" y="6668"/>
                    </a:cubicBezTo>
                    <a:cubicBezTo>
                      <a:pt x="9680" y="6811"/>
                      <a:pt x="9668" y="6942"/>
                      <a:pt x="9656" y="7073"/>
                    </a:cubicBezTo>
                    <a:cubicBezTo>
                      <a:pt x="9632" y="7132"/>
                      <a:pt x="9668" y="7204"/>
                      <a:pt x="9727" y="7240"/>
                    </a:cubicBezTo>
                    <a:lnTo>
                      <a:pt x="10228" y="7537"/>
                    </a:lnTo>
                    <a:lnTo>
                      <a:pt x="9573" y="8668"/>
                    </a:lnTo>
                    <a:lnTo>
                      <a:pt x="9073" y="8371"/>
                    </a:lnTo>
                    <a:cubicBezTo>
                      <a:pt x="9045" y="8354"/>
                      <a:pt x="9015" y="8345"/>
                      <a:pt x="8986" y="8345"/>
                    </a:cubicBezTo>
                    <a:cubicBezTo>
                      <a:pt x="8952" y="8345"/>
                      <a:pt x="8920" y="8357"/>
                      <a:pt x="8894" y="8383"/>
                    </a:cubicBezTo>
                    <a:cubicBezTo>
                      <a:pt x="8680" y="8561"/>
                      <a:pt x="8442" y="8692"/>
                      <a:pt x="8192" y="8787"/>
                    </a:cubicBezTo>
                    <a:cubicBezTo>
                      <a:pt x="8132" y="8799"/>
                      <a:pt x="8084" y="8859"/>
                      <a:pt x="8084" y="8930"/>
                    </a:cubicBezTo>
                    <a:lnTo>
                      <a:pt x="8084" y="9514"/>
                    </a:lnTo>
                    <a:lnTo>
                      <a:pt x="6775" y="9514"/>
                    </a:lnTo>
                    <a:lnTo>
                      <a:pt x="6775" y="8930"/>
                    </a:lnTo>
                    <a:cubicBezTo>
                      <a:pt x="6775" y="8871"/>
                      <a:pt x="6739" y="8811"/>
                      <a:pt x="6679" y="8787"/>
                    </a:cubicBezTo>
                    <a:cubicBezTo>
                      <a:pt x="6418" y="8692"/>
                      <a:pt x="6179" y="8561"/>
                      <a:pt x="5977" y="8383"/>
                    </a:cubicBezTo>
                    <a:cubicBezTo>
                      <a:pt x="5951" y="8357"/>
                      <a:pt x="5919" y="8345"/>
                      <a:pt x="5885" y="8345"/>
                    </a:cubicBezTo>
                    <a:cubicBezTo>
                      <a:pt x="5856" y="8345"/>
                      <a:pt x="5826" y="8354"/>
                      <a:pt x="5798" y="8371"/>
                    </a:cubicBezTo>
                    <a:lnTo>
                      <a:pt x="5286" y="8668"/>
                    </a:lnTo>
                    <a:lnTo>
                      <a:pt x="4632" y="7537"/>
                    </a:lnTo>
                    <a:lnTo>
                      <a:pt x="5144" y="7240"/>
                    </a:lnTo>
                    <a:cubicBezTo>
                      <a:pt x="5203" y="7204"/>
                      <a:pt x="5227" y="7132"/>
                      <a:pt x="5215" y="7073"/>
                    </a:cubicBezTo>
                    <a:cubicBezTo>
                      <a:pt x="5191" y="6942"/>
                      <a:pt x="5191" y="6811"/>
                      <a:pt x="5191" y="6668"/>
                    </a:cubicBezTo>
                    <a:cubicBezTo>
                      <a:pt x="5191" y="6537"/>
                      <a:pt x="5203" y="6406"/>
                      <a:pt x="5215" y="6275"/>
                    </a:cubicBezTo>
                    <a:cubicBezTo>
                      <a:pt x="5227" y="6216"/>
                      <a:pt x="5203" y="6132"/>
                      <a:pt x="5144" y="6108"/>
                    </a:cubicBezTo>
                    <a:lnTo>
                      <a:pt x="4632" y="5811"/>
                    </a:lnTo>
                    <a:lnTo>
                      <a:pt x="5286" y="4680"/>
                    </a:lnTo>
                    <a:lnTo>
                      <a:pt x="5798" y="4977"/>
                    </a:lnTo>
                    <a:cubicBezTo>
                      <a:pt x="5825" y="4988"/>
                      <a:pt x="5854" y="4994"/>
                      <a:pt x="5883" y="4994"/>
                    </a:cubicBezTo>
                    <a:cubicBezTo>
                      <a:pt x="5917" y="4994"/>
                      <a:pt x="5951" y="4985"/>
                      <a:pt x="5977" y="4965"/>
                    </a:cubicBezTo>
                    <a:cubicBezTo>
                      <a:pt x="6179" y="4787"/>
                      <a:pt x="6418" y="4644"/>
                      <a:pt x="6679" y="4561"/>
                    </a:cubicBezTo>
                    <a:cubicBezTo>
                      <a:pt x="6739" y="4549"/>
                      <a:pt x="6775" y="4489"/>
                      <a:pt x="6775" y="4406"/>
                    </a:cubicBezTo>
                    <a:lnTo>
                      <a:pt x="6775" y="3834"/>
                    </a:lnTo>
                    <a:lnTo>
                      <a:pt x="8084" y="3834"/>
                    </a:lnTo>
                    <a:lnTo>
                      <a:pt x="8084" y="4406"/>
                    </a:lnTo>
                    <a:cubicBezTo>
                      <a:pt x="8084" y="4465"/>
                      <a:pt x="8132" y="4525"/>
                      <a:pt x="8192" y="4561"/>
                    </a:cubicBezTo>
                    <a:cubicBezTo>
                      <a:pt x="8442" y="4644"/>
                      <a:pt x="8680" y="4787"/>
                      <a:pt x="8894" y="4965"/>
                    </a:cubicBezTo>
                    <a:cubicBezTo>
                      <a:pt x="8920" y="4985"/>
                      <a:pt x="8954" y="4994"/>
                      <a:pt x="8988" y="4994"/>
                    </a:cubicBezTo>
                    <a:cubicBezTo>
                      <a:pt x="9017" y="4994"/>
                      <a:pt x="9046" y="4988"/>
                      <a:pt x="9073" y="4977"/>
                    </a:cubicBezTo>
                    <a:lnTo>
                      <a:pt x="9573" y="4680"/>
                    </a:lnTo>
                    <a:lnTo>
                      <a:pt x="9716" y="4906"/>
                    </a:lnTo>
                    <a:cubicBezTo>
                      <a:pt x="9740" y="4955"/>
                      <a:pt x="9793" y="4982"/>
                      <a:pt x="9847" y="4982"/>
                    </a:cubicBezTo>
                    <a:cubicBezTo>
                      <a:pt x="9871" y="4982"/>
                      <a:pt x="9896" y="4977"/>
                      <a:pt x="9918" y="4965"/>
                    </a:cubicBezTo>
                    <a:cubicBezTo>
                      <a:pt x="9989" y="4918"/>
                      <a:pt x="10025" y="4823"/>
                      <a:pt x="9978" y="4751"/>
                    </a:cubicBezTo>
                    <a:lnTo>
                      <a:pt x="9847" y="4513"/>
                    </a:lnTo>
                    <a:cubicBezTo>
                      <a:pt x="9798" y="4424"/>
                      <a:pt x="9699" y="4367"/>
                      <a:pt x="9592" y="4367"/>
                    </a:cubicBezTo>
                    <a:cubicBezTo>
                      <a:pt x="9542" y="4367"/>
                      <a:pt x="9491" y="4379"/>
                      <a:pt x="9442" y="4406"/>
                    </a:cubicBezTo>
                    <a:lnTo>
                      <a:pt x="9013" y="4668"/>
                    </a:lnTo>
                    <a:cubicBezTo>
                      <a:pt x="8835" y="4513"/>
                      <a:pt x="8620" y="4394"/>
                      <a:pt x="8406" y="4311"/>
                    </a:cubicBezTo>
                    <a:lnTo>
                      <a:pt x="8406" y="3811"/>
                    </a:lnTo>
                    <a:cubicBezTo>
                      <a:pt x="8406" y="3727"/>
                      <a:pt x="8358" y="3632"/>
                      <a:pt x="8299" y="3596"/>
                    </a:cubicBezTo>
                    <a:lnTo>
                      <a:pt x="8299" y="1656"/>
                    </a:lnTo>
                    <a:cubicBezTo>
                      <a:pt x="8299" y="1060"/>
                      <a:pt x="7596" y="536"/>
                      <a:pt x="6394" y="239"/>
                    </a:cubicBezTo>
                    <a:cubicBezTo>
                      <a:pt x="6384" y="237"/>
                      <a:pt x="6375" y="237"/>
                      <a:pt x="6365" y="237"/>
                    </a:cubicBezTo>
                    <a:cubicBezTo>
                      <a:pt x="6284" y="237"/>
                      <a:pt x="6225" y="283"/>
                      <a:pt x="6203" y="358"/>
                    </a:cubicBezTo>
                    <a:cubicBezTo>
                      <a:pt x="6179" y="453"/>
                      <a:pt x="6227" y="524"/>
                      <a:pt x="6322" y="560"/>
                    </a:cubicBezTo>
                    <a:cubicBezTo>
                      <a:pt x="7346" y="810"/>
                      <a:pt x="7989" y="1239"/>
                      <a:pt x="7989" y="1667"/>
                    </a:cubicBezTo>
                    <a:cubicBezTo>
                      <a:pt x="7989" y="2001"/>
                      <a:pt x="7596" y="2346"/>
                      <a:pt x="6918" y="2596"/>
                    </a:cubicBezTo>
                    <a:cubicBezTo>
                      <a:pt x="6179" y="2882"/>
                      <a:pt x="5203" y="3025"/>
                      <a:pt x="4143" y="3025"/>
                    </a:cubicBezTo>
                    <a:cubicBezTo>
                      <a:pt x="3703" y="3025"/>
                      <a:pt x="3262" y="3001"/>
                      <a:pt x="2846" y="2941"/>
                    </a:cubicBezTo>
                    <a:cubicBezTo>
                      <a:pt x="2833" y="2938"/>
                      <a:pt x="2821" y="2936"/>
                      <a:pt x="2809" y="2936"/>
                    </a:cubicBezTo>
                    <a:cubicBezTo>
                      <a:pt x="2742" y="2936"/>
                      <a:pt x="2687" y="2991"/>
                      <a:pt x="2667" y="3072"/>
                    </a:cubicBezTo>
                    <a:cubicBezTo>
                      <a:pt x="2655" y="3156"/>
                      <a:pt x="2715" y="3239"/>
                      <a:pt x="2810" y="3251"/>
                    </a:cubicBezTo>
                    <a:cubicBezTo>
                      <a:pt x="3239" y="3311"/>
                      <a:pt x="3679" y="3334"/>
                      <a:pt x="4143" y="3334"/>
                    </a:cubicBezTo>
                    <a:cubicBezTo>
                      <a:pt x="5227" y="3334"/>
                      <a:pt x="6239" y="3168"/>
                      <a:pt x="7013" y="2870"/>
                    </a:cubicBezTo>
                    <a:cubicBezTo>
                      <a:pt x="7430" y="2715"/>
                      <a:pt x="7763" y="2525"/>
                      <a:pt x="7965" y="2310"/>
                    </a:cubicBezTo>
                    <a:lnTo>
                      <a:pt x="7965" y="3525"/>
                    </a:lnTo>
                    <a:lnTo>
                      <a:pt x="6751" y="3525"/>
                    </a:lnTo>
                    <a:cubicBezTo>
                      <a:pt x="6584" y="3525"/>
                      <a:pt x="6453" y="3668"/>
                      <a:pt x="6453" y="3822"/>
                    </a:cubicBezTo>
                    <a:lnTo>
                      <a:pt x="6453" y="4323"/>
                    </a:lnTo>
                    <a:cubicBezTo>
                      <a:pt x="6227" y="4406"/>
                      <a:pt x="6037" y="4525"/>
                      <a:pt x="5846" y="4680"/>
                    </a:cubicBezTo>
                    <a:lnTo>
                      <a:pt x="5406" y="4418"/>
                    </a:lnTo>
                    <a:cubicBezTo>
                      <a:pt x="5360" y="4395"/>
                      <a:pt x="5315" y="4387"/>
                      <a:pt x="5270" y="4387"/>
                    </a:cubicBezTo>
                    <a:cubicBezTo>
                      <a:pt x="5243" y="4387"/>
                      <a:pt x="5217" y="4390"/>
                      <a:pt x="5191" y="4394"/>
                    </a:cubicBezTo>
                    <a:cubicBezTo>
                      <a:pt x="5108" y="4406"/>
                      <a:pt x="5048" y="4465"/>
                      <a:pt x="5013" y="4525"/>
                    </a:cubicBezTo>
                    <a:lnTo>
                      <a:pt x="4334" y="5692"/>
                    </a:lnTo>
                    <a:cubicBezTo>
                      <a:pt x="4322" y="5704"/>
                      <a:pt x="4322" y="5716"/>
                      <a:pt x="4322" y="5727"/>
                    </a:cubicBezTo>
                    <a:lnTo>
                      <a:pt x="4132" y="5727"/>
                    </a:lnTo>
                    <a:cubicBezTo>
                      <a:pt x="3084" y="5727"/>
                      <a:pt x="2107" y="5585"/>
                      <a:pt x="1357" y="5299"/>
                    </a:cubicBezTo>
                    <a:cubicBezTo>
                      <a:pt x="679" y="5049"/>
                      <a:pt x="286" y="4704"/>
                      <a:pt x="286" y="4382"/>
                    </a:cubicBezTo>
                    <a:lnTo>
                      <a:pt x="286" y="2322"/>
                    </a:lnTo>
                    <a:cubicBezTo>
                      <a:pt x="643" y="2668"/>
                      <a:pt x="1274" y="2965"/>
                      <a:pt x="2131" y="3144"/>
                    </a:cubicBezTo>
                    <a:lnTo>
                      <a:pt x="2167" y="3144"/>
                    </a:lnTo>
                    <a:cubicBezTo>
                      <a:pt x="2238" y="3144"/>
                      <a:pt x="2298" y="3096"/>
                      <a:pt x="2322" y="3025"/>
                    </a:cubicBezTo>
                    <a:cubicBezTo>
                      <a:pt x="2334" y="2930"/>
                      <a:pt x="2286" y="2858"/>
                      <a:pt x="2203" y="2846"/>
                    </a:cubicBezTo>
                    <a:cubicBezTo>
                      <a:pt x="1036" y="2596"/>
                      <a:pt x="298" y="2132"/>
                      <a:pt x="298" y="1667"/>
                    </a:cubicBezTo>
                    <a:cubicBezTo>
                      <a:pt x="298" y="1346"/>
                      <a:pt x="679" y="1001"/>
                      <a:pt x="1369" y="751"/>
                    </a:cubicBezTo>
                    <a:cubicBezTo>
                      <a:pt x="2096" y="465"/>
                      <a:pt x="3072" y="322"/>
                      <a:pt x="4132" y="322"/>
                    </a:cubicBezTo>
                    <a:cubicBezTo>
                      <a:pt x="4667" y="322"/>
                      <a:pt x="5191" y="358"/>
                      <a:pt x="5679" y="441"/>
                    </a:cubicBezTo>
                    <a:cubicBezTo>
                      <a:pt x="5687" y="442"/>
                      <a:pt x="5695" y="443"/>
                      <a:pt x="5703" y="443"/>
                    </a:cubicBezTo>
                    <a:cubicBezTo>
                      <a:pt x="5786" y="443"/>
                      <a:pt x="5847" y="385"/>
                      <a:pt x="5858" y="298"/>
                    </a:cubicBezTo>
                    <a:cubicBezTo>
                      <a:pt x="5870" y="215"/>
                      <a:pt x="5810" y="143"/>
                      <a:pt x="5727" y="120"/>
                    </a:cubicBezTo>
                    <a:cubicBezTo>
                      <a:pt x="5215" y="36"/>
                      <a:pt x="4679" y="1"/>
                      <a:pt x="4132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12946;p66">
                <a:extLst>
                  <a:ext uri="{FF2B5EF4-FFF2-40B4-BE49-F238E27FC236}">
                    <a16:creationId xmlns:a16="http://schemas.microsoft.com/office/drawing/2014/main" id="{FBA62FD7-D247-4EF9-D913-0CD3512832FF}"/>
                  </a:ext>
                </a:extLst>
              </p:cNvPr>
              <p:cNvSpPr/>
              <p:nvPr/>
            </p:nvSpPr>
            <p:spPr>
              <a:xfrm>
                <a:off x="6306652" y="2638748"/>
                <a:ext cx="59904" cy="59522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70" extrusionOk="0">
                    <a:moveTo>
                      <a:pt x="941" y="310"/>
                    </a:moveTo>
                    <a:cubicBezTo>
                      <a:pt x="1287" y="310"/>
                      <a:pt x="1561" y="596"/>
                      <a:pt x="1561" y="929"/>
                    </a:cubicBezTo>
                    <a:cubicBezTo>
                      <a:pt x="1561" y="1274"/>
                      <a:pt x="1287" y="1560"/>
                      <a:pt x="941" y="1560"/>
                    </a:cubicBezTo>
                    <a:cubicBezTo>
                      <a:pt x="596" y="1560"/>
                      <a:pt x="310" y="1274"/>
                      <a:pt x="310" y="929"/>
                    </a:cubicBezTo>
                    <a:cubicBezTo>
                      <a:pt x="310" y="596"/>
                      <a:pt x="596" y="310"/>
                      <a:pt x="941" y="310"/>
                    </a:cubicBezTo>
                    <a:close/>
                    <a:moveTo>
                      <a:pt x="941" y="0"/>
                    </a:moveTo>
                    <a:cubicBezTo>
                      <a:pt x="418" y="0"/>
                      <a:pt x="1" y="417"/>
                      <a:pt x="1" y="929"/>
                    </a:cubicBezTo>
                    <a:cubicBezTo>
                      <a:pt x="1" y="1453"/>
                      <a:pt x="418" y="1870"/>
                      <a:pt x="941" y="1870"/>
                    </a:cubicBezTo>
                    <a:cubicBezTo>
                      <a:pt x="1465" y="1870"/>
                      <a:pt x="1882" y="1453"/>
                      <a:pt x="1882" y="929"/>
                    </a:cubicBezTo>
                    <a:cubicBezTo>
                      <a:pt x="1882" y="417"/>
                      <a:pt x="1465" y="0"/>
                      <a:pt x="941" y="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6C95C86-F97C-A76B-B10C-8E4E4BBD7F40}"/>
                </a:ext>
              </a:extLst>
            </p:cNvPr>
            <p:cNvSpPr txBox="1"/>
            <p:nvPr/>
          </p:nvSpPr>
          <p:spPr>
            <a:xfrm>
              <a:off x="9550902" y="1721075"/>
              <a:ext cx="2203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b="1" dirty="0"/>
                <a:t>AWS Data Catalog</a:t>
              </a:r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58A9B5B-33D2-EDE1-B1D7-058571307814}"/>
              </a:ext>
            </a:extLst>
          </p:cNvPr>
          <p:cNvCxnSpPr>
            <a:cxnSpLocks/>
          </p:cNvCxnSpPr>
          <p:nvPr/>
        </p:nvCxnSpPr>
        <p:spPr>
          <a:xfrm>
            <a:off x="8883842" y="1285082"/>
            <a:ext cx="951274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DBCFEF1-BC50-661B-7AB1-6C1FC3823F82}"/>
              </a:ext>
            </a:extLst>
          </p:cNvPr>
          <p:cNvCxnSpPr>
            <a:cxnSpLocks/>
          </p:cNvCxnSpPr>
          <p:nvPr/>
        </p:nvCxnSpPr>
        <p:spPr>
          <a:xfrm>
            <a:off x="8883842" y="1659268"/>
            <a:ext cx="95127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6FFEC8F-044C-F520-1D4B-8EFB2891BD88}"/>
              </a:ext>
            </a:extLst>
          </p:cNvPr>
          <p:cNvCxnSpPr>
            <a:cxnSpLocks/>
          </p:cNvCxnSpPr>
          <p:nvPr/>
        </p:nvCxnSpPr>
        <p:spPr>
          <a:xfrm flipV="1">
            <a:off x="7401333" y="2173876"/>
            <a:ext cx="0" cy="48615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2695BA-8703-D135-CEFF-D54AA2E0378E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10651245" y="2126431"/>
            <a:ext cx="1" cy="4025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0175615-155A-35E0-3E51-6F4DCF27EBC1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8359206" y="3399481"/>
            <a:ext cx="1065927" cy="9228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D550326-9CF2-9CF1-C46E-C8C94C4EA1FA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8359205" y="4321377"/>
            <a:ext cx="105687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D41F85CD-FFC6-3BA4-2436-C17A7566F280}"/>
              </a:ext>
            </a:extLst>
          </p:cNvPr>
          <p:cNvSpPr txBox="1"/>
          <p:nvPr/>
        </p:nvSpPr>
        <p:spPr>
          <a:xfrm>
            <a:off x="7276642" y="2300261"/>
            <a:ext cx="1762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i="1" dirty="0"/>
              <a:t>JDBC Connection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341011D-0D25-BDA9-83FC-4D9873F17FB2}"/>
              </a:ext>
            </a:extLst>
          </p:cNvPr>
          <p:cNvSpPr txBox="1"/>
          <p:nvPr/>
        </p:nvSpPr>
        <p:spPr>
          <a:xfrm>
            <a:off x="6506641" y="5975232"/>
            <a:ext cx="178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DBMS in AWS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BBD4E73-37CD-A36B-2CBF-358D09925A2A}"/>
              </a:ext>
            </a:extLst>
          </p:cNvPr>
          <p:cNvSpPr txBox="1"/>
          <p:nvPr/>
        </p:nvSpPr>
        <p:spPr>
          <a:xfrm>
            <a:off x="8174126" y="276452"/>
            <a:ext cx="147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Consume</a:t>
            </a: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504A07DB-9DD6-1941-9501-99E8EFB5B3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2778" l="1667" r="97222">
                        <a14:foregroundMark x1="5667" y1="56778" x2="5667" y2="56778"/>
                        <a14:foregroundMark x1="1667" y1="58889" x2="1667" y2="58889"/>
                        <a14:foregroundMark x1="93222" y1="57333" x2="93222" y2="57333"/>
                        <a14:foregroundMark x1="97333" y1="58000" x2="97333" y2="58000"/>
                        <a14:foregroundMark x1="83333" y1="92778" x2="83333" y2="9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11270" y="1661059"/>
            <a:ext cx="423532" cy="4235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8DFDDFC2-A1E5-BA49-9C1F-3964683A8622}"/>
              </a:ext>
            </a:extLst>
          </p:cNvPr>
          <p:cNvSpPr txBox="1"/>
          <p:nvPr/>
        </p:nvSpPr>
        <p:spPr>
          <a:xfrm>
            <a:off x="7184926" y="1679133"/>
            <a:ext cx="100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Crawler</a:t>
            </a:r>
          </a:p>
        </p:txBody>
      </p:sp>
      <p:pic>
        <p:nvPicPr>
          <p:cNvPr id="103" name="Picture 40" descr="D2D Template - Amazon QuickSight">
            <a:extLst>
              <a:ext uri="{FF2B5EF4-FFF2-40B4-BE49-F238E27FC236}">
                <a16:creationId xmlns:a16="http://schemas.microsoft.com/office/drawing/2014/main" id="{98AE643F-DB47-4744-B9F5-9C6A6808E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434" y="4055935"/>
            <a:ext cx="2203783" cy="77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8" descr="Connectivity, integration and extensibility">
            <a:extLst>
              <a:ext uri="{FF2B5EF4-FFF2-40B4-BE49-F238E27FC236}">
                <a16:creationId xmlns:a16="http://schemas.microsoft.com/office/drawing/2014/main" id="{E62BD513-28F4-D141-A4A8-ED769102C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5" r="30405"/>
          <a:stretch/>
        </p:blipFill>
        <p:spPr bwMode="auto">
          <a:xfrm>
            <a:off x="9822323" y="2368622"/>
            <a:ext cx="1657843" cy="144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4FE8D5F-2914-A24E-B3D7-E5430C0115CE}"/>
              </a:ext>
            </a:extLst>
          </p:cNvPr>
          <p:cNvCxnSpPr>
            <a:cxnSpLocks/>
          </p:cNvCxnSpPr>
          <p:nvPr/>
        </p:nvCxnSpPr>
        <p:spPr>
          <a:xfrm flipH="1">
            <a:off x="10651243" y="3698024"/>
            <a:ext cx="1" cy="4025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1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525503A-BDC0-234A-9E6E-E0E5EE298478}"/>
              </a:ext>
            </a:extLst>
          </p:cNvPr>
          <p:cNvSpPr/>
          <p:nvPr/>
        </p:nvSpPr>
        <p:spPr>
          <a:xfrm>
            <a:off x="2649820" y="605586"/>
            <a:ext cx="2862076" cy="5937068"/>
          </a:xfrm>
          <a:prstGeom prst="rect">
            <a:avLst/>
          </a:prstGeom>
          <a:solidFill>
            <a:srgbClr val="FF2F92">
              <a:alpha val="4706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A84F379-9105-4DEF-27C8-3A3A710B2539}"/>
              </a:ext>
            </a:extLst>
          </p:cNvPr>
          <p:cNvSpPr/>
          <p:nvPr/>
        </p:nvSpPr>
        <p:spPr>
          <a:xfrm>
            <a:off x="697427" y="605587"/>
            <a:ext cx="1957979" cy="5937067"/>
          </a:xfrm>
          <a:prstGeom prst="rect">
            <a:avLst/>
          </a:prstGeom>
          <a:solidFill>
            <a:srgbClr val="FFF2CC">
              <a:alpha val="28627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7865CB0A-5F82-7A01-E3AD-E0A1E5F9FEF7}"/>
              </a:ext>
            </a:extLst>
          </p:cNvPr>
          <p:cNvSpPr/>
          <p:nvPr/>
        </p:nvSpPr>
        <p:spPr>
          <a:xfrm>
            <a:off x="8897262" y="607130"/>
            <a:ext cx="2623325" cy="5937067"/>
          </a:xfrm>
          <a:prstGeom prst="rect">
            <a:avLst/>
          </a:prstGeom>
          <a:solidFill>
            <a:srgbClr val="E2F0D9">
              <a:alpha val="29412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FB0F7C5-2796-AF03-2341-2525218A518F}"/>
              </a:ext>
            </a:extLst>
          </p:cNvPr>
          <p:cNvSpPr/>
          <p:nvPr/>
        </p:nvSpPr>
        <p:spPr>
          <a:xfrm>
            <a:off x="5510013" y="606577"/>
            <a:ext cx="3388455" cy="5937068"/>
          </a:xfrm>
          <a:prstGeom prst="rect">
            <a:avLst/>
          </a:prstGeom>
          <a:solidFill>
            <a:srgbClr val="DEEBF7">
              <a:alpha val="38039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33079-FD96-AFFC-DE7F-F8733C63C1A8}"/>
              </a:ext>
            </a:extLst>
          </p:cNvPr>
          <p:cNvSpPr/>
          <p:nvPr/>
        </p:nvSpPr>
        <p:spPr>
          <a:xfrm>
            <a:off x="5796238" y="2702706"/>
            <a:ext cx="2699716" cy="3246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AAE66F-800B-4610-0F53-F837F16A907F}"/>
              </a:ext>
            </a:extLst>
          </p:cNvPr>
          <p:cNvSpPr/>
          <p:nvPr/>
        </p:nvSpPr>
        <p:spPr>
          <a:xfrm>
            <a:off x="5770398" y="841754"/>
            <a:ext cx="2725556" cy="133604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12B55-9A30-45E5-2B5D-246F9618D2C5}"/>
              </a:ext>
            </a:extLst>
          </p:cNvPr>
          <p:cNvSpPr/>
          <p:nvPr/>
        </p:nvSpPr>
        <p:spPr>
          <a:xfrm>
            <a:off x="2929885" y="2190192"/>
            <a:ext cx="2262152" cy="3762375"/>
          </a:xfrm>
          <a:prstGeom prst="rect">
            <a:avLst/>
          </a:prstGeom>
          <a:solidFill>
            <a:srgbClr val="F3DA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158976-053B-3649-0A9D-CAC60F2B2697}"/>
              </a:ext>
            </a:extLst>
          </p:cNvPr>
          <p:cNvSpPr txBox="1"/>
          <p:nvPr/>
        </p:nvSpPr>
        <p:spPr>
          <a:xfrm>
            <a:off x="3519380" y="1888747"/>
            <a:ext cx="178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/>
              <a:t>Lake Formation</a:t>
            </a:r>
          </a:p>
        </p:txBody>
      </p:sp>
      <p:pic>
        <p:nvPicPr>
          <p:cNvPr id="1048" name="Picture 24" descr="AWS Lake Formation | CloudBank">
            <a:extLst>
              <a:ext uri="{FF2B5EF4-FFF2-40B4-BE49-F238E27FC236}">
                <a16:creationId xmlns:a16="http://schemas.microsoft.com/office/drawing/2014/main" id="{EEDA8474-B660-2EA4-C75B-4419E9EA2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545" b="61818" l="26818" r="74545">
                        <a14:foregroundMark x1="35909" y1="19091" x2="35909" y2="19091"/>
                        <a14:foregroundMark x1="41364" y1="16364" x2="41364" y2="16364"/>
                        <a14:foregroundMark x1="48182" y1="61818" x2="48182" y2="61818"/>
                        <a14:foregroundMark x1="59091" y1="46364" x2="59091" y2="46364"/>
                        <a14:foregroundMark x1="39091" y1="30000" x2="39091" y2="30000"/>
                        <a14:foregroundMark x1="36364" y1="31364" x2="36364" y2="31364"/>
                        <a14:foregroundMark x1="36818" y1="31818" x2="36818" y2="31818"/>
                        <a14:foregroundMark x1="36364" y1="31818" x2="36364" y2="31818"/>
                        <a14:foregroundMark x1="35909" y1="31364" x2="35909" y2="31364"/>
                        <a14:foregroundMark x1="36364" y1="31364" x2="36364" y2="31364"/>
                        <a14:foregroundMark x1="35455" y1="30909" x2="35455" y2="30909"/>
                        <a14:foregroundMark x1="35000" y1="31364" x2="35000" y2="31364"/>
                        <a14:foregroundMark x1="35455" y1="30909" x2="35455" y2="30909"/>
                        <a14:foregroundMark x1="36364" y1="30909" x2="36364" y2="30909"/>
                        <a14:foregroundMark x1="35455" y1="30909" x2="35455" y2="30909"/>
                        <a14:foregroundMark x1="36818" y1="31364" x2="36818" y2="31364"/>
                        <a14:backgroundMark x1="37273" y1="30909" x2="37273" y2="30909"/>
                        <a14:backgroundMark x1="36818" y1="30909" x2="36818" y2="30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74" t="9190" r="19199" b="32827"/>
          <a:stretch/>
        </p:blipFill>
        <p:spPr bwMode="auto">
          <a:xfrm>
            <a:off x="3749697" y="1080644"/>
            <a:ext cx="929590" cy="9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mazon Web Services - Wikipedia">
            <a:extLst>
              <a:ext uri="{FF2B5EF4-FFF2-40B4-BE49-F238E27FC236}">
                <a16:creationId xmlns:a16="http://schemas.microsoft.com/office/drawing/2014/main" id="{83A10CA9-6479-6300-2D80-06A58CACB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747" y="1661555"/>
            <a:ext cx="764199" cy="45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onnect AWS RDS SQL Server with AWS Glue">
            <a:extLst>
              <a:ext uri="{FF2B5EF4-FFF2-40B4-BE49-F238E27FC236}">
                <a16:creationId xmlns:a16="http://schemas.microsoft.com/office/drawing/2014/main" id="{D83E84EF-7CD9-62AD-15E2-1896B64E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453" y="1113415"/>
            <a:ext cx="2535445" cy="92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BFF9A34-A4FF-D7A8-95B8-38480233B0E8}"/>
              </a:ext>
            </a:extLst>
          </p:cNvPr>
          <p:cNvSpPr/>
          <p:nvPr/>
        </p:nvSpPr>
        <p:spPr>
          <a:xfrm>
            <a:off x="6177449" y="3060076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9D0DE76-3BD2-13CA-76C4-7AC751BC87D4}"/>
              </a:ext>
            </a:extLst>
          </p:cNvPr>
          <p:cNvGrpSpPr/>
          <p:nvPr/>
        </p:nvGrpSpPr>
        <p:grpSpPr>
          <a:xfrm>
            <a:off x="6459472" y="3110868"/>
            <a:ext cx="1530519" cy="624616"/>
            <a:chOff x="6963131" y="3393549"/>
            <a:chExt cx="1530519" cy="624616"/>
          </a:xfrm>
        </p:grpSpPr>
        <p:pic>
          <p:nvPicPr>
            <p:cNvPr id="1056" name="Picture 32" descr="Connector">
              <a:extLst>
                <a:ext uri="{FF2B5EF4-FFF2-40B4-BE49-F238E27FC236}">
                  <a16:creationId xmlns:a16="http://schemas.microsoft.com/office/drawing/2014/main" id="{775037CF-8BBB-EA72-92F8-A7E449F69B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83" t="12473" r="35823" b="38016"/>
            <a:stretch/>
          </p:blipFill>
          <p:spPr bwMode="auto">
            <a:xfrm>
              <a:off x="6963131" y="3393549"/>
              <a:ext cx="635679" cy="62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82A211-8704-3DA4-FB0E-DEC6761E0B32}"/>
                </a:ext>
              </a:extLst>
            </p:cNvPr>
            <p:cNvSpPr txBox="1"/>
            <p:nvPr/>
          </p:nvSpPr>
          <p:spPr>
            <a:xfrm>
              <a:off x="7280970" y="3536054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RDS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09E0FA2-51A6-3F4B-05EB-18BD6F8311EA}"/>
              </a:ext>
            </a:extLst>
          </p:cNvPr>
          <p:cNvSpPr/>
          <p:nvPr/>
        </p:nvSpPr>
        <p:spPr>
          <a:xfrm>
            <a:off x="6177448" y="3981972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6BFD9C-6F73-0EC0-6736-F2E982E93105}"/>
              </a:ext>
            </a:extLst>
          </p:cNvPr>
          <p:cNvGrpSpPr/>
          <p:nvPr/>
        </p:nvGrpSpPr>
        <p:grpSpPr>
          <a:xfrm>
            <a:off x="6402590" y="4043937"/>
            <a:ext cx="1638860" cy="624616"/>
            <a:chOff x="7000778" y="4212597"/>
            <a:chExt cx="1638860" cy="624616"/>
          </a:xfrm>
        </p:grpSpPr>
        <p:pic>
          <p:nvPicPr>
            <p:cNvPr id="1058" name="Picture 34" descr="Tonic - Integrations - Amazon Redshift">
              <a:extLst>
                <a:ext uri="{FF2B5EF4-FFF2-40B4-BE49-F238E27FC236}">
                  <a16:creationId xmlns:a16="http://schemas.microsoft.com/office/drawing/2014/main" id="{FCFE353C-4669-EDE6-9CCB-4C7398254A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8" r="30022" b="27045"/>
            <a:stretch/>
          </p:blipFill>
          <p:spPr bwMode="auto">
            <a:xfrm>
              <a:off x="7000778" y="4212597"/>
              <a:ext cx="598032" cy="62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DCECCF8-C70D-0146-21FB-1BE4B699C9D2}"/>
                </a:ext>
              </a:extLst>
            </p:cNvPr>
            <p:cNvSpPr txBox="1"/>
            <p:nvPr/>
          </p:nvSpPr>
          <p:spPr>
            <a:xfrm>
              <a:off x="7426958" y="4371016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Redshift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A5B64C3C-683F-8DA4-9987-EC3087C60471}"/>
              </a:ext>
            </a:extLst>
          </p:cNvPr>
          <p:cNvSpPr/>
          <p:nvPr/>
        </p:nvSpPr>
        <p:spPr>
          <a:xfrm>
            <a:off x="6177447" y="4895128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0A66D-670E-8835-3B30-7CCDCC1F047B}"/>
              </a:ext>
            </a:extLst>
          </p:cNvPr>
          <p:cNvGrpSpPr/>
          <p:nvPr/>
        </p:nvGrpSpPr>
        <p:grpSpPr>
          <a:xfrm>
            <a:off x="6282988" y="4903715"/>
            <a:ext cx="1800388" cy="718806"/>
            <a:chOff x="6999320" y="4760105"/>
            <a:chExt cx="1800388" cy="718806"/>
          </a:xfrm>
        </p:grpSpPr>
        <p:pic>
          <p:nvPicPr>
            <p:cNvPr id="1060" name="Picture 36" descr="7 Mistakes I Made In DynamoDB - Coder Diaries">
              <a:extLst>
                <a:ext uri="{FF2B5EF4-FFF2-40B4-BE49-F238E27FC236}">
                  <a16:creationId xmlns:a16="http://schemas.microsoft.com/office/drawing/2014/main" id="{73989EC3-ABDB-4FAA-E7DF-8E7B9322FD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5" t="9436" r="56725" b="9616"/>
            <a:stretch/>
          </p:blipFill>
          <p:spPr bwMode="auto">
            <a:xfrm>
              <a:off x="6999320" y="4760105"/>
              <a:ext cx="622645" cy="718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43775C-6758-0813-4342-0B8C24B0EA2F}"/>
                </a:ext>
              </a:extLst>
            </p:cNvPr>
            <p:cNvSpPr txBox="1"/>
            <p:nvPr/>
          </p:nvSpPr>
          <p:spPr>
            <a:xfrm>
              <a:off x="7587028" y="4965619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DynamoDB</a:t>
              </a:r>
            </a:p>
          </p:txBody>
        </p:sp>
      </p:grpSp>
      <p:grpSp>
        <p:nvGrpSpPr>
          <p:cNvPr id="17" name="Google Shape;12944;p66">
            <a:extLst>
              <a:ext uri="{FF2B5EF4-FFF2-40B4-BE49-F238E27FC236}">
                <a16:creationId xmlns:a16="http://schemas.microsoft.com/office/drawing/2014/main" id="{EA17685E-8557-01FF-9352-24371E01BF58}"/>
              </a:ext>
            </a:extLst>
          </p:cNvPr>
          <p:cNvGrpSpPr/>
          <p:nvPr/>
        </p:nvGrpSpPr>
        <p:grpSpPr>
          <a:xfrm>
            <a:off x="9798015" y="1039144"/>
            <a:ext cx="720429" cy="761595"/>
            <a:chOff x="6099375" y="2456075"/>
            <a:chExt cx="337684" cy="314194"/>
          </a:xfrm>
          <a:solidFill>
            <a:schemeClr val="accent2"/>
          </a:solidFill>
        </p:grpSpPr>
        <p:sp>
          <p:nvSpPr>
            <p:cNvPr id="18" name="Google Shape;12945;p66">
              <a:extLst>
                <a:ext uri="{FF2B5EF4-FFF2-40B4-BE49-F238E27FC236}">
                  <a16:creationId xmlns:a16="http://schemas.microsoft.com/office/drawing/2014/main" id="{64B89170-1EF6-41EA-47D2-3B01AD590F2B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grpFill/>
            <a:ln w="19050"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2946;p66">
              <a:extLst>
                <a:ext uri="{FF2B5EF4-FFF2-40B4-BE49-F238E27FC236}">
                  <a16:creationId xmlns:a16="http://schemas.microsoft.com/office/drawing/2014/main" id="{FBA62FD7-D247-4EF9-D913-0CD3512832FF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grpFill/>
            <a:ln w="19050"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6C95C86-F97C-A76B-B10C-8E4E4BBD7F40}"/>
              </a:ext>
            </a:extLst>
          </p:cNvPr>
          <p:cNvSpPr txBox="1"/>
          <p:nvPr/>
        </p:nvSpPr>
        <p:spPr>
          <a:xfrm>
            <a:off x="9182072" y="1755453"/>
            <a:ext cx="220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AWS Data Catalog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9D60F96-409F-4E27-60A0-90D3BF72EE6B}"/>
              </a:ext>
            </a:extLst>
          </p:cNvPr>
          <p:cNvCxnSpPr>
            <a:cxnSpLocks/>
          </p:cNvCxnSpPr>
          <p:nvPr/>
        </p:nvCxnSpPr>
        <p:spPr>
          <a:xfrm>
            <a:off x="1986702" y="3014104"/>
            <a:ext cx="1257938" cy="17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338B67D-9C78-DDF1-3858-EDE73F5E57F5}"/>
              </a:ext>
            </a:extLst>
          </p:cNvPr>
          <p:cNvCxnSpPr>
            <a:cxnSpLocks/>
          </p:cNvCxnSpPr>
          <p:nvPr/>
        </p:nvCxnSpPr>
        <p:spPr>
          <a:xfrm>
            <a:off x="4560976" y="3110868"/>
            <a:ext cx="1516684" cy="31230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C37C53A-A46C-48AC-19A1-568A77D6297B}"/>
              </a:ext>
            </a:extLst>
          </p:cNvPr>
          <p:cNvCxnSpPr>
            <a:cxnSpLocks/>
          </p:cNvCxnSpPr>
          <p:nvPr/>
        </p:nvCxnSpPr>
        <p:spPr>
          <a:xfrm>
            <a:off x="4535938" y="3110868"/>
            <a:ext cx="1541722" cy="124537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FF6C1F1-42C3-766B-422C-D7A8D4DF4609}"/>
              </a:ext>
            </a:extLst>
          </p:cNvPr>
          <p:cNvCxnSpPr>
            <a:cxnSpLocks/>
          </p:cNvCxnSpPr>
          <p:nvPr/>
        </p:nvCxnSpPr>
        <p:spPr>
          <a:xfrm>
            <a:off x="4553683" y="3110868"/>
            <a:ext cx="1582287" cy="222100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D6AC636-0253-522F-B06E-B081575F33B8}"/>
              </a:ext>
            </a:extLst>
          </p:cNvPr>
          <p:cNvCxnSpPr>
            <a:cxnSpLocks/>
          </p:cNvCxnSpPr>
          <p:nvPr/>
        </p:nvCxnSpPr>
        <p:spPr>
          <a:xfrm flipV="1">
            <a:off x="4507721" y="1552226"/>
            <a:ext cx="1194761" cy="15062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58A9B5B-33D2-EDE1-B1D7-058571307814}"/>
              </a:ext>
            </a:extLst>
          </p:cNvPr>
          <p:cNvCxnSpPr>
            <a:cxnSpLocks/>
          </p:cNvCxnSpPr>
          <p:nvPr/>
        </p:nvCxnSpPr>
        <p:spPr>
          <a:xfrm>
            <a:off x="8483669" y="1273771"/>
            <a:ext cx="988828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DBCFEF1-BC50-661B-7AB1-6C1FC3823F82}"/>
              </a:ext>
            </a:extLst>
          </p:cNvPr>
          <p:cNvCxnSpPr>
            <a:cxnSpLocks/>
          </p:cNvCxnSpPr>
          <p:nvPr/>
        </p:nvCxnSpPr>
        <p:spPr>
          <a:xfrm>
            <a:off x="8483669" y="1647957"/>
            <a:ext cx="98882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6FFEC8F-044C-F520-1D4B-8EFB2891BD88}"/>
              </a:ext>
            </a:extLst>
          </p:cNvPr>
          <p:cNvCxnSpPr>
            <a:cxnSpLocks/>
          </p:cNvCxnSpPr>
          <p:nvPr/>
        </p:nvCxnSpPr>
        <p:spPr>
          <a:xfrm flipH="1" flipV="1">
            <a:off x="7191320" y="2181012"/>
            <a:ext cx="5858" cy="51385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2695BA-8703-D135-CEFF-D54AA2E0378E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10283963" y="2124785"/>
            <a:ext cx="1" cy="4025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0175615-155A-35E0-3E51-6F4DCF27EBC1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8173226" y="3414979"/>
            <a:ext cx="950637" cy="93502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D550326-9CF2-9CF1-C46E-C8C94C4EA1FA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8173225" y="4336875"/>
            <a:ext cx="950638" cy="1936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DA6E4A64-3546-574E-9026-7D848B4A937E}"/>
              </a:ext>
            </a:extLst>
          </p:cNvPr>
          <p:cNvCxnSpPr>
            <a:cxnSpLocks/>
            <a:stCxn id="103" idx="2"/>
            <a:endCxn id="136" idx="2"/>
          </p:cNvCxnSpPr>
          <p:nvPr/>
        </p:nvCxnSpPr>
        <p:spPr>
          <a:xfrm rot="5400000">
            <a:off x="6771824" y="2040273"/>
            <a:ext cx="783586" cy="6144811"/>
          </a:xfrm>
          <a:prstGeom prst="bentConnector3">
            <a:avLst>
              <a:gd name="adj1" fmla="val 129174"/>
            </a:avLst>
          </a:prstGeom>
          <a:ln w="34925">
            <a:solidFill>
              <a:schemeClr val="accent4"/>
            </a:solidFill>
            <a:prstDash val="sysDot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AD91B46-C1A8-AAF6-290D-B976E9F26F8F}"/>
              </a:ext>
            </a:extLst>
          </p:cNvPr>
          <p:cNvCxnSpPr>
            <a:cxnSpLocks/>
            <a:endCxn id="128" idx="3"/>
          </p:cNvCxnSpPr>
          <p:nvPr/>
        </p:nvCxnSpPr>
        <p:spPr>
          <a:xfrm flipH="1">
            <a:off x="4799924" y="3465824"/>
            <a:ext cx="1214388" cy="630028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AE0786E-D55D-4829-45BF-FC06F44A4F01}"/>
              </a:ext>
            </a:extLst>
          </p:cNvPr>
          <p:cNvCxnSpPr>
            <a:cxnSpLocks/>
          </p:cNvCxnSpPr>
          <p:nvPr/>
        </p:nvCxnSpPr>
        <p:spPr>
          <a:xfrm flipH="1" flipV="1">
            <a:off x="4844445" y="4263989"/>
            <a:ext cx="1282473" cy="144023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B4FE5DF-970E-AA57-DAF7-B4D4126E438E}"/>
              </a:ext>
            </a:extLst>
          </p:cNvPr>
          <p:cNvCxnSpPr>
            <a:cxnSpLocks/>
          </p:cNvCxnSpPr>
          <p:nvPr/>
        </p:nvCxnSpPr>
        <p:spPr>
          <a:xfrm flipH="1" flipV="1">
            <a:off x="4785541" y="4433513"/>
            <a:ext cx="1323632" cy="934228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4095227-2EC3-DEB5-5933-67D9E9764B7E}"/>
              </a:ext>
            </a:extLst>
          </p:cNvPr>
          <p:cNvSpPr txBox="1"/>
          <p:nvPr/>
        </p:nvSpPr>
        <p:spPr>
          <a:xfrm>
            <a:off x="2939952" y="252312"/>
            <a:ext cx="230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Load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6E779D-5FA1-4E5B-4F8A-716BD9960109}"/>
              </a:ext>
            </a:extLst>
          </p:cNvPr>
          <p:cNvSpPr txBox="1"/>
          <p:nvPr/>
        </p:nvSpPr>
        <p:spPr>
          <a:xfrm>
            <a:off x="1071823" y="261682"/>
            <a:ext cx="84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Extract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4E2D74A-536A-64B0-99EC-1B1796ED03F9}"/>
              </a:ext>
            </a:extLst>
          </p:cNvPr>
          <p:cNvSpPr txBox="1"/>
          <p:nvPr/>
        </p:nvSpPr>
        <p:spPr>
          <a:xfrm>
            <a:off x="2301105" y="3421125"/>
            <a:ext cx="760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50" b="1" dirty="0"/>
              <a:t>Airflow</a:t>
            </a:r>
            <a:r>
              <a:rPr lang="en-PH" sz="1050" dirty="0"/>
              <a:t> DAG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41F85CD-FFC6-3BA4-2436-C17A7566F280}"/>
              </a:ext>
            </a:extLst>
          </p:cNvPr>
          <p:cNvSpPr txBox="1"/>
          <p:nvPr/>
        </p:nvSpPr>
        <p:spPr>
          <a:xfrm>
            <a:off x="7565700" y="3050087"/>
            <a:ext cx="721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00" i="1" dirty="0"/>
              <a:t>Connection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341011D-0D25-BDA9-83FC-4D9873F17FB2}"/>
              </a:ext>
            </a:extLst>
          </p:cNvPr>
          <p:cNvSpPr txBox="1"/>
          <p:nvPr/>
        </p:nvSpPr>
        <p:spPr>
          <a:xfrm>
            <a:off x="6320661" y="5990730"/>
            <a:ext cx="178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DBMS in AWS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BBD4E73-37CD-A36B-2CBF-358D09925A2A}"/>
              </a:ext>
            </a:extLst>
          </p:cNvPr>
          <p:cNvSpPr txBox="1"/>
          <p:nvPr/>
        </p:nvSpPr>
        <p:spPr>
          <a:xfrm>
            <a:off x="9552218" y="300871"/>
            <a:ext cx="147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Consume</a:t>
            </a: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504A07DB-9DD6-1941-9501-99E8EFB5B3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2778" l="1667" r="97222">
                        <a14:foregroundMark x1="5667" y1="56778" x2="5667" y2="56778"/>
                        <a14:foregroundMark x1="1667" y1="58889" x2="1667" y2="58889"/>
                        <a14:foregroundMark x1="93222" y1="57333" x2="93222" y2="57333"/>
                        <a14:foregroundMark x1="97333" y1="58000" x2="97333" y2="58000"/>
                        <a14:foregroundMark x1="83333" y1="92778" x2="83333" y2="9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54512" y="2236633"/>
            <a:ext cx="423532" cy="4235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8DFDDFC2-A1E5-BA49-9C1F-3964683A8622}"/>
              </a:ext>
            </a:extLst>
          </p:cNvPr>
          <p:cNvSpPr txBox="1"/>
          <p:nvPr/>
        </p:nvSpPr>
        <p:spPr>
          <a:xfrm>
            <a:off x="7568834" y="2331006"/>
            <a:ext cx="100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/>
              <a:t>Crawler</a:t>
            </a:r>
          </a:p>
        </p:txBody>
      </p:sp>
      <p:pic>
        <p:nvPicPr>
          <p:cNvPr id="103" name="Picture 40" descr="D2D Template - Amazon QuickSight">
            <a:extLst>
              <a:ext uri="{FF2B5EF4-FFF2-40B4-BE49-F238E27FC236}">
                <a16:creationId xmlns:a16="http://schemas.microsoft.com/office/drawing/2014/main" id="{98AE643F-DB47-4744-B9F5-9C6A6808E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038" y="4029605"/>
            <a:ext cx="1971967" cy="69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8" descr="Connectivity, integration and extensibility">
            <a:extLst>
              <a:ext uri="{FF2B5EF4-FFF2-40B4-BE49-F238E27FC236}">
                <a16:creationId xmlns:a16="http://schemas.microsoft.com/office/drawing/2014/main" id="{E62BD513-28F4-D141-A4A8-ED769102C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5" r="30405"/>
          <a:stretch/>
        </p:blipFill>
        <p:spPr bwMode="auto">
          <a:xfrm>
            <a:off x="9455041" y="2366976"/>
            <a:ext cx="1657843" cy="144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4FE8D5F-2914-A24E-B3D7-E5430C0115CE}"/>
              </a:ext>
            </a:extLst>
          </p:cNvPr>
          <p:cNvCxnSpPr>
            <a:cxnSpLocks/>
          </p:cNvCxnSpPr>
          <p:nvPr/>
        </p:nvCxnSpPr>
        <p:spPr>
          <a:xfrm flipH="1">
            <a:off x="10283961" y="3696378"/>
            <a:ext cx="1" cy="4025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2" descr="National Air and Space Museum - Group - sll">
            <a:extLst>
              <a:ext uri="{FF2B5EF4-FFF2-40B4-BE49-F238E27FC236}">
                <a16:creationId xmlns:a16="http://schemas.microsoft.com/office/drawing/2014/main" id="{AA41F0F9-BC4A-C54B-96F9-6DC8F5ACD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1" b="24629"/>
          <a:stretch/>
        </p:blipFill>
        <p:spPr bwMode="auto">
          <a:xfrm>
            <a:off x="846937" y="2634866"/>
            <a:ext cx="1554302" cy="80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9E89614B-78C2-6D44-9814-9A9BEE030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119" y="3663310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8BB39864-2CC0-414F-8D4F-41E908DBD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23" y="2610447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3D00A8-487E-7BC8-BA1A-2BA0707DE205}"/>
              </a:ext>
            </a:extLst>
          </p:cNvPr>
          <p:cNvSpPr txBox="1"/>
          <p:nvPr/>
        </p:nvSpPr>
        <p:spPr>
          <a:xfrm>
            <a:off x="3635551" y="2850141"/>
            <a:ext cx="806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Landing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2842DF0-220B-CC45-B07C-F614956E5EE4}"/>
              </a:ext>
            </a:extLst>
          </p:cNvPr>
          <p:cNvSpPr txBox="1"/>
          <p:nvPr/>
        </p:nvSpPr>
        <p:spPr>
          <a:xfrm>
            <a:off x="3767050" y="3886563"/>
            <a:ext cx="6270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Clean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pic>
        <p:nvPicPr>
          <p:cNvPr id="135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38C5652C-2194-5547-AB11-A843236F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23" y="4710454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B0BD553B-1E88-7845-B3FE-162D03B9E793}"/>
              </a:ext>
            </a:extLst>
          </p:cNvPr>
          <p:cNvSpPr txBox="1"/>
          <p:nvPr/>
        </p:nvSpPr>
        <p:spPr>
          <a:xfrm>
            <a:off x="3685683" y="4950473"/>
            <a:ext cx="811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Curated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pic>
        <p:nvPicPr>
          <p:cNvPr id="29" name="Picture 6" descr="Airflow Logo [ Download - Logo - icon ] png svg">
            <a:extLst>
              <a:ext uri="{FF2B5EF4-FFF2-40B4-BE49-F238E27FC236}">
                <a16:creationId xmlns:a16="http://schemas.microsoft.com/office/drawing/2014/main" id="{67C456B1-7607-DD43-A3E5-5E3A1F37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198" y="3083307"/>
            <a:ext cx="361191" cy="3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Airflow Logo [ Download - Logo - icon ] png svg">
            <a:extLst>
              <a:ext uri="{FF2B5EF4-FFF2-40B4-BE49-F238E27FC236}">
                <a16:creationId xmlns:a16="http://schemas.microsoft.com/office/drawing/2014/main" id="{EE4E9D48-2B4F-8547-9672-84779CBEB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177" y="2488950"/>
            <a:ext cx="361191" cy="3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FD446E44-A9EC-3C40-8D74-B4F536882AF8}"/>
              </a:ext>
            </a:extLst>
          </p:cNvPr>
          <p:cNvSpPr txBox="1"/>
          <p:nvPr/>
        </p:nvSpPr>
        <p:spPr>
          <a:xfrm>
            <a:off x="5109944" y="2828019"/>
            <a:ext cx="760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50" b="1" dirty="0"/>
              <a:t>Airflow</a:t>
            </a:r>
            <a:r>
              <a:rPr lang="en-PH" sz="1050" dirty="0"/>
              <a:t> DAGs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F11A5D-F6FE-3D46-A3BE-603D05F08BDB}"/>
              </a:ext>
            </a:extLst>
          </p:cNvPr>
          <p:cNvSpPr txBox="1"/>
          <p:nvPr/>
        </p:nvSpPr>
        <p:spPr>
          <a:xfrm>
            <a:off x="5937481" y="249635"/>
            <a:ext cx="230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Transform</a:t>
            </a:r>
          </a:p>
        </p:txBody>
      </p:sp>
      <p:pic>
        <p:nvPicPr>
          <p:cNvPr id="1026" name="Picture 2" descr="Fetch multiple object lists from the s3, match with a prefix. | by Ankit  Kumar Rajpoot | Medium">
            <a:extLst>
              <a:ext uri="{FF2B5EF4-FFF2-40B4-BE49-F238E27FC236}">
                <a16:creationId xmlns:a16="http://schemas.microsoft.com/office/drawing/2014/main" id="{169047A5-7C5E-374A-ACF3-330F959EB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683" y="2198220"/>
            <a:ext cx="1703422" cy="5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7A08B2E-07BE-B645-B5A2-018FDCF3EBF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59146" y="2932447"/>
            <a:ext cx="361320" cy="307777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3A6944E2-B7B7-0B47-93D0-66C841403921}"/>
              </a:ext>
            </a:extLst>
          </p:cNvPr>
          <p:cNvSpPr txBox="1"/>
          <p:nvPr/>
        </p:nvSpPr>
        <p:spPr>
          <a:xfrm>
            <a:off x="7566474" y="3956605"/>
            <a:ext cx="721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00" i="1" dirty="0"/>
              <a:t>Connection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BE43D769-98BD-0345-8780-9961091F96B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59920" y="3838965"/>
            <a:ext cx="361320" cy="30777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B558898D-38C0-2D47-B8B3-8D98D395871C}"/>
              </a:ext>
            </a:extLst>
          </p:cNvPr>
          <p:cNvSpPr txBox="1"/>
          <p:nvPr/>
        </p:nvSpPr>
        <p:spPr>
          <a:xfrm>
            <a:off x="5093789" y="5023910"/>
            <a:ext cx="760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50" dirty="0"/>
              <a:t>save/</a:t>
            </a:r>
          </a:p>
          <a:p>
            <a:pPr algn="ctr"/>
            <a:r>
              <a:rPr lang="en-PH" sz="1050" dirty="0"/>
              <a:t>backup files as needed</a:t>
            </a:r>
          </a:p>
        </p:txBody>
      </p:sp>
      <p:pic>
        <p:nvPicPr>
          <p:cNvPr id="109" name="Picture 108" descr="A picture containing icon&#10;&#10;Description automatically generated">
            <a:extLst>
              <a:ext uri="{FF2B5EF4-FFF2-40B4-BE49-F238E27FC236}">
                <a16:creationId xmlns:a16="http://schemas.microsoft.com/office/drawing/2014/main" id="{FEE00917-A84C-B340-AB27-0D3684EDB9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2778" l="1667" r="97222">
                        <a14:foregroundMark x1="5667" y1="56778" x2="5667" y2="56778"/>
                        <a14:foregroundMark x1="1667" y1="58889" x2="1667" y2="58889"/>
                        <a14:foregroundMark x1="93222" y1="57333" x2="93222" y2="57333"/>
                        <a14:foregroundMark x1="97333" y1="58000" x2="97333" y2="58000"/>
                        <a14:foregroundMark x1="83333" y1="92778" x2="83333" y2="9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92036" y="1438831"/>
            <a:ext cx="343065" cy="343065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7C7E5183-5097-DB43-9F5B-C408D172A7C2}"/>
              </a:ext>
            </a:extLst>
          </p:cNvPr>
          <p:cNvSpPr txBox="1"/>
          <p:nvPr/>
        </p:nvSpPr>
        <p:spPr>
          <a:xfrm>
            <a:off x="4909458" y="1185486"/>
            <a:ext cx="100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/>
              <a:t>Crawler</a:t>
            </a:r>
          </a:p>
        </p:txBody>
      </p:sp>
    </p:spTree>
    <p:extLst>
      <p:ext uri="{BB962C8B-B14F-4D97-AF65-F5344CB8AC3E}">
        <p14:creationId xmlns:p14="http://schemas.microsoft.com/office/powerpoint/2010/main" val="34633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525503A-BDC0-234A-9E6E-E0E5EE298478}"/>
              </a:ext>
            </a:extLst>
          </p:cNvPr>
          <p:cNvSpPr/>
          <p:nvPr/>
        </p:nvSpPr>
        <p:spPr>
          <a:xfrm>
            <a:off x="2649820" y="605586"/>
            <a:ext cx="2862076" cy="5937068"/>
          </a:xfrm>
          <a:prstGeom prst="rect">
            <a:avLst/>
          </a:prstGeom>
          <a:solidFill>
            <a:srgbClr val="FF2F92">
              <a:alpha val="4706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A84F379-9105-4DEF-27C8-3A3A710B2539}"/>
              </a:ext>
            </a:extLst>
          </p:cNvPr>
          <p:cNvSpPr/>
          <p:nvPr/>
        </p:nvSpPr>
        <p:spPr>
          <a:xfrm>
            <a:off x="697427" y="605587"/>
            <a:ext cx="1957979" cy="5937067"/>
          </a:xfrm>
          <a:prstGeom prst="rect">
            <a:avLst/>
          </a:prstGeom>
          <a:solidFill>
            <a:srgbClr val="FFF2CC">
              <a:alpha val="28627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7865CB0A-5F82-7A01-E3AD-E0A1E5F9FEF7}"/>
              </a:ext>
            </a:extLst>
          </p:cNvPr>
          <p:cNvSpPr/>
          <p:nvPr/>
        </p:nvSpPr>
        <p:spPr>
          <a:xfrm>
            <a:off x="8897262" y="607130"/>
            <a:ext cx="2623325" cy="5937067"/>
          </a:xfrm>
          <a:prstGeom prst="rect">
            <a:avLst/>
          </a:prstGeom>
          <a:solidFill>
            <a:srgbClr val="E2F0D9">
              <a:alpha val="29412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FB0F7C5-2796-AF03-2341-2525218A518F}"/>
              </a:ext>
            </a:extLst>
          </p:cNvPr>
          <p:cNvSpPr/>
          <p:nvPr/>
        </p:nvSpPr>
        <p:spPr>
          <a:xfrm>
            <a:off x="5510013" y="606577"/>
            <a:ext cx="3388455" cy="5937068"/>
          </a:xfrm>
          <a:prstGeom prst="rect">
            <a:avLst/>
          </a:prstGeom>
          <a:solidFill>
            <a:srgbClr val="DEEBF7">
              <a:alpha val="38039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33079-FD96-AFFC-DE7F-F8733C63C1A8}"/>
              </a:ext>
            </a:extLst>
          </p:cNvPr>
          <p:cNvSpPr/>
          <p:nvPr/>
        </p:nvSpPr>
        <p:spPr>
          <a:xfrm>
            <a:off x="5796238" y="2702706"/>
            <a:ext cx="2699716" cy="3246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AAE66F-800B-4610-0F53-F837F16A907F}"/>
              </a:ext>
            </a:extLst>
          </p:cNvPr>
          <p:cNvSpPr/>
          <p:nvPr/>
        </p:nvSpPr>
        <p:spPr>
          <a:xfrm>
            <a:off x="5770398" y="841754"/>
            <a:ext cx="2725556" cy="133604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12B55-9A30-45E5-2B5D-246F9618D2C5}"/>
              </a:ext>
            </a:extLst>
          </p:cNvPr>
          <p:cNvSpPr/>
          <p:nvPr/>
        </p:nvSpPr>
        <p:spPr>
          <a:xfrm>
            <a:off x="2929885" y="2190192"/>
            <a:ext cx="2262152" cy="3762375"/>
          </a:xfrm>
          <a:prstGeom prst="rect">
            <a:avLst/>
          </a:prstGeom>
          <a:solidFill>
            <a:srgbClr val="F3DA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158976-053B-3649-0A9D-CAC60F2B2697}"/>
              </a:ext>
            </a:extLst>
          </p:cNvPr>
          <p:cNvSpPr txBox="1"/>
          <p:nvPr/>
        </p:nvSpPr>
        <p:spPr>
          <a:xfrm>
            <a:off x="3519380" y="1888747"/>
            <a:ext cx="178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/>
              <a:t>Lake Formation</a:t>
            </a:r>
          </a:p>
        </p:txBody>
      </p:sp>
      <p:pic>
        <p:nvPicPr>
          <p:cNvPr id="1048" name="Picture 24" descr="AWS Lake Formation | CloudBank">
            <a:extLst>
              <a:ext uri="{FF2B5EF4-FFF2-40B4-BE49-F238E27FC236}">
                <a16:creationId xmlns:a16="http://schemas.microsoft.com/office/drawing/2014/main" id="{EEDA8474-B660-2EA4-C75B-4419E9EA2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545" b="61818" l="26818" r="74545">
                        <a14:foregroundMark x1="35909" y1="19091" x2="35909" y2="19091"/>
                        <a14:foregroundMark x1="41364" y1="16364" x2="41364" y2="16364"/>
                        <a14:foregroundMark x1="48182" y1="61818" x2="48182" y2="61818"/>
                        <a14:foregroundMark x1="59091" y1="46364" x2="59091" y2="46364"/>
                        <a14:foregroundMark x1="39091" y1="30000" x2="39091" y2="30000"/>
                        <a14:foregroundMark x1="36364" y1="31364" x2="36364" y2="31364"/>
                        <a14:foregroundMark x1="36818" y1="31818" x2="36818" y2="31818"/>
                        <a14:foregroundMark x1="36364" y1="31818" x2="36364" y2="31818"/>
                        <a14:foregroundMark x1="35909" y1="31364" x2="35909" y2="31364"/>
                        <a14:foregroundMark x1="36364" y1="31364" x2="36364" y2="31364"/>
                        <a14:foregroundMark x1="35455" y1="30909" x2="35455" y2="30909"/>
                        <a14:foregroundMark x1="35000" y1="31364" x2="35000" y2="31364"/>
                        <a14:foregroundMark x1="35455" y1="30909" x2="35455" y2="30909"/>
                        <a14:foregroundMark x1="36364" y1="30909" x2="36364" y2="30909"/>
                        <a14:foregroundMark x1="35455" y1="30909" x2="35455" y2="30909"/>
                        <a14:foregroundMark x1="36818" y1="31364" x2="36818" y2="31364"/>
                        <a14:backgroundMark x1="37273" y1="30909" x2="37273" y2="30909"/>
                        <a14:backgroundMark x1="36818" y1="30909" x2="36818" y2="30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74" t="9190" r="19199" b="32827"/>
          <a:stretch/>
        </p:blipFill>
        <p:spPr bwMode="auto">
          <a:xfrm>
            <a:off x="3749697" y="1080644"/>
            <a:ext cx="929590" cy="9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mazon Web Services - Wikipedia">
            <a:extLst>
              <a:ext uri="{FF2B5EF4-FFF2-40B4-BE49-F238E27FC236}">
                <a16:creationId xmlns:a16="http://schemas.microsoft.com/office/drawing/2014/main" id="{83A10CA9-6479-6300-2D80-06A58CACB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747" y="1661555"/>
            <a:ext cx="764199" cy="45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onnect AWS RDS SQL Server with AWS Glue">
            <a:extLst>
              <a:ext uri="{FF2B5EF4-FFF2-40B4-BE49-F238E27FC236}">
                <a16:creationId xmlns:a16="http://schemas.microsoft.com/office/drawing/2014/main" id="{D83E84EF-7CD9-62AD-15E2-1896B64E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453" y="1113415"/>
            <a:ext cx="2535445" cy="92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BFF9A34-A4FF-D7A8-95B8-38480233B0E8}"/>
              </a:ext>
            </a:extLst>
          </p:cNvPr>
          <p:cNvSpPr/>
          <p:nvPr/>
        </p:nvSpPr>
        <p:spPr>
          <a:xfrm>
            <a:off x="6177449" y="3060076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9D0DE76-3BD2-13CA-76C4-7AC751BC87D4}"/>
              </a:ext>
            </a:extLst>
          </p:cNvPr>
          <p:cNvGrpSpPr/>
          <p:nvPr/>
        </p:nvGrpSpPr>
        <p:grpSpPr>
          <a:xfrm>
            <a:off x="6459472" y="3110868"/>
            <a:ext cx="1530519" cy="624616"/>
            <a:chOff x="6963131" y="3393549"/>
            <a:chExt cx="1530519" cy="624616"/>
          </a:xfrm>
        </p:grpSpPr>
        <p:pic>
          <p:nvPicPr>
            <p:cNvPr id="1056" name="Picture 32" descr="Connector">
              <a:extLst>
                <a:ext uri="{FF2B5EF4-FFF2-40B4-BE49-F238E27FC236}">
                  <a16:creationId xmlns:a16="http://schemas.microsoft.com/office/drawing/2014/main" id="{775037CF-8BBB-EA72-92F8-A7E449F69B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83" t="12473" r="35823" b="38016"/>
            <a:stretch/>
          </p:blipFill>
          <p:spPr bwMode="auto">
            <a:xfrm>
              <a:off x="6963131" y="3393549"/>
              <a:ext cx="635679" cy="62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82A211-8704-3DA4-FB0E-DEC6761E0B32}"/>
                </a:ext>
              </a:extLst>
            </p:cNvPr>
            <p:cNvSpPr txBox="1"/>
            <p:nvPr/>
          </p:nvSpPr>
          <p:spPr>
            <a:xfrm>
              <a:off x="7280970" y="3536054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RDS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09E0FA2-51A6-3F4B-05EB-18BD6F8311EA}"/>
              </a:ext>
            </a:extLst>
          </p:cNvPr>
          <p:cNvSpPr/>
          <p:nvPr/>
        </p:nvSpPr>
        <p:spPr>
          <a:xfrm>
            <a:off x="6177448" y="3981972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6BFD9C-6F73-0EC0-6736-F2E982E93105}"/>
              </a:ext>
            </a:extLst>
          </p:cNvPr>
          <p:cNvGrpSpPr/>
          <p:nvPr/>
        </p:nvGrpSpPr>
        <p:grpSpPr>
          <a:xfrm>
            <a:off x="6402590" y="4043937"/>
            <a:ext cx="1638860" cy="624616"/>
            <a:chOff x="7000778" y="4212597"/>
            <a:chExt cx="1638860" cy="624616"/>
          </a:xfrm>
        </p:grpSpPr>
        <p:pic>
          <p:nvPicPr>
            <p:cNvPr id="1058" name="Picture 34" descr="Tonic - Integrations - Amazon Redshift">
              <a:extLst>
                <a:ext uri="{FF2B5EF4-FFF2-40B4-BE49-F238E27FC236}">
                  <a16:creationId xmlns:a16="http://schemas.microsoft.com/office/drawing/2014/main" id="{FCFE353C-4669-EDE6-9CCB-4C7398254A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8" r="30022" b="27045"/>
            <a:stretch/>
          </p:blipFill>
          <p:spPr bwMode="auto">
            <a:xfrm>
              <a:off x="7000778" y="4212597"/>
              <a:ext cx="598032" cy="62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DCECCF8-C70D-0146-21FB-1BE4B699C9D2}"/>
                </a:ext>
              </a:extLst>
            </p:cNvPr>
            <p:cNvSpPr txBox="1"/>
            <p:nvPr/>
          </p:nvSpPr>
          <p:spPr>
            <a:xfrm>
              <a:off x="7426958" y="4371016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Redshift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A5B64C3C-683F-8DA4-9987-EC3087C60471}"/>
              </a:ext>
            </a:extLst>
          </p:cNvPr>
          <p:cNvSpPr/>
          <p:nvPr/>
        </p:nvSpPr>
        <p:spPr>
          <a:xfrm>
            <a:off x="6177447" y="4895128"/>
            <a:ext cx="1995777" cy="7098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0A66D-670E-8835-3B30-7CCDCC1F047B}"/>
              </a:ext>
            </a:extLst>
          </p:cNvPr>
          <p:cNvGrpSpPr/>
          <p:nvPr/>
        </p:nvGrpSpPr>
        <p:grpSpPr>
          <a:xfrm>
            <a:off x="6282988" y="4903715"/>
            <a:ext cx="1800388" cy="718806"/>
            <a:chOff x="6999320" y="4760105"/>
            <a:chExt cx="1800388" cy="718806"/>
          </a:xfrm>
        </p:grpSpPr>
        <p:pic>
          <p:nvPicPr>
            <p:cNvPr id="1060" name="Picture 36" descr="7 Mistakes I Made In DynamoDB - Coder Diaries">
              <a:extLst>
                <a:ext uri="{FF2B5EF4-FFF2-40B4-BE49-F238E27FC236}">
                  <a16:creationId xmlns:a16="http://schemas.microsoft.com/office/drawing/2014/main" id="{73989EC3-ABDB-4FAA-E7DF-8E7B9322FD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5" t="9436" r="56725" b="9616"/>
            <a:stretch/>
          </p:blipFill>
          <p:spPr bwMode="auto">
            <a:xfrm>
              <a:off x="6999320" y="4760105"/>
              <a:ext cx="622645" cy="718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43775C-6758-0813-4342-0B8C24B0EA2F}"/>
                </a:ext>
              </a:extLst>
            </p:cNvPr>
            <p:cNvSpPr txBox="1"/>
            <p:nvPr/>
          </p:nvSpPr>
          <p:spPr>
            <a:xfrm>
              <a:off x="7587028" y="4965619"/>
              <a:ext cx="12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dirty="0"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DynamoDB</a:t>
              </a:r>
            </a:p>
          </p:txBody>
        </p:sp>
      </p:grpSp>
      <p:grpSp>
        <p:nvGrpSpPr>
          <p:cNvPr id="17" name="Google Shape;12944;p66">
            <a:extLst>
              <a:ext uri="{FF2B5EF4-FFF2-40B4-BE49-F238E27FC236}">
                <a16:creationId xmlns:a16="http://schemas.microsoft.com/office/drawing/2014/main" id="{EA17685E-8557-01FF-9352-24371E01BF58}"/>
              </a:ext>
            </a:extLst>
          </p:cNvPr>
          <p:cNvGrpSpPr/>
          <p:nvPr/>
        </p:nvGrpSpPr>
        <p:grpSpPr>
          <a:xfrm>
            <a:off x="9798015" y="1039144"/>
            <a:ext cx="720429" cy="761595"/>
            <a:chOff x="6099375" y="2456075"/>
            <a:chExt cx="337684" cy="314194"/>
          </a:xfrm>
          <a:solidFill>
            <a:schemeClr val="accent2"/>
          </a:solidFill>
        </p:grpSpPr>
        <p:sp>
          <p:nvSpPr>
            <p:cNvPr id="18" name="Google Shape;12945;p66">
              <a:extLst>
                <a:ext uri="{FF2B5EF4-FFF2-40B4-BE49-F238E27FC236}">
                  <a16:creationId xmlns:a16="http://schemas.microsoft.com/office/drawing/2014/main" id="{64B89170-1EF6-41EA-47D2-3B01AD590F2B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grpFill/>
            <a:ln w="19050"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2946;p66">
              <a:extLst>
                <a:ext uri="{FF2B5EF4-FFF2-40B4-BE49-F238E27FC236}">
                  <a16:creationId xmlns:a16="http://schemas.microsoft.com/office/drawing/2014/main" id="{FBA62FD7-D247-4EF9-D913-0CD3512832FF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grpFill/>
            <a:ln w="19050"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6C95C86-F97C-A76B-B10C-8E4E4BBD7F40}"/>
              </a:ext>
            </a:extLst>
          </p:cNvPr>
          <p:cNvSpPr txBox="1"/>
          <p:nvPr/>
        </p:nvSpPr>
        <p:spPr>
          <a:xfrm>
            <a:off x="9182072" y="1755453"/>
            <a:ext cx="220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AWS Data Catalog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9D60F96-409F-4E27-60A0-90D3BF72EE6B}"/>
              </a:ext>
            </a:extLst>
          </p:cNvPr>
          <p:cNvCxnSpPr>
            <a:cxnSpLocks/>
          </p:cNvCxnSpPr>
          <p:nvPr/>
        </p:nvCxnSpPr>
        <p:spPr>
          <a:xfrm>
            <a:off x="1986702" y="3014104"/>
            <a:ext cx="1257938" cy="17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338B67D-9C78-DDF1-3858-EDE73F5E57F5}"/>
              </a:ext>
            </a:extLst>
          </p:cNvPr>
          <p:cNvCxnSpPr>
            <a:cxnSpLocks/>
          </p:cNvCxnSpPr>
          <p:nvPr/>
        </p:nvCxnSpPr>
        <p:spPr>
          <a:xfrm>
            <a:off x="4560976" y="3110868"/>
            <a:ext cx="1516684" cy="31230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C37C53A-A46C-48AC-19A1-568A77D6297B}"/>
              </a:ext>
            </a:extLst>
          </p:cNvPr>
          <p:cNvCxnSpPr>
            <a:cxnSpLocks/>
          </p:cNvCxnSpPr>
          <p:nvPr/>
        </p:nvCxnSpPr>
        <p:spPr>
          <a:xfrm>
            <a:off x="4535938" y="3110868"/>
            <a:ext cx="1541722" cy="124537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FF6C1F1-42C3-766B-422C-D7A8D4DF4609}"/>
              </a:ext>
            </a:extLst>
          </p:cNvPr>
          <p:cNvCxnSpPr>
            <a:cxnSpLocks/>
          </p:cNvCxnSpPr>
          <p:nvPr/>
        </p:nvCxnSpPr>
        <p:spPr>
          <a:xfrm>
            <a:off x="4553683" y="3110868"/>
            <a:ext cx="1582287" cy="222100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D6AC636-0253-522F-B06E-B081575F33B8}"/>
              </a:ext>
            </a:extLst>
          </p:cNvPr>
          <p:cNvCxnSpPr>
            <a:cxnSpLocks/>
          </p:cNvCxnSpPr>
          <p:nvPr/>
        </p:nvCxnSpPr>
        <p:spPr>
          <a:xfrm flipV="1">
            <a:off x="4507721" y="1552226"/>
            <a:ext cx="1194761" cy="15062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58A9B5B-33D2-EDE1-B1D7-058571307814}"/>
              </a:ext>
            </a:extLst>
          </p:cNvPr>
          <p:cNvCxnSpPr>
            <a:cxnSpLocks/>
          </p:cNvCxnSpPr>
          <p:nvPr/>
        </p:nvCxnSpPr>
        <p:spPr>
          <a:xfrm>
            <a:off x="8483669" y="1273771"/>
            <a:ext cx="988828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DBCFEF1-BC50-661B-7AB1-6C1FC3823F82}"/>
              </a:ext>
            </a:extLst>
          </p:cNvPr>
          <p:cNvCxnSpPr>
            <a:cxnSpLocks/>
          </p:cNvCxnSpPr>
          <p:nvPr/>
        </p:nvCxnSpPr>
        <p:spPr>
          <a:xfrm>
            <a:off x="8483669" y="1647957"/>
            <a:ext cx="98882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6FFEC8F-044C-F520-1D4B-8EFB2891BD88}"/>
              </a:ext>
            </a:extLst>
          </p:cNvPr>
          <p:cNvCxnSpPr>
            <a:cxnSpLocks/>
          </p:cNvCxnSpPr>
          <p:nvPr/>
        </p:nvCxnSpPr>
        <p:spPr>
          <a:xfrm flipH="1" flipV="1">
            <a:off x="7191320" y="2181012"/>
            <a:ext cx="5858" cy="51385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2695BA-8703-D135-CEFF-D54AA2E0378E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10283963" y="2124785"/>
            <a:ext cx="1" cy="4025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0175615-155A-35E0-3E51-6F4DCF27EBC1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8173226" y="3414979"/>
            <a:ext cx="950637" cy="93502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D550326-9CF2-9CF1-C46E-C8C94C4EA1FA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8173225" y="4336875"/>
            <a:ext cx="950638" cy="1936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DA6E4A64-3546-574E-9026-7D848B4A937E}"/>
              </a:ext>
            </a:extLst>
          </p:cNvPr>
          <p:cNvCxnSpPr>
            <a:cxnSpLocks/>
            <a:stCxn id="103" idx="2"/>
            <a:endCxn id="136" idx="2"/>
          </p:cNvCxnSpPr>
          <p:nvPr/>
        </p:nvCxnSpPr>
        <p:spPr>
          <a:xfrm rot="5400000">
            <a:off x="6771824" y="2040273"/>
            <a:ext cx="783586" cy="6144811"/>
          </a:xfrm>
          <a:prstGeom prst="bentConnector3">
            <a:avLst>
              <a:gd name="adj1" fmla="val 129174"/>
            </a:avLst>
          </a:prstGeom>
          <a:ln w="34925">
            <a:solidFill>
              <a:schemeClr val="accent4"/>
            </a:solidFill>
            <a:prstDash val="sysDot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AD91B46-C1A8-AAF6-290D-B976E9F26F8F}"/>
              </a:ext>
            </a:extLst>
          </p:cNvPr>
          <p:cNvCxnSpPr>
            <a:cxnSpLocks/>
            <a:endCxn id="128" idx="3"/>
          </p:cNvCxnSpPr>
          <p:nvPr/>
        </p:nvCxnSpPr>
        <p:spPr>
          <a:xfrm flipH="1">
            <a:off x="4799924" y="3465824"/>
            <a:ext cx="1214388" cy="630028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AE0786E-D55D-4829-45BF-FC06F44A4F01}"/>
              </a:ext>
            </a:extLst>
          </p:cNvPr>
          <p:cNvCxnSpPr>
            <a:cxnSpLocks/>
          </p:cNvCxnSpPr>
          <p:nvPr/>
        </p:nvCxnSpPr>
        <p:spPr>
          <a:xfrm flipH="1" flipV="1">
            <a:off x="4844445" y="4263989"/>
            <a:ext cx="1282473" cy="144023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B4FE5DF-970E-AA57-DAF7-B4D4126E438E}"/>
              </a:ext>
            </a:extLst>
          </p:cNvPr>
          <p:cNvCxnSpPr>
            <a:cxnSpLocks/>
          </p:cNvCxnSpPr>
          <p:nvPr/>
        </p:nvCxnSpPr>
        <p:spPr>
          <a:xfrm flipH="1" flipV="1">
            <a:off x="4785541" y="4433513"/>
            <a:ext cx="1323632" cy="934228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4095227-2EC3-DEB5-5933-67D9E9764B7E}"/>
              </a:ext>
            </a:extLst>
          </p:cNvPr>
          <p:cNvSpPr txBox="1"/>
          <p:nvPr/>
        </p:nvSpPr>
        <p:spPr>
          <a:xfrm>
            <a:off x="2939952" y="252312"/>
            <a:ext cx="230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Load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6E779D-5FA1-4E5B-4F8A-716BD9960109}"/>
              </a:ext>
            </a:extLst>
          </p:cNvPr>
          <p:cNvSpPr txBox="1"/>
          <p:nvPr/>
        </p:nvSpPr>
        <p:spPr>
          <a:xfrm>
            <a:off x="1071823" y="261682"/>
            <a:ext cx="84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Extract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4E2D74A-536A-64B0-99EC-1B1796ED03F9}"/>
              </a:ext>
            </a:extLst>
          </p:cNvPr>
          <p:cNvSpPr txBox="1"/>
          <p:nvPr/>
        </p:nvSpPr>
        <p:spPr>
          <a:xfrm>
            <a:off x="2301105" y="3421125"/>
            <a:ext cx="760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50" b="1" dirty="0"/>
              <a:t>Airflow</a:t>
            </a:r>
            <a:r>
              <a:rPr lang="en-PH" sz="1050" dirty="0"/>
              <a:t> DAG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41F85CD-FFC6-3BA4-2436-C17A7566F280}"/>
              </a:ext>
            </a:extLst>
          </p:cNvPr>
          <p:cNvSpPr txBox="1"/>
          <p:nvPr/>
        </p:nvSpPr>
        <p:spPr>
          <a:xfrm>
            <a:off x="7598090" y="2240198"/>
            <a:ext cx="114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JDBC Connection for RDS/Redshift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341011D-0D25-BDA9-83FC-4D9873F17FB2}"/>
              </a:ext>
            </a:extLst>
          </p:cNvPr>
          <p:cNvSpPr txBox="1"/>
          <p:nvPr/>
        </p:nvSpPr>
        <p:spPr>
          <a:xfrm>
            <a:off x="6320661" y="5990730"/>
            <a:ext cx="178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DBMS in AWS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BBD4E73-37CD-A36B-2CBF-358D09925A2A}"/>
              </a:ext>
            </a:extLst>
          </p:cNvPr>
          <p:cNvSpPr txBox="1"/>
          <p:nvPr/>
        </p:nvSpPr>
        <p:spPr>
          <a:xfrm>
            <a:off x="9552218" y="300871"/>
            <a:ext cx="147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Consume</a:t>
            </a:r>
          </a:p>
        </p:txBody>
      </p:sp>
      <p:pic>
        <p:nvPicPr>
          <p:cNvPr id="103" name="Picture 40" descr="D2D Template - Amazon QuickSight">
            <a:extLst>
              <a:ext uri="{FF2B5EF4-FFF2-40B4-BE49-F238E27FC236}">
                <a16:creationId xmlns:a16="http://schemas.microsoft.com/office/drawing/2014/main" id="{98AE643F-DB47-4744-B9F5-9C6A6808E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038" y="4029605"/>
            <a:ext cx="1971967" cy="69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8" descr="Connectivity, integration and extensibility">
            <a:extLst>
              <a:ext uri="{FF2B5EF4-FFF2-40B4-BE49-F238E27FC236}">
                <a16:creationId xmlns:a16="http://schemas.microsoft.com/office/drawing/2014/main" id="{E62BD513-28F4-D141-A4A8-ED769102C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5" r="30405"/>
          <a:stretch/>
        </p:blipFill>
        <p:spPr bwMode="auto">
          <a:xfrm>
            <a:off x="9455041" y="2366976"/>
            <a:ext cx="1657843" cy="144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4FE8D5F-2914-A24E-B3D7-E5430C0115CE}"/>
              </a:ext>
            </a:extLst>
          </p:cNvPr>
          <p:cNvCxnSpPr>
            <a:cxnSpLocks/>
          </p:cNvCxnSpPr>
          <p:nvPr/>
        </p:nvCxnSpPr>
        <p:spPr>
          <a:xfrm flipH="1">
            <a:off x="10283961" y="3696378"/>
            <a:ext cx="1" cy="4025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2" descr="National Air and Space Museum - Group - sll">
            <a:extLst>
              <a:ext uri="{FF2B5EF4-FFF2-40B4-BE49-F238E27FC236}">
                <a16:creationId xmlns:a16="http://schemas.microsoft.com/office/drawing/2014/main" id="{AA41F0F9-BC4A-C54B-96F9-6DC8F5ACD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1" b="24629"/>
          <a:stretch/>
        </p:blipFill>
        <p:spPr bwMode="auto">
          <a:xfrm>
            <a:off x="846937" y="2634866"/>
            <a:ext cx="1554302" cy="80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9E89614B-78C2-6D44-9814-9A9BEE030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119" y="3663310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8BB39864-2CC0-414F-8D4F-41E908DBD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23" y="2610447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3D00A8-487E-7BC8-BA1A-2BA0707DE205}"/>
              </a:ext>
            </a:extLst>
          </p:cNvPr>
          <p:cNvSpPr txBox="1"/>
          <p:nvPr/>
        </p:nvSpPr>
        <p:spPr>
          <a:xfrm>
            <a:off x="3635551" y="2850141"/>
            <a:ext cx="806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Landing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2842DF0-220B-CC45-B07C-F614956E5EE4}"/>
              </a:ext>
            </a:extLst>
          </p:cNvPr>
          <p:cNvSpPr txBox="1"/>
          <p:nvPr/>
        </p:nvSpPr>
        <p:spPr>
          <a:xfrm>
            <a:off x="3767050" y="3886563"/>
            <a:ext cx="6270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Clean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pic>
        <p:nvPicPr>
          <p:cNvPr id="135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38C5652C-2194-5547-AB11-A843236F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23" y="4710454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B0BD553B-1E88-7845-B3FE-162D03B9E793}"/>
              </a:ext>
            </a:extLst>
          </p:cNvPr>
          <p:cNvSpPr txBox="1"/>
          <p:nvPr/>
        </p:nvSpPr>
        <p:spPr>
          <a:xfrm>
            <a:off x="3685683" y="4950473"/>
            <a:ext cx="811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Curated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pic>
        <p:nvPicPr>
          <p:cNvPr id="29" name="Picture 6" descr="Airflow Logo [ Download - Logo - icon ] png svg">
            <a:extLst>
              <a:ext uri="{FF2B5EF4-FFF2-40B4-BE49-F238E27FC236}">
                <a16:creationId xmlns:a16="http://schemas.microsoft.com/office/drawing/2014/main" id="{67C456B1-7607-DD43-A3E5-5E3A1F37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198" y="3083307"/>
            <a:ext cx="361191" cy="3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Airflow Logo [ Download - Logo - icon ] png svg">
            <a:extLst>
              <a:ext uri="{FF2B5EF4-FFF2-40B4-BE49-F238E27FC236}">
                <a16:creationId xmlns:a16="http://schemas.microsoft.com/office/drawing/2014/main" id="{EE4E9D48-2B4F-8547-9672-84779CBEB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177" y="2488950"/>
            <a:ext cx="361191" cy="3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FD446E44-A9EC-3C40-8D74-B4F536882AF8}"/>
              </a:ext>
            </a:extLst>
          </p:cNvPr>
          <p:cNvSpPr txBox="1"/>
          <p:nvPr/>
        </p:nvSpPr>
        <p:spPr>
          <a:xfrm>
            <a:off x="5109944" y="2828019"/>
            <a:ext cx="760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50" b="1" dirty="0"/>
              <a:t>Airflow</a:t>
            </a:r>
            <a:r>
              <a:rPr lang="en-PH" sz="1050" dirty="0"/>
              <a:t> DAGs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F11A5D-F6FE-3D46-A3BE-603D05F08BDB}"/>
              </a:ext>
            </a:extLst>
          </p:cNvPr>
          <p:cNvSpPr txBox="1"/>
          <p:nvPr/>
        </p:nvSpPr>
        <p:spPr>
          <a:xfrm>
            <a:off x="5937481" y="249635"/>
            <a:ext cx="230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Transform</a:t>
            </a:r>
          </a:p>
        </p:txBody>
      </p:sp>
      <p:pic>
        <p:nvPicPr>
          <p:cNvPr id="1026" name="Picture 2" descr="Fetch multiple object lists from the s3, match with a prefix. | by Ankit  Kumar Rajpoot | Medium">
            <a:extLst>
              <a:ext uri="{FF2B5EF4-FFF2-40B4-BE49-F238E27FC236}">
                <a16:creationId xmlns:a16="http://schemas.microsoft.com/office/drawing/2014/main" id="{169047A5-7C5E-374A-ACF3-330F959EB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683" y="2198220"/>
            <a:ext cx="1703422" cy="5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7A08B2E-07BE-B645-B5A2-018FDCF3EB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83678" y="2281572"/>
            <a:ext cx="361320" cy="30777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B558898D-38C0-2D47-B8B3-8D98D395871C}"/>
              </a:ext>
            </a:extLst>
          </p:cNvPr>
          <p:cNvSpPr txBox="1"/>
          <p:nvPr/>
        </p:nvSpPr>
        <p:spPr>
          <a:xfrm>
            <a:off x="5093789" y="5023910"/>
            <a:ext cx="760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50" dirty="0">
                <a:solidFill>
                  <a:schemeClr val="accent2">
                    <a:lumMod val="50000"/>
                  </a:schemeClr>
                </a:solidFill>
              </a:rPr>
              <a:t>save/</a:t>
            </a:r>
          </a:p>
          <a:p>
            <a:pPr algn="ctr"/>
            <a:r>
              <a:rPr lang="en-PH" sz="1050" dirty="0">
                <a:solidFill>
                  <a:schemeClr val="accent2">
                    <a:lumMod val="50000"/>
                  </a:schemeClr>
                </a:solidFill>
              </a:rPr>
              <a:t>backup files as needed</a:t>
            </a:r>
          </a:p>
        </p:txBody>
      </p:sp>
      <p:pic>
        <p:nvPicPr>
          <p:cNvPr id="111" name="Picture 110" descr="A picture containing icon&#10;&#10;Description automatically generated">
            <a:extLst>
              <a:ext uri="{FF2B5EF4-FFF2-40B4-BE49-F238E27FC236}">
                <a16:creationId xmlns:a16="http://schemas.microsoft.com/office/drawing/2014/main" id="{6B812C32-43BC-034A-AE7C-0740729A950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2778" l="1667" r="97222">
                        <a14:foregroundMark x1="5667" y1="56778" x2="5667" y2="56778"/>
                        <a14:foregroundMark x1="1667" y1="58889" x2="1667" y2="58889"/>
                        <a14:foregroundMark x1="93222" y1="57333" x2="93222" y2="57333"/>
                        <a14:foregroundMark x1="97333" y1="58000" x2="97333" y2="58000"/>
                        <a14:foregroundMark x1="83333" y1="92778" x2="83333" y2="9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13238" y="1706330"/>
            <a:ext cx="423532" cy="423532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98165FDB-4FA8-EA40-9718-B31FE72D319C}"/>
              </a:ext>
            </a:extLst>
          </p:cNvPr>
          <p:cNvSpPr txBox="1"/>
          <p:nvPr/>
        </p:nvSpPr>
        <p:spPr>
          <a:xfrm>
            <a:off x="6786894" y="1724404"/>
            <a:ext cx="100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Crawler</a:t>
            </a:r>
          </a:p>
        </p:txBody>
      </p:sp>
    </p:spTree>
    <p:extLst>
      <p:ext uri="{BB962C8B-B14F-4D97-AF65-F5344CB8AC3E}">
        <p14:creationId xmlns:p14="http://schemas.microsoft.com/office/powerpoint/2010/main" val="234415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05162511-19F1-0F47-9B94-A28364F21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23" y="2610447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077233-0EEE-2543-A4D0-33C7C344F62C}"/>
              </a:ext>
            </a:extLst>
          </p:cNvPr>
          <p:cNvSpPr txBox="1"/>
          <p:nvPr/>
        </p:nvSpPr>
        <p:spPr>
          <a:xfrm>
            <a:off x="3635551" y="2850141"/>
            <a:ext cx="806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Landing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3972A1B3-BAB4-5843-82E5-0440368F1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2778" l="1667" r="97222">
                        <a14:foregroundMark x1="5667" y1="56778" x2="5667" y2="56778"/>
                        <a14:foregroundMark x1="1667" y1="58889" x2="1667" y2="58889"/>
                        <a14:foregroundMark x1="93222" y1="57333" x2="93222" y2="57333"/>
                        <a14:foregroundMark x1="97333" y1="58000" x2="97333" y2="58000"/>
                        <a14:foregroundMark x1="83333" y1="92778" x2="83333" y2="9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79960" y="1652729"/>
            <a:ext cx="1436460" cy="1436460"/>
          </a:xfrm>
          <a:prstGeom prst="rect">
            <a:avLst/>
          </a:prstGeom>
        </p:spPr>
      </p:pic>
      <p:grpSp>
        <p:nvGrpSpPr>
          <p:cNvPr id="7" name="Google Shape;12944;p66">
            <a:extLst>
              <a:ext uri="{FF2B5EF4-FFF2-40B4-BE49-F238E27FC236}">
                <a16:creationId xmlns:a16="http://schemas.microsoft.com/office/drawing/2014/main" id="{BEB7E78F-8B3E-6844-AE9C-E9E74CD83B2C}"/>
              </a:ext>
            </a:extLst>
          </p:cNvPr>
          <p:cNvGrpSpPr/>
          <p:nvPr/>
        </p:nvGrpSpPr>
        <p:grpSpPr>
          <a:xfrm>
            <a:off x="9798015" y="1039144"/>
            <a:ext cx="720429" cy="761595"/>
            <a:chOff x="6099375" y="2456075"/>
            <a:chExt cx="337684" cy="314194"/>
          </a:xfrm>
          <a:solidFill>
            <a:schemeClr val="accent2"/>
          </a:solidFill>
        </p:grpSpPr>
        <p:sp>
          <p:nvSpPr>
            <p:cNvPr id="8" name="Google Shape;12945;p66">
              <a:extLst>
                <a:ext uri="{FF2B5EF4-FFF2-40B4-BE49-F238E27FC236}">
                  <a16:creationId xmlns:a16="http://schemas.microsoft.com/office/drawing/2014/main" id="{101CAEDA-7FF4-2349-AA47-5882FD7470DB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grpFill/>
            <a:ln w="19050"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2946;p66">
              <a:extLst>
                <a:ext uri="{FF2B5EF4-FFF2-40B4-BE49-F238E27FC236}">
                  <a16:creationId xmlns:a16="http://schemas.microsoft.com/office/drawing/2014/main" id="{0B1C1D97-6D12-8946-A8A8-6AB32BC20605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grpFill/>
            <a:ln w="19050"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D211EB1-951E-4D43-9659-FE9D6A795B1B}"/>
              </a:ext>
            </a:extLst>
          </p:cNvPr>
          <p:cNvSpPr txBox="1"/>
          <p:nvPr/>
        </p:nvSpPr>
        <p:spPr>
          <a:xfrm>
            <a:off x="9182072" y="1755453"/>
            <a:ext cx="220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AWS Data Catalog</a:t>
            </a:r>
          </a:p>
        </p:txBody>
      </p:sp>
    </p:spTree>
    <p:extLst>
      <p:ext uri="{BB962C8B-B14F-4D97-AF65-F5344CB8AC3E}">
        <p14:creationId xmlns:p14="http://schemas.microsoft.com/office/powerpoint/2010/main" val="286379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525503A-BDC0-234A-9E6E-E0E5EE298478}"/>
              </a:ext>
            </a:extLst>
          </p:cNvPr>
          <p:cNvSpPr/>
          <p:nvPr/>
        </p:nvSpPr>
        <p:spPr>
          <a:xfrm>
            <a:off x="2649820" y="605586"/>
            <a:ext cx="2862076" cy="5937068"/>
          </a:xfrm>
          <a:prstGeom prst="rect">
            <a:avLst/>
          </a:prstGeom>
          <a:solidFill>
            <a:srgbClr val="FF2F92">
              <a:alpha val="4706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A84F379-9105-4DEF-27C8-3A3A710B2539}"/>
              </a:ext>
            </a:extLst>
          </p:cNvPr>
          <p:cNvSpPr/>
          <p:nvPr/>
        </p:nvSpPr>
        <p:spPr>
          <a:xfrm>
            <a:off x="697427" y="605587"/>
            <a:ext cx="1957979" cy="5937067"/>
          </a:xfrm>
          <a:prstGeom prst="rect">
            <a:avLst/>
          </a:prstGeom>
          <a:solidFill>
            <a:srgbClr val="FFF2CC">
              <a:alpha val="28627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12B55-9A30-45E5-2B5D-246F9618D2C5}"/>
              </a:ext>
            </a:extLst>
          </p:cNvPr>
          <p:cNvSpPr/>
          <p:nvPr/>
        </p:nvSpPr>
        <p:spPr>
          <a:xfrm>
            <a:off x="2929885" y="2190192"/>
            <a:ext cx="2262152" cy="3762375"/>
          </a:xfrm>
          <a:prstGeom prst="rect">
            <a:avLst/>
          </a:prstGeom>
          <a:solidFill>
            <a:srgbClr val="F3DA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158976-053B-3649-0A9D-CAC60F2B2697}"/>
              </a:ext>
            </a:extLst>
          </p:cNvPr>
          <p:cNvSpPr txBox="1"/>
          <p:nvPr/>
        </p:nvSpPr>
        <p:spPr>
          <a:xfrm>
            <a:off x="3519380" y="1888747"/>
            <a:ext cx="178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/>
              <a:t>Lake Formation</a:t>
            </a:r>
          </a:p>
        </p:txBody>
      </p:sp>
      <p:pic>
        <p:nvPicPr>
          <p:cNvPr id="1048" name="Picture 24" descr="AWS Lake Formation | CloudBank">
            <a:extLst>
              <a:ext uri="{FF2B5EF4-FFF2-40B4-BE49-F238E27FC236}">
                <a16:creationId xmlns:a16="http://schemas.microsoft.com/office/drawing/2014/main" id="{EEDA8474-B660-2EA4-C75B-4419E9EA2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545" b="61818" l="26818" r="74545">
                        <a14:foregroundMark x1="35909" y1="19091" x2="35909" y2="19091"/>
                        <a14:foregroundMark x1="41364" y1="16364" x2="41364" y2="16364"/>
                        <a14:foregroundMark x1="48182" y1="61818" x2="48182" y2="61818"/>
                        <a14:foregroundMark x1="59091" y1="46364" x2="59091" y2="46364"/>
                        <a14:foregroundMark x1="39091" y1="30000" x2="39091" y2="30000"/>
                        <a14:foregroundMark x1="36364" y1="31364" x2="36364" y2="31364"/>
                        <a14:foregroundMark x1="36818" y1="31818" x2="36818" y2="31818"/>
                        <a14:foregroundMark x1="36364" y1="31818" x2="36364" y2="31818"/>
                        <a14:foregroundMark x1="35909" y1="31364" x2="35909" y2="31364"/>
                        <a14:foregroundMark x1="36364" y1="31364" x2="36364" y2="31364"/>
                        <a14:foregroundMark x1="35455" y1="30909" x2="35455" y2="30909"/>
                        <a14:foregroundMark x1="35000" y1="31364" x2="35000" y2="31364"/>
                        <a14:foregroundMark x1="35455" y1="30909" x2="35455" y2="30909"/>
                        <a14:foregroundMark x1="36364" y1="30909" x2="36364" y2="30909"/>
                        <a14:foregroundMark x1="35455" y1="30909" x2="35455" y2="30909"/>
                        <a14:foregroundMark x1="36818" y1="31364" x2="36818" y2="31364"/>
                        <a14:backgroundMark x1="37273" y1="30909" x2="37273" y2="30909"/>
                        <a14:backgroundMark x1="36818" y1="30909" x2="36818" y2="30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74" t="9190" r="19199" b="32827"/>
          <a:stretch/>
        </p:blipFill>
        <p:spPr bwMode="auto">
          <a:xfrm>
            <a:off x="4139920" y="1057043"/>
            <a:ext cx="929590" cy="9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mazon Web Services - Wikipedia">
            <a:extLst>
              <a:ext uri="{FF2B5EF4-FFF2-40B4-BE49-F238E27FC236}">
                <a16:creationId xmlns:a16="http://schemas.microsoft.com/office/drawing/2014/main" id="{83A10CA9-6479-6300-2D80-06A58CACB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403" y="1626020"/>
            <a:ext cx="764199" cy="45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9D60F96-409F-4E27-60A0-90D3BF72EE6B}"/>
              </a:ext>
            </a:extLst>
          </p:cNvPr>
          <p:cNvCxnSpPr>
            <a:cxnSpLocks/>
          </p:cNvCxnSpPr>
          <p:nvPr/>
        </p:nvCxnSpPr>
        <p:spPr>
          <a:xfrm>
            <a:off x="1986702" y="3014104"/>
            <a:ext cx="1257938" cy="17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4095227-2EC3-DEB5-5933-67D9E9764B7E}"/>
              </a:ext>
            </a:extLst>
          </p:cNvPr>
          <p:cNvSpPr txBox="1"/>
          <p:nvPr/>
        </p:nvSpPr>
        <p:spPr>
          <a:xfrm>
            <a:off x="2939952" y="252312"/>
            <a:ext cx="230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Load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6E779D-5FA1-4E5B-4F8A-716BD9960109}"/>
              </a:ext>
            </a:extLst>
          </p:cNvPr>
          <p:cNvSpPr txBox="1"/>
          <p:nvPr/>
        </p:nvSpPr>
        <p:spPr>
          <a:xfrm>
            <a:off x="1071823" y="261682"/>
            <a:ext cx="84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Extract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4E2D74A-536A-64B0-99EC-1B1796ED03F9}"/>
              </a:ext>
            </a:extLst>
          </p:cNvPr>
          <p:cNvSpPr txBox="1"/>
          <p:nvPr/>
        </p:nvSpPr>
        <p:spPr>
          <a:xfrm>
            <a:off x="2301105" y="3421125"/>
            <a:ext cx="760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50" b="1" dirty="0"/>
              <a:t>Airflow</a:t>
            </a:r>
            <a:r>
              <a:rPr lang="en-PH" sz="1050" dirty="0"/>
              <a:t> DAG</a:t>
            </a:r>
          </a:p>
        </p:txBody>
      </p:sp>
      <p:pic>
        <p:nvPicPr>
          <p:cNvPr id="119" name="Picture 2" descr="National Air and Space Museum - Group - sll">
            <a:extLst>
              <a:ext uri="{FF2B5EF4-FFF2-40B4-BE49-F238E27FC236}">
                <a16:creationId xmlns:a16="http://schemas.microsoft.com/office/drawing/2014/main" id="{AA41F0F9-BC4A-C54B-96F9-6DC8F5ACD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1" b="24629"/>
          <a:stretch/>
        </p:blipFill>
        <p:spPr bwMode="auto">
          <a:xfrm>
            <a:off x="846937" y="2634866"/>
            <a:ext cx="1554302" cy="80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9E89614B-78C2-6D44-9814-9A9BEE030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119" y="3663310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8BB39864-2CC0-414F-8D4F-41E908DBD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23" y="2610447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3D00A8-487E-7BC8-BA1A-2BA0707DE205}"/>
              </a:ext>
            </a:extLst>
          </p:cNvPr>
          <p:cNvSpPr txBox="1"/>
          <p:nvPr/>
        </p:nvSpPr>
        <p:spPr>
          <a:xfrm>
            <a:off x="3635551" y="2850141"/>
            <a:ext cx="806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Landing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2842DF0-220B-CC45-B07C-F614956E5EE4}"/>
              </a:ext>
            </a:extLst>
          </p:cNvPr>
          <p:cNvSpPr txBox="1"/>
          <p:nvPr/>
        </p:nvSpPr>
        <p:spPr>
          <a:xfrm>
            <a:off x="3767050" y="3886563"/>
            <a:ext cx="6270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Clean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pic>
        <p:nvPicPr>
          <p:cNvPr id="135" name="Picture 4" descr="Cloud Icon Free Best On Transparent Png - Transparent Background Cloud Icon,  Png Download - kindpng">
            <a:extLst>
              <a:ext uri="{FF2B5EF4-FFF2-40B4-BE49-F238E27FC236}">
                <a16:creationId xmlns:a16="http://schemas.microsoft.com/office/drawing/2014/main" id="{38C5652C-2194-5547-AB11-A843236F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77" b="92387" l="5233" r="94535">
                        <a14:foregroundMark x1="16512" y1="43621" x2="16512" y2="43621"/>
                        <a14:foregroundMark x1="19767" y1="43827" x2="19767" y2="43827"/>
                        <a14:foregroundMark x1="26395" y1="37654" x2="26395" y2="37654"/>
                        <a14:foregroundMark x1="30930" y1="32099" x2="30930" y2="32099"/>
                        <a14:foregroundMark x1="40349" y1="22222" x2="40349" y2="22222"/>
                        <a14:foregroundMark x1="50930" y1="14815" x2="50930" y2="14815"/>
                        <a14:foregroundMark x1="58721" y1="13374" x2="58721" y2="13374"/>
                        <a14:foregroundMark x1="66860" y1="23251" x2="66860" y2="23251"/>
                        <a14:foregroundMark x1="72209" y1="24691" x2="72209" y2="24691"/>
                        <a14:foregroundMark x1="75698" y1="35802" x2="75698" y2="35802"/>
                        <a14:foregroundMark x1="82326" y1="39506" x2="82326" y2="39506"/>
                        <a14:foregroundMark x1="90465" y1="59259" x2="90465" y2="59259"/>
                        <a14:foregroundMark x1="94070" y1="63580" x2="94070" y2="63580"/>
                        <a14:foregroundMark x1="91977" y1="76749" x2="91977" y2="76749"/>
                        <a14:foregroundMark x1="89070" y1="84568" x2="89070" y2="84568"/>
                        <a14:foregroundMark x1="74767" y1="92387" x2="74767" y2="92387"/>
                        <a14:foregroundMark x1="9070" y1="63374" x2="9070" y2="63374"/>
                        <a14:foregroundMark x1="6977" y1="67284" x2="6977" y2="67284"/>
                        <a14:foregroundMark x1="6279" y1="57613" x2="6279" y2="57613"/>
                        <a14:foregroundMark x1="5233" y1="67284" x2="5233" y2="67284"/>
                        <a14:foregroundMark x1="5233" y1="67284" x2="5233" y2="67284"/>
                        <a14:foregroundMark x1="5581" y1="71399" x2="5581" y2="71399"/>
                        <a14:foregroundMark x1="5581" y1="71399" x2="5581" y2="71399"/>
                        <a14:foregroundMark x1="6860" y1="80247" x2="6860" y2="80247"/>
                        <a14:foregroundMark x1="10349" y1="86420" x2="10349" y2="86420"/>
                        <a14:foregroundMark x1="15233" y1="89712" x2="15233" y2="89712"/>
                        <a14:foregroundMark x1="22326" y1="90741" x2="22326" y2="90741"/>
                        <a14:foregroundMark x1="31047" y1="90329" x2="31047" y2="90329"/>
                        <a14:foregroundMark x1="39419" y1="91358" x2="39419" y2="91358"/>
                        <a14:foregroundMark x1="45930" y1="90329" x2="45930" y2="90329"/>
                        <a14:foregroundMark x1="54651" y1="90329" x2="54651" y2="90329"/>
                        <a14:foregroundMark x1="65000" y1="90947" x2="65000" y2="90947"/>
                        <a14:foregroundMark x1="49767" y1="90123" x2="49767" y2="90123"/>
                        <a14:foregroundMark x1="61279" y1="89712" x2="61279" y2="89712"/>
                        <a14:foregroundMark x1="67674" y1="89918" x2="67674" y2="89918"/>
                        <a14:foregroundMark x1="76744" y1="90947" x2="76744" y2="90947"/>
                        <a14:foregroundMark x1="81512" y1="89918" x2="81512" y2="89918"/>
                        <a14:foregroundMark x1="93721" y1="70782" x2="93721" y2="70782"/>
                        <a14:foregroundMark x1="94535" y1="66872" x2="94535" y2="66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23" y="4710454"/>
            <a:ext cx="1530805" cy="8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B0BD553B-1E88-7845-B3FE-162D03B9E793}"/>
              </a:ext>
            </a:extLst>
          </p:cNvPr>
          <p:cNvSpPr txBox="1"/>
          <p:nvPr/>
        </p:nvSpPr>
        <p:spPr>
          <a:xfrm>
            <a:off x="3685683" y="4950473"/>
            <a:ext cx="811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Curated</a:t>
            </a:r>
          </a:p>
          <a:p>
            <a:pPr algn="ctr"/>
            <a:r>
              <a:rPr lang="en-PH" sz="1500" b="1" dirty="0"/>
              <a:t>Zone</a:t>
            </a:r>
          </a:p>
        </p:txBody>
      </p:sp>
      <p:pic>
        <p:nvPicPr>
          <p:cNvPr id="29" name="Picture 6" descr="Airflow Logo [ Download - Logo - icon ] png svg">
            <a:extLst>
              <a:ext uri="{FF2B5EF4-FFF2-40B4-BE49-F238E27FC236}">
                <a16:creationId xmlns:a16="http://schemas.microsoft.com/office/drawing/2014/main" id="{67C456B1-7607-DD43-A3E5-5E3A1F37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198" y="3083307"/>
            <a:ext cx="361191" cy="3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etch multiple object lists from the s3, match with a prefix. | by Ankit  Kumar Rajpoot | Medium">
            <a:extLst>
              <a:ext uri="{FF2B5EF4-FFF2-40B4-BE49-F238E27FC236}">
                <a16:creationId xmlns:a16="http://schemas.microsoft.com/office/drawing/2014/main" id="{169047A5-7C5E-374A-ACF3-330F959EB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683" y="2198220"/>
            <a:ext cx="1703422" cy="5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80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280</Words>
  <Application>Microsoft Macintosh PowerPoint</Application>
  <PresentationFormat>Widescreen</PresentationFormat>
  <Paragraphs>189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Andrew Acot</dc:creator>
  <cp:lastModifiedBy>Norman Lapid</cp:lastModifiedBy>
  <cp:revision>7</cp:revision>
  <dcterms:created xsi:type="dcterms:W3CDTF">2022-06-20T16:15:17Z</dcterms:created>
  <dcterms:modified xsi:type="dcterms:W3CDTF">2022-06-24T09:04:27Z</dcterms:modified>
</cp:coreProperties>
</file>