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3" r:id="rId3"/>
    <p:sldId id="257" r:id="rId4"/>
    <p:sldId id="261" r:id="rId5"/>
    <p:sldId id="260"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FDF"/>
    <a:srgbClr val="DEDDDB"/>
    <a:srgbClr val="DFD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61669"/>
  </p:normalViewPr>
  <p:slideViewPr>
    <p:cSldViewPr snapToGrid="0" snapToObjects="1">
      <p:cViewPr>
        <p:scale>
          <a:sx n="60" d="100"/>
          <a:sy n="60" d="100"/>
        </p:scale>
        <p:origin x="125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86BF1-4A47-9345-8B72-85F77F6965C0}" type="datetimeFigureOut">
              <a:rPr lang="en-US" smtClean="0"/>
              <a:t>9/13/21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CF87-E6DD-3D4C-9309-8BD1FA3CF356}" type="slidenum">
              <a:rPr lang="en-US" smtClean="0"/>
              <a:t>‹#›</a:t>
            </a:fld>
            <a:endParaRPr lang="en-US"/>
          </a:p>
        </p:txBody>
      </p:sp>
    </p:spTree>
    <p:extLst>
      <p:ext uri="{BB962C8B-B14F-4D97-AF65-F5344CB8AC3E}">
        <p14:creationId xmlns:p14="http://schemas.microsoft.com/office/powerpoint/2010/main" val="1297754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classmates, prof Chris, and mentors. I’m here to present do you today my research into what drives perceptions of police trustworthiness and safety.</a:t>
            </a:r>
          </a:p>
        </p:txBody>
      </p:sp>
      <p:sp>
        <p:nvSpPr>
          <p:cNvPr id="4" name="Slide Number Placeholder 3"/>
          <p:cNvSpPr>
            <a:spLocks noGrp="1"/>
          </p:cNvSpPr>
          <p:nvPr>
            <p:ph type="sldNum" sz="quarter" idx="5"/>
          </p:nvPr>
        </p:nvSpPr>
        <p:spPr/>
        <p:txBody>
          <a:bodyPr/>
          <a:lstStyle/>
          <a:p>
            <a:fld id="{B72CCF87-E6DD-3D4C-9309-8BD1FA3CF356}" type="slidenum">
              <a:rPr lang="en-US" smtClean="0"/>
              <a:t>1</a:t>
            </a:fld>
            <a:endParaRPr lang="en-US"/>
          </a:p>
        </p:txBody>
      </p:sp>
    </p:spTree>
    <p:extLst>
      <p:ext uri="{BB962C8B-B14F-4D97-AF65-F5344CB8AC3E}">
        <p14:creationId xmlns:p14="http://schemas.microsoft.com/office/powerpoint/2010/main" val="76605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mission objective was simple. My task was to build a would model that would predict the results of a police sentiment survey, identifying to what degree a community trusts their police force, and feel that their local law enforcement treat them with respect. Much attention has been brought to this issue in the US, with controversies surrounding Black Lives Matter and police brutality, however it’s not relevant in the US only. This may be considered important in other countries as well, including the Philippines, to guide law enforcement on how to build trust and rapport within their communities.</a:t>
            </a:r>
          </a:p>
          <a:p>
            <a:endParaRPr lang="en-US" dirty="0"/>
          </a:p>
          <a:p>
            <a:r>
              <a:rPr lang="en-US" dirty="0"/>
              <a:t>The study would focus on community areas in the city of Chicago, and different regression models would be tested. Considering the subject matter, a main objective here is interpretability, because if the model is too obscure it would not convince anyone on a jury.</a:t>
            </a:r>
          </a:p>
        </p:txBody>
      </p:sp>
      <p:sp>
        <p:nvSpPr>
          <p:cNvPr id="4" name="Slide Number Placeholder 3"/>
          <p:cNvSpPr>
            <a:spLocks noGrp="1"/>
          </p:cNvSpPr>
          <p:nvPr>
            <p:ph type="sldNum" sz="quarter" idx="5"/>
          </p:nvPr>
        </p:nvSpPr>
        <p:spPr/>
        <p:txBody>
          <a:bodyPr/>
          <a:lstStyle/>
          <a:p>
            <a:fld id="{B72CCF87-E6DD-3D4C-9309-8BD1FA3CF356}" type="slidenum">
              <a:rPr lang="en-US" smtClean="0"/>
              <a:t>2</a:t>
            </a:fld>
            <a:endParaRPr lang="en-US"/>
          </a:p>
        </p:txBody>
      </p:sp>
    </p:spTree>
    <p:extLst>
      <p:ext uri="{BB962C8B-B14F-4D97-AF65-F5344CB8AC3E}">
        <p14:creationId xmlns:p14="http://schemas.microsoft.com/office/powerpoint/2010/main" val="49270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proceeded with my investigation, a number of insights presented themselves.</a:t>
            </a:r>
          </a:p>
          <a:p>
            <a:r>
              <a:rPr lang="en-US" dirty="0"/>
              <a:t>Case Learning #1 is that, as with any convincing investigation, it’s important to do your homework. To ensure the study would be meaningful, I extracted features data from 5 different datasets, including:</a:t>
            </a:r>
          </a:p>
          <a:p>
            <a:pPr marL="171450" indent="-171450">
              <a:buFontTx/>
              <a:buChar char="-"/>
            </a:pPr>
            <a:r>
              <a:rPr lang="en-US" dirty="0"/>
              <a:t>socio-economic data which describes the level of poverty and hardship in a community,</a:t>
            </a:r>
          </a:p>
          <a:p>
            <a:pPr marL="171450" indent="-171450">
              <a:buFontTx/>
              <a:buChar char="-"/>
            </a:pPr>
            <a:r>
              <a:rPr lang="en-US" dirty="0"/>
              <a:t>demographic data containing proportions of the white population, black population, and other racial minorities</a:t>
            </a:r>
          </a:p>
          <a:p>
            <a:pPr marL="171450" indent="-171450">
              <a:buFontTx/>
              <a:buChar char="-"/>
            </a:pPr>
            <a:r>
              <a:rPr lang="en-US" dirty="0"/>
              <a:t>Health indicators relating to mortality rates due to violence and firearms, and also teen pregnancy</a:t>
            </a:r>
          </a:p>
          <a:p>
            <a:pPr marL="171450" indent="-171450">
              <a:buFontTx/>
              <a:buChar char="-"/>
            </a:pPr>
            <a:r>
              <a:rPr lang="en-US" dirty="0"/>
              <a:t>crime statistics, naturally</a:t>
            </a:r>
          </a:p>
          <a:p>
            <a:pPr marL="171450" indent="-171450">
              <a:buFontTx/>
              <a:buChar char="-"/>
            </a:pPr>
            <a:r>
              <a:rPr lang="en-US" dirty="0"/>
              <a:t>and geographic data scraped from Wikipedia</a:t>
            </a:r>
          </a:p>
          <a:p>
            <a:pPr marL="171450" indent="-171450">
              <a:buFontTx/>
              <a:buChar char="-"/>
            </a:pPr>
            <a:endParaRPr lang="en-US" dirty="0"/>
          </a:p>
          <a:p>
            <a:pPr marL="171450" indent="-171450">
              <a:buFontTx/>
              <a:buChar char="-"/>
            </a:pPr>
            <a:r>
              <a:rPr lang="en-US" dirty="0"/>
              <a:t>Each of these datasets had to be cleaned and examined separately before consolidating them into the design matrix</a:t>
            </a:r>
          </a:p>
          <a:p>
            <a:pPr marL="171450" indent="-171450">
              <a:buFontTx/>
              <a:buChar char="-"/>
            </a:pPr>
            <a:endParaRPr lang="en-US" dirty="0"/>
          </a:p>
          <a:p>
            <a:pPr marL="171450" indent="-171450">
              <a:buFontTx/>
              <a:buChar char="-"/>
            </a:pPr>
            <a:r>
              <a:rPr lang="en-US" dirty="0"/>
              <a:t>For my target variable I had to extract a 6</a:t>
            </a:r>
            <a:r>
              <a:rPr lang="en-US" baseline="30000" dirty="0"/>
              <a:t>th</a:t>
            </a:r>
            <a:r>
              <a:rPr lang="en-US" dirty="0"/>
              <a:t> dataset, on police sentiment scores regarding trust and safety</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72CCF87-E6DD-3D4C-9309-8BD1FA3CF356}" type="slidenum">
              <a:rPr lang="en-US" smtClean="0"/>
              <a:t>3</a:t>
            </a:fld>
            <a:endParaRPr lang="en-US"/>
          </a:p>
        </p:txBody>
      </p:sp>
    </p:spTree>
    <p:extLst>
      <p:ext uri="{BB962C8B-B14F-4D97-AF65-F5344CB8AC3E}">
        <p14:creationId xmlns:p14="http://schemas.microsoft.com/office/powerpoint/2010/main" val="258486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Learning #2 is how to deal with a limited number of samples.  All my datasets related to the 77 community areas of Chicago, which meant that although I had a lot of features, I had less than 100 samples to work with.</a:t>
            </a:r>
          </a:p>
          <a:p>
            <a:endParaRPr lang="en-US" dirty="0"/>
          </a:p>
          <a:p>
            <a:r>
              <a:rPr lang="en-US" dirty="0"/>
              <a:t>One very helpful technique to maximize the use of my data is proper cross-validation. </a:t>
            </a:r>
          </a:p>
          <a:p>
            <a:r>
              <a:rPr lang="en-US" dirty="0"/>
              <a:t>At first, when I tried 10-Kfold, I got an accuracy of -42%, which meant my model actually contradicted the evidence! But simply by adjusting the number of splits to 6, the R-squared shot up to 16%.</a:t>
            </a:r>
          </a:p>
          <a:p>
            <a:endParaRPr lang="en-US" dirty="0"/>
          </a:p>
          <a:p>
            <a:r>
              <a:rPr lang="en-US" dirty="0"/>
              <a:t>It went up even higher when I used the Repeated </a:t>
            </a:r>
            <a:r>
              <a:rPr lang="en-US" dirty="0" err="1"/>
              <a:t>Kfold</a:t>
            </a:r>
            <a:r>
              <a:rPr lang="en-US" dirty="0"/>
              <a:t>, which applies </a:t>
            </a:r>
            <a:r>
              <a:rPr lang="en-US" dirty="0" err="1"/>
              <a:t>Kfold</a:t>
            </a:r>
            <a:r>
              <a:rPr lang="en-US" dirty="0"/>
              <a:t> </a:t>
            </a:r>
            <a:r>
              <a:rPr lang="en-US" dirty="0" err="1"/>
              <a:t>multiplie</a:t>
            </a:r>
            <a:r>
              <a:rPr lang="en-US" dirty="0"/>
              <a:t> times using different train-test splits. and with some trial and error I brought my accuracy from -42% to all the way up to 71%.</a:t>
            </a:r>
          </a:p>
          <a:p>
            <a:endParaRPr lang="en-US" dirty="0"/>
          </a:p>
          <a:p>
            <a:r>
              <a:rPr lang="en-US" dirty="0"/>
              <a:t>I also tried </a:t>
            </a:r>
            <a:r>
              <a:rPr lang="en-US" dirty="0" err="1"/>
              <a:t>LeaveOneOut</a:t>
            </a:r>
            <a:r>
              <a:rPr lang="en-US" dirty="0"/>
              <a:t> but I learned it doesn’t work well with R-squared as the scoring method. This is because R-squared needs multiple observations to compute the sum of squared errors, and with LOOC by its very nature means you’re limited to 1 observation in your test sample, max.</a:t>
            </a:r>
          </a:p>
          <a:p>
            <a:endParaRPr lang="en-US" dirty="0"/>
          </a:p>
          <a:p>
            <a:r>
              <a:rPr lang="en-US" dirty="0"/>
              <a:t>(I also experimented with Robust Scaling vs Standard Scaling, although the difference between these scaling methods was minimal.)</a:t>
            </a:r>
          </a:p>
        </p:txBody>
      </p:sp>
      <p:sp>
        <p:nvSpPr>
          <p:cNvPr id="4" name="Slide Number Placeholder 3"/>
          <p:cNvSpPr>
            <a:spLocks noGrp="1"/>
          </p:cNvSpPr>
          <p:nvPr>
            <p:ph type="sldNum" sz="quarter" idx="5"/>
          </p:nvPr>
        </p:nvSpPr>
        <p:spPr/>
        <p:txBody>
          <a:bodyPr/>
          <a:lstStyle/>
          <a:p>
            <a:fld id="{B72CCF87-E6DD-3D4C-9309-8BD1FA3CF356}" type="slidenum">
              <a:rPr lang="en-US" smtClean="0"/>
              <a:t>4</a:t>
            </a:fld>
            <a:endParaRPr lang="en-US"/>
          </a:p>
        </p:txBody>
      </p:sp>
    </p:spTree>
    <p:extLst>
      <p:ext uri="{BB962C8B-B14F-4D97-AF65-F5344CB8AC3E}">
        <p14:creationId xmlns:p14="http://schemas.microsoft.com/office/powerpoint/2010/main" val="46614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by far my biggest breakthrough in this investigation Case Learning #3, when I learned how to make pipelines and practiced using use the </a:t>
            </a:r>
            <a:r>
              <a:rPr lang="en-US" dirty="0" err="1"/>
              <a:t>GridSearchCV</a:t>
            </a:r>
            <a:r>
              <a:rPr lang="en-US" dirty="0"/>
              <a:t> module in </a:t>
            </a:r>
            <a:r>
              <a:rPr lang="en-US" dirty="0" err="1"/>
              <a:t>sklearn</a:t>
            </a:r>
            <a:r>
              <a:rPr lang="en-US" dirty="0"/>
              <a:t>.</a:t>
            </a:r>
          </a:p>
          <a:p>
            <a:endParaRPr lang="en-US" dirty="0"/>
          </a:p>
          <a:p>
            <a:r>
              <a:rPr lang="en-US" dirty="0"/>
              <a:t>Based on my investigation, these are the proper steps when training and tuning the hyperparameters of an ML model.</a:t>
            </a:r>
          </a:p>
          <a:p>
            <a:pPr marL="171450" indent="-171450">
              <a:buFontTx/>
              <a:buChar char="-"/>
            </a:pPr>
            <a:r>
              <a:rPr lang="en-US" dirty="0"/>
              <a:t>First, you make a pipeline, which starts with different transforms. For example, when I included Robust Scaling, it automatically fits only on the training set, before transforming the test set, thus avoiding data leakage. In a pipeline you can add more pre-processing  steps, like one hot encoding, imputing missing values, etc. But the important thing is to end your pipeline with an estimator, which is your regression or classification model.</a:t>
            </a:r>
          </a:p>
          <a:p>
            <a:pPr marL="171450" indent="-171450">
              <a:buFontTx/>
              <a:buChar char="-"/>
            </a:pPr>
            <a:endParaRPr lang="en-US" dirty="0"/>
          </a:p>
          <a:p>
            <a:pPr marL="171450" indent="-171450">
              <a:buFontTx/>
              <a:buChar char="-"/>
            </a:pPr>
            <a:r>
              <a:rPr lang="en-US" dirty="0"/>
              <a:t>Second step is to define the grid search parameters, which is particularly useful for optimizing models like Gradient Boosting Method, which involves a lot of hyperparameters.</a:t>
            </a:r>
          </a:p>
          <a:p>
            <a:pPr marL="171450" indent="-171450">
              <a:buFontTx/>
              <a:buChar char="-"/>
            </a:pPr>
            <a:endParaRPr lang="en-US" dirty="0"/>
          </a:p>
          <a:p>
            <a:pPr marL="171450" indent="-171450">
              <a:buFontTx/>
              <a:buChar char="-"/>
            </a:pPr>
            <a:r>
              <a:rPr lang="en-US" dirty="0"/>
              <a:t>Then, you instantiate your cross-validator object, and</a:t>
            </a:r>
          </a:p>
          <a:p>
            <a:pPr marL="171450" indent="-171450">
              <a:buFontTx/>
              <a:buChar char="-"/>
            </a:pPr>
            <a:endParaRPr lang="en-US" dirty="0"/>
          </a:p>
          <a:p>
            <a:pPr marL="171450" indent="-171450">
              <a:buFontTx/>
              <a:buChar char="-"/>
            </a:pPr>
            <a:r>
              <a:rPr lang="en-US" dirty="0"/>
              <a:t>finally create </a:t>
            </a:r>
            <a:r>
              <a:rPr lang="en-US" dirty="0" err="1"/>
              <a:t>GridsearchCV</a:t>
            </a:r>
            <a:r>
              <a:rPr lang="en-US" dirty="0"/>
              <a:t> object.  This is amazing when used with a Pipeline </a:t>
            </a:r>
            <a:r>
              <a:rPr lang="en-US" dirty="0" err="1"/>
              <a:t>oobject</a:t>
            </a:r>
            <a:r>
              <a:rPr lang="en-US" dirty="0"/>
              <a:t> because it automatically performs every step correctly on your training and validation sets: scaling, regression, cross-validation, and hyperparameter tuning.</a:t>
            </a:r>
          </a:p>
          <a:p>
            <a:pPr marL="171450" indent="-171450">
              <a:buFontTx/>
              <a:buChar char="-"/>
            </a:pPr>
            <a:endParaRPr lang="en-US" dirty="0"/>
          </a:p>
          <a:p>
            <a:pPr marL="171450" indent="-171450">
              <a:buFontTx/>
              <a:buChar char="-"/>
            </a:pPr>
            <a:r>
              <a:rPr lang="en-US" dirty="0"/>
              <a:t>Although it took me a long time to figure out, the code turned out to be surprisingly simple and powerful, and doesn’t even require any for-loops.</a:t>
            </a:r>
          </a:p>
          <a:p>
            <a:pPr marL="171450" indent="-171450">
              <a:buFontTx/>
              <a:buChar char="-"/>
            </a:pPr>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72CCF87-E6DD-3D4C-9309-8BD1FA3CF356}" type="slidenum">
              <a:rPr lang="en-US" smtClean="0"/>
              <a:t>5</a:t>
            </a:fld>
            <a:endParaRPr lang="en-US"/>
          </a:p>
        </p:txBody>
      </p:sp>
    </p:spTree>
    <p:extLst>
      <p:ext uri="{BB962C8B-B14F-4D97-AF65-F5344CB8AC3E}">
        <p14:creationId xmlns:p14="http://schemas.microsoft.com/office/powerpoint/2010/main" val="387322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final learning was of course on the results. Interestingly, I found different models yielded different rankings of the top predictor variables. Here I show the results of Gradient Boosting Method, my most accurate model. But looking at the top models which scored closely on accuracy , I found some common themes. </a:t>
            </a:r>
          </a:p>
          <a:p>
            <a:endParaRPr lang="en-US" dirty="0"/>
          </a:p>
          <a:p>
            <a:r>
              <a:rPr lang="en-US" dirty="0"/>
              <a:t>Generally, the top predictors of a community’s trust in police are</a:t>
            </a:r>
          </a:p>
          <a:p>
            <a:r>
              <a:rPr lang="en-US" dirty="0"/>
              <a:t>- firstly, poverty levels, especially in terms of unemployment</a:t>
            </a:r>
          </a:p>
          <a:p>
            <a:pPr marL="171450" indent="-171450">
              <a:buFontTx/>
              <a:buChar char="-"/>
            </a:pPr>
            <a:r>
              <a:rPr lang="en-US" dirty="0"/>
              <a:t>the proportion of the population that are white or Caucasian, so race plays a factor</a:t>
            </a:r>
          </a:p>
          <a:p>
            <a:pPr marL="171450" indent="-171450">
              <a:buFontTx/>
              <a:buChar char="-"/>
            </a:pPr>
            <a:r>
              <a:rPr lang="en-US" dirty="0"/>
              <a:t>Third, the percentage of housing units that remain vacant</a:t>
            </a:r>
          </a:p>
          <a:p>
            <a:pPr marL="171450" indent="-171450">
              <a:buFontTx/>
              <a:buChar char="-"/>
            </a:pPr>
            <a:r>
              <a:rPr lang="en-US" dirty="0"/>
              <a:t>Fourth, the per capita number of deaths in the community due to homicide</a:t>
            </a:r>
          </a:p>
          <a:p>
            <a:pPr marL="171450" indent="-171450">
              <a:buFontTx/>
              <a:buChar char="-"/>
            </a:pPr>
            <a:r>
              <a:rPr lang="en-US" dirty="0"/>
              <a:t>and the location. In Chicago, the farther east you go, the richer the communities become as you approach the lake, so this also came out in the results</a:t>
            </a:r>
          </a:p>
          <a:p>
            <a:pPr marL="171450" indent="-171450">
              <a:buFontTx/>
              <a:buChar char="-"/>
            </a:pPr>
            <a:endParaRPr lang="en-US" dirty="0"/>
          </a:p>
          <a:p>
            <a:pPr marL="171450" indent="-171450">
              <a:buFontTx/>
              <a:buChar char="-"/>
            </a:pPr>
            <a:r>
              <a:rPr lang="en-US" dirty="0"/>
              <a:t>I really like that these results told a story, because I think that for many ML use cases, interpretability is key if you want your model to be accepted by your stakeholders. So for example, </a:t>
            </a:r>
            <a:r>
              <a:rPr lang="en-US" dirty="0" err="1"/>
              <a:t>kNN</a:t>
            </a:r>
            <a:r>
              <a:rPr lang="en-US" dirty="0"/>
              <a:t> here is useless because it’s instance based and tells you nothing about the top predictors.</a:t>
            </a:r>
          </a:p>
        </p:txBody>
      </p:sp>
      <p:sp>
        <p:nvSpPr>
          <p:cNvPr id="4" name="Slide Number Placeholder 3"/>
          <p:cNvSpPr>
            <a:spLocks noGrp="1"/>
          </p:cNvSpPr>
          <p:nvPr>
            <p:ph type="sldNum" sz="quarter" idx="5"/>
          </p:nvPr>
        </p:nvSpPr>
        <p:spPr/>
        <p:txBody>
          <a:bodyPr/>
          <a:lstStyle/>
          <a:p>
            <a:fld id="{B72CCF87-E6DD-3D4C-9309-8BD1FA3CF356}" type="slidenum">
              <a:rPr lang="en-US" smtClean="0"/>
              <a:t>6</a:t>
            </a:fld>
            <a:endParaRPr lang="en-US"/>
          </a:p>
        </p:txBody>
      </p:sp>
    </p:spTree>
    <p:extLst>
      <p:ext uri="{BB962C8B-B14F-4D97-AF65-F5344CB8AC3E}">
        <p14:creationId xmlns:p14="http://schemas.microsoft.com/office/powerpoint/2010/main" val="1684148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concludes my investigation. Some mysteries may appear daunting, but with proper sifting of evidence and a thorough, methodical investigation, you can solve any mystery. Thank you.</a:t>
            </a:r>
          </a:p>
        </p:txBody>
      </p:sp>
      <p:sp>
        <p:nvSpPr>
          <p:cNvPr id="4" name="Slide Number Placeholder 3"/>
          <p:cNvSpPr>
            <a:spLocks noGrp="1"/>
          </p:cNvSpPr>
          <p:nvPr>
            <p:ph type="sldNum" sz="quarter" idx="5"/>
          </p:nvPr>
        </p:nvSpPr>
        <p:spPr/>
        <p:txBody>
          <a:bodyPr/>
          <a:lstStyle/>
          <a:p>
            <a:fld id="{B72CCF87-E6DD-3D4C-9309-8BD1FA3CF356}" type="slidenum">
              <a:rPr lang="en-US" smtClean="0"/>
              <a:t>7</a:t>
            </a:fld>
            <a:endParaRPr lang="en-US"/>
          </a:p>
        </p:txBody>
      </p:sp>
    </p:spTree>
    <p:extLst>
      <p:ext uri="{BB962C8B-B14F-4D97-AF65-F5344CB8AC3E}">
        <p14:creationId xmlns:p14="http://schemas.microsoft.com/office/powerpoint/2010/main" val="194687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5158-DE67-694F-9B80-7E99E8E0D11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AE499E-66A8-494F-8E36-F420EA4E2A7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5DBA5-107E-DC4D-802D-221B13E15355}"/>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5" name="Footer Placeholder 4">
            <a:extLst>
              <a:ext uri="{FF2B5EF4-FFF2-40B4-BE49-F238E27FC236}">
                <a16:creationId xmlns:a16="http://schemas.microsoft.com/office/drawing/2014/main" id="{7F9F1F12-2059-5F44-B009-07A1C0B0AE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E5B174A-2BFC-0746-87DF-387BB09ECFE4}"/>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199119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30EE-D66D-2847-A085-7E45CB9226D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A5DA7A-AAB5-C149-BCD6-F2EF7A228A3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BF281-26AA-7146-B53C-5CFBEB2482A5}"/>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5" name="Footer Placeholder 4">
            <a:extLst>
              <a:ext uri="{FF2B5EF4-FFF2-40B4-BE49-F238E27FC236}">
                <a16:creationId xmlns:a16="http://schemas.microsoft.com/office/drawing/2014/main" id="{6616706A-B8B2-F34E-986B-ED388C8B087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588AE93-D3E1-9B4D-8279-FD457E5295B6}"/>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394948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FE8CD-B08E-504B-82D4-35313933EA7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FFCD2-7283-334C-8F81-9DC0D1DECFD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7D05B-F209-0547-9958-0047C8673168}"/>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5" name="Footer Placeholder 4">
            <a:extLst>
              <a:ext uri="{FF2B5EF4-FFF2-40B4-BE49-F238E27FC236}">
                <a16:creationId xmlns:a16="http://schemas.microsoft.com/office/drawing/2014/main" id="{12F521BD-AA5D-934F-BF2F-D96608D9429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D6D68F7-6712-F94F-B38B-26FF80497FC4}"/>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80355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9499-AC9B-AB44-B179-F41996E787F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15EC082-2889-0146-B0C9-6ECC9ADC89B4}"/>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F8B49-28D1-6C4B-A5A0-E2BAF45E2894}"/>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5" name="Footer Placeholder 4">
            <a:extLst>
              <a:ext uri="{FF2B5EF4-FFF2-40B4-BE49-F238E27FC236}">
                <a16:creationId xmlns:a16="http://schemas.microsoft.com/office/drawing/2014/main" id="{766AEF77-3459-EB42-8EBB-7DE9A1A6858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FA94ECF-F3DD-3048-8EDF-0E626886D420}"/>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191411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A424-CAEE-AD49-A861-B131FB16E1C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B3852-1F71-0F41-B540-3CBB6F2AA06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C58FA-0109-A84B-992E-00D47E7C7129}"/>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5" name="Footer Placeholder 4">
            <a:extLst>
              <a:ext uri="{FF2B5EF4-FFF2-40B4-BE49-F238E27FC236}">
                <a16:creationId xmlns:a16="http://schemas.microsoft.com/office/drawing/2014/main" id="{DCB53ACC-C966-D54D-AF5A-3ED205DC26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BD716A-7547-6747-8B87-ABB005B5CA71}"/>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14521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80DE-302D-EB45-AF51-8146181E6D5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9BE602E-1B03-6047-9FF0-D8469152E406}"/>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2AF4A-578A-B649-A815-4E0BBA1886E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4D8FE-8770-E84F-8837-BF0D4D0F3579}"/>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6" name="Footer Placeholder 5">
            <a:extLst>
              <a:ext uri="{FF2B5EF4-FFF2-40B4-BE49-F238E27FC236}">
                <a16:creationId xmlns:a16="http://schemas.microsoft.com/office/drawing/2014/main" id="{5F715442-5473-9541-B960-E7FDA0C98CB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062C875-D814-7A4E-8230-8D557EA8AEE8}"/>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186119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98B0-D87C-5F4E-ABFD-8C14FDCD596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8C3C454-8F2F-584F-B45A-AEA720C98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FBC8-042A-294D-A7DC-FBA5420264A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DBB6D-8961-424F-9DC5-10E90F9413F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1D404-9662-5748-8405-9B0A6762223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56F0F3-C111-FB42-BE96-E471A181963E}"/>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8" name="Footer Placeholder 7">
            <a:extLst>
              <a:ext uri="{FF2B5EF4-FFF2-40B4-BE49-F238E27FC236}">
                <a16:creationId xmlns:a16="http://schemas.microsoft.com/office/drawing/2014/main" id="{15C5055A-4F10-C148-90B0-F2B4619F19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FA5E73F-F1D1-E346-A837-CB7FD2971BEC}"/>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413784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0C5D-25E7-9249-9C70-E6371B3E1EF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40DD3F0-0096-5F43-BDFE-8F1747BC36C3}"/>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4" name="Footer Placeholder 3">
            <a:extLst>
              <a:ext uri="{FF2B5EF4-FFF2-40B4-BE49-F238E27FC236}">
                <a16:creationId xmlns:a16="http://schemas.microsoft.com/office/drawing/2014/main" id="{8BCD5F62-33B3-2C4E-9817-39D4431BA3F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AE5C914-0C35-8F4A-B026-83124F1301DA}"/>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286168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48DB3-7B7D-DC42-B5D5-B1A68C7324DF}"/>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3" name="Footer Placeholder 2">
            <a:extLst>
              <a:ext uri="{FF2B5EF4-FFF2-40B4-BE49-F238E27FC236}">
                <a16:creationId xmlns:a16="http://schemas.microsoft.com/office/drawing/2014/main" id="{66E16F9B-404E-E944-BF17-E9A4E5B870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ED3A774-FFAD-E044-B7F9-FD04F349F784}"/>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374200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4A6-8493-D04A-8F4F-A19AF61F0EE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30CCA5-D0A8-DF43-B38C-14A67A21FE2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D6A9F-1904-264D-9B68-391ACF635FE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18D484-38E4-D04F-97DB-B6D196E72441}"/>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6" name="Footer Placeholder 5">
            <a:extLst>
              <a:ext uri="{FF2B5EF4-FFF2-40B4-BE49-F238E27FC236}">
                <a16:creationId xmlns:a16="http://schemas.microsoft.com/office/drawing/2014/main" id="{0CDC8DF7-90D3-884A-AE6C-42FFAB7CFD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B6196F7-7473-8641-9682-EC597F809743}"/>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181627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1448-CAA1-D944-9349-F4512A01FE8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469328-EFA6-EF45-9B5D-FF53DFF3FB4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7A000-3289-534C-91D6-97A80C4219B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8C500-C051-AF47-B391-0C323E4B2F6A}"/>
              </a:ext>
            </a:extLst>
          </p:cNvPr>
          <p:cNvSpPr>
            <a:spLocks noGrp="1"/>
          </p:cNvSpPr>
          <p:nvPr>
            <p:ph type="dt" sz="half" idx="10"/>
          </p:nvPr>
        </p:nvSpPr>
        <p:spPr>
          <a:xfrm>
            <a:off x="838200" y="6356350"/>
            <a:ext cx="2743200" cy="365125"/>
          </a:xfrm>
          <a:prstGeom prst="rect">
            <a:avLst/>
          </a:prstGeom>
        </p:spPr>
        <p:txBody>
          <a:bodyPr/>
          <a:lstStyle/>
          <a:p>
            <a:fld id="{B8F4ACE5-2FDD-204E-94F4-CF18CC618C82}" type="datetimeFigureOut">
              <a:rPr lang="en-US" smtClean="0"/>
              <a:t>9/12/21</a:t>
            </a:fld>
            <a:endParaRPr lang="en-US"/>
          </a:p>
        </p:txBody>
      </p:sp>
      <p:sp>
        <p:nvSpPr>
          <p:cNvPr id="6" name="Footer Placeholder 5">
            <a:extLst>
              <a:ext uri="{FF2B5EF4-FFF2-40B4-BE49-F238E27FC236}">
                <a16:creationId xmlns:a16="http://schemas.microsoft.com/office/drawing/2014/main" id="{FAAE8C63-8365-6C4B-A7C2-85F0B1AD85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19470C-70CE-5149-9981-34E4476A2913}"/>
              </a:ext>
            </a:extLst>
          </p:cNvPr>
          <p:cNvSpPr>
            <a:spLocks noGrp="1"/>
          </p:cNvSpPr>
          <p:nvPr>
            <p:ph type="sldNum" sz="quarter" idx="12"/>
          </p:nvPr>
        </p:nvSpPr>
        <p:spPr>
          <a:xfrm>
            <a:off x="8610600" y="6356350"/>
            <a:ext cx="2743200" cy="365125"/>
          </a:xfrm>
          <a:prstGeom prst="rect">
            <a:avLst/>
          </a:prstGeom>
        </p:spPr>
        <p:txBody>
          <a:bodyPr/>
          <a:lstStyle/>
          <a:p>
            <a:fld id="{324E7BA0-8F85-ED49-8CB5-3382482AB621}" type="slidenum">
              <a:rPr lang="en-US" smtClean="0"/>
              <a:t>‹#›</a:t>
            </a:fld>
            <a:endParaRPr lang="en-US"/>
          </a:p>
        </p:txBody>
      </p:sp>
    </p:spTree>
    <p:extLst>
      <p:ext uri="{BB962C8B-B14F-4D97-AF65-F5344CB8AC3E}">
        <p14:creationId xmlns:p14="http://schemas.microsoft.com/office/powerpoint/2010/main" val="114503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B09DB0-2883-1D4E-9B67-4E1E0D4A2B6B}"/>
              </a:ext>
            </a:extLst>
          </p:cNvPr>
          <p:cNvSpPr/>
          <p:nvPr userDrawn="1"/>
        </p:nvSpPr>
        <p:spPr>
          <a:xfrm>
            <a:off x="0" y="0"/>
            <a:ext cx="12192000" cy="687644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 name="Rectangle 7">
            <a:extLst>
              <a:ext uri="{FF2B5EF4-FFF2-40B4-BE49-F238E27FC236}">
                <a16:creationId xmlns:a16="http://schemas.microsoft.com/office/drawing/2014/main" id="{C2066279-0CF9-8146-AE19-91A15CACEA06}"/>
              </a:ext>
            </a:extLst>
          </p:cNvPr>
          <p:cNvSpPr/>
          <p:nvPr userDrawn="1"/>
        </p:nvSpPr>
        <p:spPr>
          <a:xfrm>
            <a:off x="0" y="256853"/>
            <a:ext cx="5199065" cy="1073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312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microsoft.com/office/2007/relationships/hdphoto" Target="../media/hdphoto3.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11.png"/><Relationship Id="rId10" Type="http://schemas.openxmlformats.org/officeDocument/2006/relationships/image" Target="../media/image15.png"/><Relationship Id="rId4" Type="http://schemas.microsoft.com/office/2007/relationships/hdphoto" Target="../media/hdphoto5.wdp"/><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jpeg"/><Relationship Id="rId7" Type="http://schemas.microsoft.com/office/2007/relationships/hdphoto" Target="../media/hdphoto7.wdp"/><Relationship Id="rId12" Type="http://schemas.microsoft.com/office/2007/relationships/hdphoto" Target="../media/hdphoto11.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11" Type="http://schemas.microsoft.com/office/2007/relationships/hdphoto" Target="../media/hdphoto10.wdp"/><Relationship Id="rId5" Type="http://schemas.openxmlformats.org/officeDocument/2006/relationships/image" Target="../media/image18.png"/><Relationship Id="rId10" Type="http://schemas.microsoft.com/office/2007/relationships/hdphoto" Target="../media/hdphoto9.wdp"/><Relationship Id="rId4" Type="http://schemas.openxmlformats.org/officeDocument/2006/relationships/image" Target="../media/image17.png"/><Relationship Id="rId9" Type="http://schemas.microsoft.com/office/2007/relationships/hdphoto" Target="../media/hdphoto8.wdp"/></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74BBDC4-87DC-F14C-B752-14DCFCCE42A2}"/>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9456"/>
          <a:stretch/>
        </p:blipFill>
        <p:spPr bwMode="auto">
          <a:xfrm>
            <a:off x="0" y="0"/>
            <a:ext cx="11039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0BA9FE-FE9D-BB40-8CEB-F8EE500BC931}"/>
              </a:ext>
            </a:extLst>
          </p:cNvPr>
          <p:cNvSpPr/>
          <p:nvPr/>
        </p:nvSpPr>
        <p:spPr>
          <a:xfrm>
            <a:off x="7315200" y="-1"/>
            <a:ext cx="48768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TextBox 4">
            <a:extLst>
              <a:ext uri="{FF2B5EF4-FFF2-40B4-BE49-F238E27FC236}">
                <a16:creationId xmlns:a16="http://schemas.microsoft.com/office/drawing/2014/main" id="{05452DF0-EC9A-1840-9BAE-A848AAE1538E}"/>
              </a:ext>
            </a:extLst>
          </p:cNvPr>
          <p:cNvSpPr txBox="1"/>
          <p:nvPr/>
        </p:nvSpPr>
        <p:spPr>
          <a:xfrm>
            <a:off x="7706139" y="755374"/>
            <a:ext cx="4094922" cy="5016758"/>
          </a:xfrm>
          <a:prstGeom prst="rect">
            <a:avLst/>
          </a:prstGeom>
          <a:noFill/>
        </p:spPr>
        <p:txBody>
          <a:bodyPr wrap="square" rtlCol="0">
            <a:spAutoFit/>
          </a:bodyPr>
          <a:lstStyle/>
          <a:p>
            <a:r>
              <a:rPr lang="en-US" sz="4000" b="1" dirty="0">
                <a:solidFill>
                  <a:schemeClr val="bg1"/>
                </a:solidFill>
                <a:latin typeface="American Typewriter" panose="02090604020004020304" pitchFamily="18" charset="77"/>
                <a:cs typeface="Courier New" panose="02070309020205020404" pitchFamily="49" charset="0"/>
              </a:rPr>
              <a:t>Trust in Law Enforcement:</a:t>
            </a:r>
          </a:p>
          <a:p>
            <a:endParaRPr lang="en-US" sz="4000" dirty="0">
              <a:solidFill>
                <a:schemeClr val="bg1"/>
              </a:solidFill>
              <a:latin typeface="American Typewriter" panose="02090604020004020304" pitchFamily="18" charset="77"/>
              <a:cs typeface="Courier New" panose="02070309020205020404" pitchFamily="49" charset="0"/>
            </a:endParaRPr>
          </a:p>
          <a:p>
            <a:r>
              <a:rPr lang="en-US" sz="4000" dirty="0">
                <a:solidFill>
                  <a:schemeClr val="bg1"/>
                </a:solidFill>
                <a:latin typeface="American Typewriter" panose="02090604020004020304" pitchFamily="18" charset="77"/>
                <a:cs typeface="Courier New" panose="02070309020205020404" pitchFamily="49" charset="0"/>
              </a:rPr>
              <a:t>Understanding the Drivers of Police Sentiment Scores</a:t>
            </a:r>
          </a:p>
        </p:txBody>
      </p:sp>
    </p:spTree>
    <p:extLst>
      <p:ext uri="{BB962C8B-B14F-4D97-AF65-F5344CB8AC3E}">
        <p14:creationId xmlns:p14="http://schemas.microsoft.com/office/powerpoint/2010/main" val="91845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andcuffs And Police Report On The Desk Stock Photo - Download Image Now -  iStock">
            <a:extLst>
              <a:ext uri="{FF2B5EF4-FFF2-40B4-BE49-F238E27FC236}">
                <a16:creationId xmlns:a16="http://schemas.microsoft.com/office/drawing/2014/main" id="{12933A59-69AD-DB46-A43B-7A701A0BD7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49140"/>
          <a:stretch/>
        </p:blipFill>
        <p:spPr bwMode="auto">
          <a:xfrm>
            <a:off x="7517792" y="0"/>
            <a:ext cx="4674208" cy="68734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39B343-B238-624D-A2A3-5056CE1735A6}"/>
              </a:ext>
            </a:extLst>
          </p:cNvPr>
          <p:cNvSpPr txBox="1"/>
          <p:nvPr/>
        </p:nvSpPr>
        <p:spPr>
          <a:xfrm>
            <a:off x="162338" y="422967"/>
            <a:ext cx="4368098" cy="707886"/>
          </a:xfrm>
          <a:prstGeom prst="rect">
            <a:avLst/>
          </a:prstGeom>
          <a:noFill/>
        </p:spPr>
        <p:txBody>
          <a:bodyPr wrap="square" rtlCol="0">
            <a:spAutoFit/>
          </a:bodyPr>
          <a:lstStyle/>
          <a:p>
            <a:r>
              <a:rPr lang="en-US" sz="4000" b="1" dirty="0">
                <a:latin typeface="American Typewriter" panose="02090604020004020304" pitchFamily="18" charset="77"/>
                <a:cs typeface="Courier New" panose="02070309020205020404" pitchFamily="49" charset="0"/>
              </a:rPr>
              <a:t>Case File #ML1</a:t>
            </a:r>
            <a:endParaRPr lang="en-US" sz="4000" dirty="0">
              <a:latin typeface="American Typewriter" panose="02090604020004020304" pitchFamily="18" charset="77"/>
              <a:cs typeface="Courier New" panose="02070309020205020404" pitchFamily="49" charset="0"/>
            </a:endParaRPr>
          </a:p>
        </p:txBody>
      </p:sp>
      <p:sp>
        <p:nvSpPr>
          <p:cNvPr id="34" name="TextBox 33">
            <a:extLst>
              <a:ext uri="{FF2B5EF4-FFF2-40B4-BE49-F238E27FC236}">
                <a16:creationId xmlns:a16="http://schemas.microsoft.com/office/drawing/2014/main" id="{9016DD06-98F0-6E44-8237-6C95017CAA77}"/>
              </a:ext>
            </a:extLst>
          </p:cNvPr>
          <p:cNvSpPr txBox="1"/>
          <p:nvPr/>
        </p:nvSpPr>
        <p:spPr>
          <a:xfrm>
            <a:off x="770443" y="1726586"/>
            <a:ext cx="6438431" cy="3970318"/>
          </a:xfrm>
          <a:prstGeom prst="rect">
            <a:avLst/>
          </a:prstGeom>
          <a:noFill/>
        </p:spPr>
        <p:txBody>
          <a:bodyPr wrap="square" rtlCol="0">
            <a:spAutoFit/>
          </a:bodyPr>
          <a:lstStyle/>
          <a:p>
            <a:r>
              <a:rPr lang="en-US" sz="2800" b="1" dirty="0">
                <a:solidFill>
                  <a:schemeClr val="bg1"/>
                </a:solidFill>
                <a:latin typeface="American Typewriter" panose="02090604020004020304" pitchFamily="18" charset="77"/>
                <a:cs typeface="Courier New" panose="02070309020205020404" pitchFamily="49" charset="0"/>
              </a:rPr>
              <a:t>Objective:</a:t>
            </a:r>
          </a:p>
          <a:p>
            <a:endParaRPr lang="en-US" sz="2800" dirty="0">
              <a:solidFill>
                <a:schemeClr val="bg1"/>
              </a:solidFill>
              <a:latin typeface="American Typewriter" panose="02090604020004020304" pitchFamily="18" charset="77"/>
              <a:cs typeface="Courier New" panose="02070309020205020404" pitchFamily="49" charset="0"/>
            </a:endParaRPr>
          </a:p>
          <a:p>
            <a:r>
              <a:rPr lang="en-US" sz="2800" dirty="0">
                <a:solidFill>
                  <a:schemeClr val="bg1"/>
                </a:solidFill>
                <a:latin typeface="American Typewriter" panose="02090604020004020304" pitchFamily="18" charset="77"/>
                <a:cs typeface="Courier New" panose="02070309020205020404" pitchFamily="49" charset="0"/>
              </a:rPr>
              <a:t>Build a model to predict the degree to which police are trusted by members of their community.</a:t>
            </a:r>
          </a:p>
          <a:p>
            <a:endParaRPr lang="en-US" sz="2800" dirty="0">
              <a:solidFill>
                <a:schemeClr val="bg1"/>
              </a:solidFill>
              <a:latin typeface="American Typewriter" panose="02090604020004020304" pitchFamily="18" charset="77"/>
              <a:cs typeface="Courier New" panose="02070309020205020404" pitchFamily="49" charset="0"/>
            </a:endParaRPr>
          </a:p>
          <a:p>
            <a:r>
              <a:rPr lang="en-US" sz="2800" b="1" dirty="0">
                <a:solidFill>
                  <a:schemeClr val="bg1"/>
                </a:solidFill>
                <a:latin typeface="American Typewriter" panose="02090604020004020304" pitchFamily="18" charset="77"/>
                <a:cs typeface="Courier New" panose="02070309020205020404" pitchFamily="49" charset="0"/>
              </a:rPr>
              <a:t>Location: </a:t>
            </a:r>
            <a:r>
              <a:rPr lang="en-US" sz="2800" dirty="0">
                <a:solidFill>
                  <a:schemeClr val="bg1"/>
                </a:solidFill>
                <a:latin typeface="American Typewriter" panose="02090604020004020304" pitchFamily="18" charset="77"/>
                <a:cs typeface="Courier New" panose="02070309020205020404" pitchFamily="49" charset="0"/>
              </a:rPr>
              <a:t>Chicago, IL, USA</a:t>
            </a:r>
          </a:p>
          <a:p>
            <a:endParaRPr lang="en-US" sz="2800" dirty="0">
              <a:solidFill>
                <a:schemeClr val="bg1"/>
              </a:solidFill>
              <a:latin typeface="American Typewriter" panose="02090604020004020304" pitchFamily="18" charset="77"/>
              <a:cs typeface="Courier New" panose="02070309020205020404" pitchFamily="49" charset="0"/>
            </a:endParaRPr>
          </a:p>
          <a:p>
            <a:r>
              <a:rPr lang="en-US" sz="2800" b="1" dirty="0">
                <a:solidFill>
                  <a:schemeClr val="bg1"/>
                </a:solidFill>
                <a:latin typeface="American Typewriter" panose="02090604020004020304" pitchFamily="18" charset="77"/>
                <a:cs typeface="Courier New" panose="02070309020205020404" pitchFamily="49" charset="0"/>
              </a:rPr>
              <a:t>Methodology: </a:t>
            </a:r>
            <a:r>
              <a:rPr lang="en-US" sz="2800" dirty="0">
                <a:solidFill>
                  <a:schemeClr val="bg1"/>
                </a:solidFill>
                <a:latin typeface="American Typewriter" panose="02090604020004020304" pitchFamily="18" charset="77"/>
                <a:cs typeface="Courier New" panose="02070309020205020404" pitchFamily="49" charset="0"/>
              </a:rPr>
              <a:t>Regression modelling</a:t>
            </a:r>
          </a:p>
        </p:txBody>
      </p:sp>
      <p:sp>
        <p:nvSpPr>
          <p:cNvPr id="4" name="Rectangle 3">
            <a:extLst>
              <a:ext uri="{FF2B5EF4-FFF2-40B4-BE49-F238E27FC236}">
                <a16:creationId xmlns:a16="http://schemas.microsoft.com/office/drawing/2014/main" id="{C4488787-153D-364D-857F-A870005D45E5}"/>
              </a:ext>
            </a:extLst>
          </p:cNvPr>
          <p:cNvSpPr/>
          <p:nvPr/>
        </p:nvSpPr>
        <p:spPr>
          <a:xfrm rot="20825047">
            <a:off x="9191658" y="2867988"/>
            <a:ext cx="385101" cy="221057"/>
          </a:xfrm>
          <a:prstGeom prst="rect">
            <a:avLst/>
          </a:prstGeom>
          <a:solidFill>
            <a:srgbClr val="E0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FFB2F8B-6910-884D-86F9-24546B565701}"/>
              </a:ext>
            </a:extLst>
          </p:cNvPr>
          <p:cNvSpPr txBox="1"/>
          <p:nvPr/>
        </p:nvSpPr>
        <p:spPr>
          <a:xfrm rot="20746464">
            <a:off x="9089097" y="2847298"/>
            <a:ext cx="465998" cy="230832"/>
          </a:xfrm>
          <a:prstGeom prst="rect">
            <a:avLst/>
          </a:prstGeom>
          <a:noFill/>
        </p:spPr>
        <p:txBody>
          <a:bodyPr wrap="square" rtlCol="0">
            <a:spAutoFit/>
          </a:bodyPr>
          <a:lstStyle/>
          <a:p>
            <a:r>
              <a:rPr lang="en-US" sz="900" dirty="0">
                <a:latin typeface="American Typewriter" panose="02090604020004020304" pitchFamily="18" charset="77"/>
              </a:rPr>
              <a:t>ML1</a:t>
            </a:r>
            <a:endParaRPr lang="en-US" sz="1100" dirty="0">
              <a:latin typeface="American Typewriter" panose="02090604020004020304" pitchFamily="18" charset="77"/>
            </a:endParaRPr>
          </a:p>
        </p:txBody>
      </p:sp>
    </p:spTree>
    <p:extLst>
      <p:ext uri="{BB962C8B-B14F-4D97-AF65-F5344CB8AC3E}">
        <p14:creationId xmlns:p14="http://schemas.microsoft.com/office/powerpoint/2010/main" val="3958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39B343-B238-624D-A2A3-5056CE1735A6}"/>
              </a:ext>
            </a:extLst>
          </p:cNvPr>
          <p:cNvSpPr txBox="1"/>
          <p:nvPr/>
        </p:nvSpPr>
        <p:spPr>
          <a:xfrm>
            <a:off x="162338" y="422967"/>
            <a:ext cx="9949070" cy="707886"/>
          </a:xfrm>
          <a:prstGeom prst="rect">
            <a:avLst/>
          </a:prstGeom>
          <a:noFill/>
        </p:spPr>
        <p:txBody>
          <a:bodyPr wrap="square" rtlCol="0">
            <a:spAutoFit/>
          </a:bodyPr>
          <a:lstStyle/>
          <a:p>
            <a:r>
              <a:rPr lang="en-US" sz="4000" b="1" dirty="0">
                <a:latin typeface="American Typewriter" panose="02090604020004020304" pitchFamily="18" charset="77"/>
                <a:cs typeface="Courier New" panose="02070309020205020404" pitchFamily="49" charset="0"/>
              </a:rPr>
              <a:t>Case Learning #1:</a:t>
            </a:r>
            <a:endParaRPr lang="en-US" sz="4000" dirty="0">
              <a:latin typeface="American Typewriter" panose="02090604020004020304" pitchFamily="18" charset="77"/>
              <a:cs typeface="Courier New" panose="02070309020205020404" pitchFamily="49" charset="0"/>
            </a:endParaRPr>
          </a:p>
        </p:txBody>
      </p:sp>
      <p:sp>
        <p:nvSpPr>
          <p:cNvPr id="7" name="TextBox 6">
            <a:extLst>
              <a:ext uri="{FF2B5EF4-FFF2-40B4-BE49-F238E27FC236}">
                <a16:creationId xmlns:a16="http://schemas.microsoft.com/office/drawing/2014/main" id="{BAEEB75D-BDA7-294E-AB8A-17E3D6C6C1B3}"/>
              </a:ext>
            </a:extLst>
          </p:cNvPr>
          <p:cNvSpPr txBox="1"/>
          <p:nvPr/>
        </p:nvSpPr>
        <p:spPr>
          <a:xfrm>
            <a:off x="5328588" y="341132"/>
            <a:ext cx="6701074" cy="954107"/>
          </a:xfrm>
          <a:prstGeom prst="rect">
            <a:avLst/>
          </a:prstGeom>
          <a:noFill/>
        </p:spPr>
        <p:txBody>
          <a:bodyPr wrap="square" rtlCol="0">
            <a:spAutoFit/>
          </a:bodyPr>
          <a:lstStyle/>
          <a:p>
            <a:r>
              <a:rPr lang="en-US" sz="2800" u="sng" dirty="0">
                <a:solidFill>
                  <a:schemeClr val="bg1"/>
                </a:solidFill>
                <a:latin typeface="American Typewriter" panose="02090604020004020304" pitchFamily="18" charset="77"/>
                <a:cs typeface="Courier New" panose="02070309020205020404" pitchFamily="49" charset="0"/>
              </a:rPr>
              <a:t>Lay the groundwork. </a:t>
            </a:r>
            <a:r>
              <a:rPr lang="en-US" sz="2800" dirty="0">
                <a:solidFill>
                  <a:schemeClr val="bg1"/>
                </a:solidFill>
                <a:latin typeface="American Typewriter" panose="02090604020004020304" pitchFamily="18" charset="77"/>
                <a:cs typeface="Courier New" panose="02070309020205020404" pitchFamily="49" charset="0"/>
              </a:rPr>
              <a:t>Investigation requires thorough research.</a:t>
            </a:r>
          </a:p>
        </p:txBody>
      </p:sp>
      <p:pic>
        <p:nvPicPr>
          <p:cNvPr id="12" name="Picture 11" descr="A group of colorful squares&#10;&#10;Description automatically generated with low confidence">
            <a:extLst>
              <a:ext uri="{FF2B5EF4-FFF2-40B4-BE49-F238E27FC236}">
                <a16:creationId xmlns:a16="http://schemas.microsoft.com/office/drawing/2014/main" id="{8CDD6357-2859-714C-A4B0-C8E103E8D9A1}"/>
              </a:ext>
            </a:extLst>
          </p:cNvPr>
          <p:cNvPicPr>
            <a:picLocks noChangeAspect="1"/>
          </p:cNvPicPr>
          <p:nvPr/>
        </p:nvPicPr>
        <p:blipFill rotWithShape="1">
          <a:blip r:embed="rId3"/>
          <a:srcRect l="70658" t="27496" r="5392" b="24079"/>
          <a:stretch/>
        </p:blipFill>
        <p:spPr>
          <a:xfrm rot="301350">
            <a:off x="7190480" y="2284439"/>
            <a:ext cx="2035328" cy="2011522"/>
          </a:xfrm>
          <a:prstGeom prst="rect">
            <a:avLst/>
          </a:prstGeom>
        </p:spPr>
      </p:pic>
      <p:pic>
        <p:nvPicPr>
          <p:cNvPr id="15" name="Picture 14" descr="A group of colorful squares&#10;&#10;Description automatically generated with low confidence">
            <a:extLst>
              <a:ext uri="{FF2B5EF4-FFF2-40B4-BE49-F238E27FC236}">
                <a16:creationId xmlns:a16="http://schemas.microsoft.com/office/drawing/2014/main" id="{70D9A6D2-6C03-6442-8F5B-3A49A9BF21AB}"/>
              </a:ext>
            </a:extLst>
          </p:cNvPr>
          <p:cNvPicPr>
            <a:picLocks noChangeAspect="1"/>
          </p:cNvPicPr>
          <p:nvPr/>
        </p:nvPicPr>
        <p:blipFill rotWithShape="1">
          <a:blip r:embed="rId3"/>
          <a:srcRect l="48645" t="21974" r="29646" b="26486"/>
          <a:stretch/>
        </p:blipFill>
        <p:spPr>
          <a:xfrm rot="21224542">
            <a:off x="4308191" y="1793162"/>
            <a:ext cx="1730018" cy="2007665"/>
          </a:xfrm>
          <a:prstGeom prst="rect">
            <a:avLst/>
          </a:prstGeom>
        </p:spPr>
      </p:pic>
      <p:pic>
        <p:nvPicPr>
          <p:cNvPr id="17" name="Picture 16" descr="A group of colorful squares&#10;&#10;Description automatically generated with low confidence">
            <a:extLst>
              <a:ext uri="{FF2B5EF4-FFF2-40B4-BE49-F238E27FC236}">
                <a16:creationId xmlns:a16="http://schemas.microsoft.com/office/drawing/2014/main" id="{63430F7E-7CF1-A247-A269-BDD18ED710C6}"/>
              </a:ext>
            </a:extLst>
          </p:cNvPr>
          <p:cNvPicPr>
            <a:picLocks noChangeAspect="1"/>
          </p:cNvPicPr>
          <p:nvPr/>
        </p:nvPicPr>
        <p:blipFill rotWithShape="1">
          <a:blip r:embed="rId3"/>
          <a:srcRect l="4347" t="32283" r="73769" b="23135"/>
          <a:stretch/>
        </p:blipFill>
        <p:spPr>
          <a:xfrm>
            <a:off x="537946" y="3887467"/>
            <a:ext cx="1984375" cy="1976023"/>
          </a:xfrm>
          <a:prstGeom prst="rect">
            <a:avLst/>
          </a:prstGeom>
        </p:spPr>
      </p:pic>
      <p:sp>
        <p:nvSpPr>
          <p:cNvPr id="2" name="TextBox 1">
            <a:extLst>
              <a:ext uri="{FF2B5EF4-FFF2-40B4-BE49-F238E27FC236}">
                <a16:creationId xmlns:a16="http://schemas.microsoft.com/office/drawing/2014/main" id="{10650042-770C-5441-9C61-04984CDE578C}"/>
              </a:ext>
            </a:extLst>
          </p:cNvPr>
          <p:cNvSpPr txBox="1"/>
          <p:nvPr/>
        </p:nvSpPr>
        <p:spPr>
          <a:xfrm rot="20210494">
            <a:off x="503710" y="4538537"/>
            <a:ext cx="2171700" cy="830997"/>
          </a:xfrm>
          <a:prstGeom prst="rect">
            <a:avLst/>
          </a:prstGeom>
          <a:noFill/>
        </p:spPr>
        <p:txBody>
          <a:bodyPr wrap="square" rtlCol="0">
            <a:spAutoFit/>
          </a:bodyPr>
          <a:lstStyle/>
          <a:p>
            <a:pPr algn="ctr"/>
            <a:r>
              <a:rPr lang="en-US" sz="2400" b="1" dirty="0">
                <a:latin typeface="Bradley Hand ITC" panose="020F0502020204030204" pitchFamily="34" charset="0"/>
                <a:cs typeface="Bradley Hand ITC" panose="020F0502020204030204" pitchFamily="34" charset="0"/>
              </a:rPr>
              <a:t>Geographic data</a:t>
            </a:r>
          </a:p>
        </p:txBody>
      </p:sp>
      <p:grpSp>
        <p:nvGrpSpPr>
          <p:cNvPr id="13" name="Group 12">
            <a:extLst>
              <a:ext uri="{FF2B5EF4-FFF2-40B4-BE49-F238E27FC236}">
                <a16:creationId xmlns:a16="http://schemas.microsoft.com/office/drawing/2014/main" id="{F3875652-BC7D-1F4F-A08F-F48D4708FD53}"/>
              </a:ext>
            </a:extLst>
          </p:cNvPr>
          <p:cNvGrpSpPr/>
          <p:nvPr/>
        </p:nvGrpSpPr>
        <p:grpSpPr>
          <a:xfrm rot="20964658">
            <a:off x="2175644" y="2093590"/>
            <a:ext cx="1870914" cy="1976024"/>
            <a:chOff x="2986538" y="2251154"/>
            <a:chExt cx="1870914" cy="1976024"/>
          </a:xfrm>
        </p:grpSpPr>
        <p:pic>
          <p:nvPicPr>
            <p:cNvPr id="16" name="Picture 15" descr="A group of colorful squares&#10;&#10;Description automatically generated with low confidence">
              <a:extLst>
                <a:ext uri="{FF2B5EF4-FFF2-40B4-BE49-F238E27FC236}">
                  <a16:creationId xmlns:a16="http://schemas.microsoft.com/office/drawing/2014/main" id="{3EFB92B7-9E0C-694F-B725-C263A5467834}"/>
                </a:ext>
              </a:extLst>
            </p:cNvPr>
            <p:cNvPicPr>
              <a:picLocks noChangeAspect="1"/>
            </p:cNvPicPr>
            <p:nvPr/>
          </p:nvPicPr>
          <p:blipFill rotWithShape="1">
            <a:blip r:embed="rId3"/>
            <a:srcRect l="25718" t="27470" r="50998" b="22218"/>
            <a:stretch/>
          </p:blipFill>
          <p:spPr>
            <a:xfrm>
              <a:off x="2986538" y="2251154"/>
              <a:ext cx="1870914" cy="1976024"/>
            </a:xfrm>
            <a:prstGeom prst="rect">
              <a:avLst/>
            </a:prstGeom>
          </p:spPr>
        </p:pic>
        <p:sp>
          <p:nvSpPr>
            <p:cNvPr id="8" name="TextBox 7">
              <a:extLst>
                <a:ext uri="{FF2B5EF4-FFF2-40B4-BE49-F238E27FC236}">
                  <a16:creationId xmlns:a16="http://schemas.microsoft.com/office/drawing/2014/main" id="{0C68FA34-E01F-6E45-947B-A209297214E8}"/>
                </a:ext>
              </a:extLst>
            </p:cNvPr>
            <p:cNvSpPr txBox="1"/>
            <p:nvPr/>
          </p:nvSpPr>
          <p:spPr>
            <a:xfrm>
              <a:off x="3163161" y="2694760"/>
              <a:ext cx="1497841" cy="1200329"/>
            </a:xfrm>
            <a:prstGeom prst="rect">
              <a:avLst/>
            </a:prstGeom>
            <a:noFill/>
          </p:spPr>
          <p:txBody>
            <a:bodyPr wrap="square" rtlCol="0">
              <a:spAutoFit/>
            </a:bodyPr>
            <a:lstStyle/>
            <a:p>
              <a:pPr algn="ctr"/>
              <a:r>
                <a:rPr lang="en-US" sz="2400" b="1" dirty="0">
                  <a:latin typeface="Bradley Hand ITC" panose="020F0502020204030204" pitchFamily="34" charset="0"/>
                  <a:cs typeface="Bradley Hand ITC" panose="020F0502020204030204" pitchFamily="34" charset="0"/>
                </a:rPr>
                <a:t>Socio-</a:t>
              </a:r>
            </a:p>
            <a:p>
              <a:pPr algn="ctr"/>
              <a:r>
                <a:rPr lang="en-US" sz="2400" b="1" dirty="0">
                  <a:latin typeface="Bradley Hand ITC" panose="020F0502020204030204" pitchFamily="34" charset="0"/>
                  <a:cs typeface="Bradley Hand ITC" panose="020F0502020204030204" pitchFamily="34" charset="0"/>
                </a:rPr>
                <a:t>Economic</a:t>
              </a:r>
            </a:p>
            <a:p>
              <a:pPr algn="ctr"/>
              <a:r>
                <a:rPr lang="en-US" sz="2400" b="1" dirty="0">
                  <a:latin typeface="Bradley Hand ITC" panose="020F0502020204030204" pitchFamily="34" charset="0"/>
                  <a:cs typeface="Bradley Hand ITC" panose="020F0502020204030204" pitchFamily="34" charset="0"/>
                </a:rPr>
                <a:t>data</a:t>
              </a:r>
            </a:p>
          </p:txBody>
        </p:sp>
      </p:grpSp>
      <p:sp>
        <p:nvSpPr>
          <p:cNvPr id="9" name="TextBox 8">
            <a:extLst>
              <a:ext uri="{FF2B5EF4-FFF2-40B4-BE49-F238E27FC236}">
                <a16:creationId xmlns:a16="http://schemas.microsoft.com/office/drawing/2014/main" id="{DF922B29-03A8-E143-AE0B-043F31E9007E}"/>
              </a:ext>
            </a:extLst>
          </p:cNvPr>
          <p:cNvSpPr txBox="1"/>
          <p:nvPr/>
        </p:nvSpPr>
        <p:spPr>
          <a:xfrm rot="727388">
            <a:off x="3947878" y="2565082"/>
            <a:ext cx="2382216" cy="707886"/>
          </a:xfrm>
          <a:prstGeom prst="rect">
            <a:avLst/>
          </a:prstGeom>
          <a:noFill/>
        </p:spPr>
        <p:txBody>
          <a:bodyPr wrap="square" rtlCol="0">
            <a:spAutoFit/>
          </a:bodyPr>
          <a:lstStyle/>
          <a:p>
            <a:pPr algn="ctr"/>
            <a:r>
              <a:rPr lang="en-US" sz="2000" b="1" i="1" dirty="0">
                <a:latin typeface="Bradley Hand ITC" panose="020F0502020204030204" pitchFamily="34" charset="0"/>
                <a:cs typeface="Bradley Hand ITC" panose="020F0502020204030204" pitchFamily="34" charset="0"/>
              </a:rPr>
              <a:t>Demographic</a:t>
            </a:r>
          </a:p>
          <a:p>
            <a:pPr algn="ctr"/>
            <a:r>
              <a:rPr lang="en-US" sz="2000" b="1" i="1" dirty="0">
                <a:latin typeface="Bradley Hand ITC" panose="020F0502020204030204" pitchFamily="34" charset="0"/>
                <a:cs typeface="Bradley Hand ITC" panose="020F0502020204030204" pitchFamily="34" charset="0"/>
              </a:rPr>
              <a:t>data</a:t>
            </a:r>
          </a:p>
        </p:txBody>
      </p:sp>
      <p:sp>
        <p:nvSpPr>
          <p:cNvPr id="10" name="TextBox 9">
            <a:extLst>
              <a:ext uri="{FF2B5EF4-FFF2-40B4-BE49-F238E27FC236}">
                <a16:creationId xmlns:a16="http://schemas.microsoft.com/office/drawing/2014/main" id="{79AC2725-9B79-C643-B068-8D0D215E59C9}"/>
              </a:ext>
            </a:extLst>
          </p:cNvPr>
          <p:cNvSpPr txBox="1"/>
          <p:nvPr/>
        </p:nvSpPr>
        <p:spPr>
          <a:xfrm rot="20877108">
            <a:off x="6918584" y="2529585"/>
            <a:ext cx="2660650" cy="1200329"/>
          </a:xfrm>
          <a:prstGeom prst="rect">
            <a:avLst/>
          </a:prstGeom>
          <a:noFill/>
        </p:spPr>
        <p:txBody>
          <a:bodyPr wrap="square" rtlCol="0">
            <a:spAutoFit/>
          </a:bodyPr>
          <a:lstStyle/>
          <a:p>
            <a:pPr algn="ctr"/>
            <a:r>
              <a:rPr lang="en-US" sz="2400" b="1" dirty="0">
                <a:latin typeface="Bradley Hand ITC" panose="020F0502020204030204" pitchFamily="34" charset="0"/>
                <a:cs typeface="Bradley Hand ITC" panose="020F0502020204030204" pitchFamily="34" charset="0"/>
              </a:rPr>
              <a:t>Public</a:t>
            </a:r>
          </a:p>
          <a:p>
            <a:pPr algn="ctr"/>
            <a:r>
              <a:rPr lang="en-US" sz="2400" b="1" dirty="0">
                <a:latin typeface="Bradley Hand ITC" panose="020F0502020204030204" pitchFamily="34" charset="0"/>
                <a:cs typeface="Bradley Hand ITC" panose="020F0502020204030204" pitchFamily="34" charset="0"/>
              </a:rPr>
              <a:t>Health</a:t>
            </a:r>
          </a:p>
          <a:p>
            <a:pPr algn="ctr"/>
            <a:r>
              <a:rPr lang="en-US" sz="2400" b="1" dirty="0">
                <a:latin typeface="Bradley Hand ITC" panose="020F0502020204030204" pitchFamily="34" charset="0"/>
                <a:cs typeface="Bradley Hand ITC" panose="020F0502020204030204" pitchFamily="34" charset="0"/>
              </a:rPr>
              <a:t>indicators</a:t>
            </a:r>
          </a:p>
        </p:txBody>
      </p:sp>
      <p:pic>
        <p:nvPicPr>
          <p:cNvPr id="20" name="Picture 19" descr="A group of colorful squares&#10;&#10;Description automatically generated with low confidence">
            <a:extLst>
              <a:ext uri="{FF2B5EF4-FFF2-40B4-BE49-F238E27FC236}">
                <a16:creationId xmlns:a16="http://schemas.microsoft.com/office/drawing/2014/main" id="{8C301360-6C17-BD4B-8AB2-FDF00D20A2A5}"/>
              </a:ext>
            </a:extLst>
          </p:cNvPr>
          <p:cNvPicPr>
            <a:picLocks noChangeAspect="1"/>
          </p:cNvPicPr>
          <p:nvPr/>
        </p:nvPicPr>
        <p:blipFill rotWithShape="1">
          <a:blip r:embed="rId3"/>
          <a:srcRect l="48645" t="21974" r="29646" b="26486"/>
          <a:stretch/>
        </p:blipFill>
        <p:spPr>
          <a:xfrm rot="20829022">
            <a:off x="9685437" y="2339982"/>
            <a:ext cx="1808062" cy="2098234"/>
          </a:xfrm>
          <a:prstGeom prst="rect">
            <a:avLst/>
          </a:prstGeom>
        </p:spPr>
      </p:pic>
      <p:sp>
        <p:nvSpPr>
          <p:cNvPr id="11" name="TextBox 10">
            <a:extLst>
              <a:ext uri="{FF2B5EF4-FFF2-40B4-BE49-F238E27FC236}">
                <a16:creationId xmlns:a16="http://schemas.microsoft.com/office/drawing/2014/main" id="{6163A03E-BB44-684C-95F3-2E739DCC4370}"/>
              </a:ext>
            </a:extLst>
          </p:cNvPr>
          <p:cNvSpPr txBox="1"/>
          <p:nvPr/>
        </p:nvSpPr>
        <p:spPr>
          <a:xfrm rot="707657">
            <a:off x="9480336" y="2928534"/>
            <a:ext cx="2171700" cy="1077218"/>
          </a:xfrm>
          <a:prstGeom prst="rect">
            <a:avLst/>
          </a:prstGeom>
          <a:noFill/>
        </p:spPr>
        <p:txBody>
          <a:bodyPr wrap="square" rtlCol="0">
            <a:spAutoFit/>
          </a:bodyPr>
          <a:lstStyle/>
          <a:p>
            <a:pPr algn="ctr"/>
            <a:r>
              <a:rPr lang="en-US" sz="3200" b="1" dirty="0">
                <a:latin typeface="Bradley Hand ITC" panose="020F0502020204030204" pitchFamily="34" charset="0"/>
                <a:cs typeface="Bradley Hand ITC" panose="020F0502020204030204" pitchFamily="34" charset="0"/>
              </a:rPr>
              <a:t>Crime reports</a:t>
            </a:r>
          </a:p>
        </p:txBody>
      </p:sp>
      <p:pic>
        <p:nvPicPr>
          <p:cNvPr id="1032" name="Picture 8" descr="5,244 Suspect Vector Images, Suspect Illustrations | Depositphotos">
            <a:extLst>
              <a:ext uri="{FF2B5EF4-FFF2-40B4-BE49-F238E27FC236}">
                <a16:creationId xmlns:a16="http://schemas.microsoft.com/office/drawing/2014/main" id="{B4BAD990-F896-7A45-9DA4-27E4061C26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864"/>
          <a:stretch/>
        </p:blipFill>
        <p:spPr bwMode="auto">
          <a:xfrm>
            <a:off x="3754258" y="3963302"/>
            <a:ext cx="2427245" cy="218427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D4BB3A73-DA2F-3340-81BA-A2F563755B9B}"/>
              </a:ext>
            </a:extLst>
          </p:cNvPr>
          <p:cNvCxnSpPr>
            <a:cxnSpLocks/>
          </p:cNvCxnSpPr>
          <p:nvPr/>
        </p:nvCxnSpPr>
        <p:spPr>
          <a:xfrm>
            <a:off x="2195266" y="4855783"/>
            <a:ext cx="174483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59F7DB7-B0E1-0C4C-8494-F354479FB48E}"/>
              </a:ext>
            </a:extLst>
          </p:cNvPr>
          <p:cNvCxnSpPr>
            <a:cxnSpLocks/>
          </p:cNvCxnSpPr>
          <p:nvPr/>
        </p:nvCxnSpPr>
        <p:spPr>
          <a:xfrm>
            <a:off x="3589173" y="3663239"/>
            <a:ext cx="480426" cy="4650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88535A-CDB4-5D4B-B6EE-9F977F045362}"/>
              </a:ext>
            </a:extLst>
          </p:cNvPr>
          <p:cNvCxnSpPr>
            <a:cxnSpLocks/>
          </p:cNvCxnSpPr>
          <p:nvPr/>
        </p:nvCxnSpPr>
        <p:spPr>
          <a:xfrm flipH="1">
            <a:off x="5171248" y="3447442"/>
            <a:ext cx="157340" cy="8257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C379EA3-B593-574F-9930-F71B43BBE101}"/>
              </a:ext>
            </a:extLst>
          </p:cNvPr>
          <p:cNvCxnSpPr>
            <a:cxnSpLocks/>
          </p:cNvCxnSpPr>
          <p:nvPr/>
        </p:nvCxnSpPr>
        <p:spPr>
          <a:xfrm flipH="1">
            <a:off x="5917566" y="3460608"/>
            <a:ext cx="1629350" cy="8331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507DA2B-E10C-A348-9178-E5536FF805D7}"/>
              </a:ext>
            </a:extLst>
          </p:cNvPr>
          <p:cNvCxnSpPr>
            <a:cxnSpLocks/>
          </p:cNvCxnSpPr>
          <p:nvPr/>
        </p:nvCxnSpPr>
        <p:spPr>
          <a:xfrm flipH="1">
            <a:off x="6036660" y="4040205"/>
            <a:ext cx="4060437" cy="5306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D865F7F-FF7D-AB4E-9A86-2A08AF79EDA0}"/>
              </a:ext>
            </a:extLst>
          </p:cNvPr>
          <p:cNvSpPr txBox="1"/>
          <p:nvPr/>
        </p:nvSpPr>
        <p:spPr>
          <a:xfrm>
            <a:off x="3754258" y="6258597"/>
            <a:ext cx="2427245" cy="400110"/>
          </a:xfrm>
          <a:prstGeom prst="rect">
            <a:avLst/>
          </a:prstGeom>
          <a:solidFill>
            <a:schemeClr val="tx1"/>
          </a:solidFill>
        </p:spPr>
        <p:txBody>
          <a:bodyPr wrap="square" rtlCol="0">
            <a:spAutoFit/>
          </a:bodyPr>
          <a:lstStyle/>
          <a:p>
            <a:pPr algn="ctr"/>
            <a:r>
              <a:rPr lang="en-US" sz="2000" b="1" dirty="0">
                <a:solidFill>
                  <a:schemeClr val="bg1"/>
                </a:solidFill>
                <a:latin typeface="Courier New" panose="02070309020205020404" pitchFamily="49" charset="0"/>
                <a:cs typeface="Courier New" panose="02070309020205020404" pitchFamily="49" charset="0"/>
              </a:rPr>
              <a:t>Design Matrix</a:t>
            </a:r>
          </a:p>
        </p:txBody>
      </p:sp>
      <p:pic>
        <p:nvPicPr>
          <p:cNvPr id="1034" name="Picture 10" descr="How the Index Card Cataloged the World - The Atlantic">
            <a:extLst>
              <a:ext uri="{FF2B5EF4-FFF2-40B4-BE49-F238E27FC236}">
                <a16:creationId xmlns:a16="http://schemas.microsoft.com/office/drawing/2014/main" id="{CEE6150B-C936-0944-A669-36E56780BF7F}"/>
              </a:ext>
            </a:extLst>
          </p:cNvPr>
          <p:cNvPicPr>
            <a:picLocks noChangeAspect="1" noChangeArrowheads="1"/>
          </p:cNvPicPr>
          <p:nvPr/>
        </p:nvPicPr>
        <p:blipFill rotWithShape="1">
          <a:blip r:embed="rId5">
            <a:duotone>
              <a:prstClr val="black"/>
              <a:schemeClr val="accent6">
                <a:tint val="45000"/>
                <a:satMod val="400000"/>
              </a:schemeClr>
            </a:duotone>
            <a:extLst>
              <a:ext uri="{BEBA8EAE-BF5A-486C-A8C5-ECC9F3942E4B}">
                <a14:imgProps xmlns:a14="http://schemas.microsoft.com/office/drawing/2010/main">
                  <a14:imgLayer r:embed="rId6">
                    <a14:imgEffect>
                      <a14:backgroundRemoval t="5952" b="90476" l="6000" r="90000">
                        <a14:foregroundMark x1="6000" y1="15476" x2="6000" y2="15476"/>
                        <a14:foregroundMark x1="24000" y1="19048" x2="24000" y2="19048"/>
                        <a14:foregroundMark x1="42333" y1="23810" x2="42333" y2="23810"/>
                        <a14:foregroundMark x1="86333" y1="22619" x2="86333" y2="22619"/>
                        <a14:foregroundMark x1="83667" y1="19048" x2="83667" y2="19048"/>
                        <a14:foregroundMark x1="68000" y1="20238" x2="68000" y2="20238"/>
                        <a14:foregroundMark x1="36000" y1="91071" x2="36000" y2="91071"/>
                        <a14:foregroundMark x1="41333" y1="5952" x2="41333" y2="5952"/>
                        <a14:backgroundMark x1="5333" y1="16667" x2="5333" y2="16667"/>
                        <a14:backgroundMark x1="5667" y1="16667" x2="5667" y2="16667"/>
                        <a14:backgroundMark x1="5333" y1="17857" x2="5333" y2="17857"/>
                      </a14:backgroundRemoval>
                    </a14:imgEffect>
                  </a14:imgLayer>
                </a14:imgProps>
              </a:ext>
              <a:ext uri="{28A0092B-C50C-407E-A947-70E740481C1C}">
                <a14:useLocalDpi xmlns:a14="http://schemas.microsoft.com/office/drawing/2010/main" val="0"/>
              </a:ext>
            </a:extLst>
          </a:blip>
          <a:srcRect l="7961"/>
          <a:stretch/>
        </p:blipFill>
        <p:spPr bwMode="auto">
          <a:xfrm>
            <a:off x="7355690" y="4912474"/>
            <a:ext cx="3126086" cy="19020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76788842-B912-7640-AB79-27E6949073CA}"/>
              </a:ext>
            </a:extLst>
          </p:cNvPr>
          <p:cNvSpPr txBox="1"/>
          <p:nvPr/>
        </p:nvSpPr>
        <p:spPr>
          <a:xfrm>
            <a:off x="7589472" y="5374256"/>
            <a:ext cx="2967592" cy="923330"/>
          </a:xfrm>
          <a:prstGeom prst="rect">
            <a:avLst/>
          </a:prstGeom>
          <a:noFill/>
        </p:spPr>
        <p:txBody>
          <a:bodyPr wrap="square" rtlCol="0">
            <a:spAutoFit/>
          </a:bodyPr>
          <a:lstStyle/>
          <a:p>
            <a:r>
              <a:rPr lang="en-US" b="1" u="sng" dirty="0">
                <a:latin typeface="Courier New" panose="02070309020205020404" pitchFamily="49" charset="0"/>
                <a:cs typeface="Courier New" panose="02070309020205020404" pitchFamily="49" charset="0"/>
              </a:rPr>
              <a:t>Target variable:</a:t>
            </a:r>
          </a:p>
          <a:p>
            <a:r>
              <a:rPr lang="en-US" b="1" dirty="0">
                <a:latin typeface="Courier New" panose="02070309020205020404" pitchFamily="49" charset="0"/>
                <a:cs typeface="Courier New" panose="02070309020205020404" pitchFamily="49" charset="0"/>
              </a:rPr>
              <a:t>Police</a:t>
            </a:r>
          </a:p>
          <a:p>
            <a:r>
              <a:rPr lang="en-US" b="1" dirty="0">
                <a:latin typeface="Courier New" panose="02070309020205020404" pitchFamily="49" charset="0"/>
                <a:cs typeface="Courier New" panose="02070309020205020404" pitchFamily="49" charset="0"/>
              </a:rPr>
              <a:t>Sentiment Scores</a:t>
            </a:r>
          </a:p>
        </p:txBody>
      </p:sp>
      <p:sp>
        <p:nvSpPr>
          <p:cNvPr id="43" name="Right Arrow 42">
            <a:extLst>
              <a:ext uri="{FF2B5EF4-FFF2-40B4-BE49-F238E27FC236}">
                <a16:creationId xmlns:a16="http://schemas.microsoft.com/office/drawing/2014/main" id="{724D1ECB-683F-674D-8667-36A8AABD6B7C}"/>
              </a:ext>
            </a:extLst>
          </p:cNvPr>
          <p:cNvSpPr/>
          <p:nvPr/>
        </p:nvSpPr>
        <p:spPr>
          <a:xfrm>
            <a:off x="6349299" y="5540193"/>
            <a:ext cx="928669" cy="42517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CFD8218-4907-7A40-8084-79E13965BA26}"/>
              </a:ext>
            </a:extLst>
          </p:cNvPr>
          <p:cNvSpPr/>
          <p:nvPr/>
        </p:nvSpPr>
        <p:spPr>
          <a:xfrm>
            <a:off x="7746655" y="1899727"/>
            <a:ext cx="2325155" cy="523220"/>
          </a:xfrm>
          <a:prstGeom prst="rect">
            <a:avLst/>
          </a:prstGeom>
        </p:spPr>
        <p:txBody>
          <a:bodyPr wrap="square">
            <a:spAutoFit/>
          </a:bodyPr>
          <a:lstStyle/>
          <a:p>
            <a:r>
              <a:rPr lang="en-PH" sz="1400" dirty="0">
                <a:solidFill>
                  <a:schemeClr val="bg1"/>
                </a:solidFill>
              </a:rPr>
              <a:t>Illinois Department of Public Health (IDPH)</a:t>
            </a:r>
            <a:endParaRPr lang="en-US" sz="900" dirty="0">
              <a:solidFill>
                <a:schemeClr val="bg1"/>
              </a:solidFill>
            </a:endParaRPr>
          </a:p>
        </p:txBody>
      </p:sp>
      <p:sp>
        <p:nvSpPr>
          <p:cNvPr id="28" name="Rectangle 27">
            <a:extLst>
              <a:ext uri="{FF2B5EF4-FFF2-40B4-BE49-F238E27FC236}">
                <a16:creationId xmlns:a16="http://schemas.microsoft.com/office/drawing/2014/main" id="{836C24F7-078A-6A4B-8444-E59A0F44F229}"/>
              </a:ext>
            </a:extLst>
          </p:cNvPr>
          <p:cNvSpPr/>
          <p:nvPr/>
        </p:nvSpPr>
        <p:spPr>
          <a:xfrm>
            <a:off x="1147733" y="3038838"/>
            <a:ext cx="1562645" cy="584775"/>
          </a:xfrm>
          <a:prstGeom prst="rect">
            <a:avLst/>
          </a:prstGeom>
        </p:spPr>
        <p:txBody>
          <a:bodyPr wrap="square">
            <a:spAutoFit/>
          </a:bodyPr>
          <a:lstStyle/>
          <a:p>
            <a:r>
              <a:rPr lang="en-PH" sz="1600" dirty="0">
                <a:solidFill>
                  <a:schemeClr val="bg1"/>
                </a:solidFill>
              </a:rPr>
              <a:t>U.S. Census Bureau</a:t>
            </a:r>
            <a:endParaRPr lang="en-US" sz="1000" dirty="0">
              <a:solidFill>
                <a:schemeClr val="bg1"/>
              </a:solidFill>
            </a:endParaRPr>
          </a:p>
        </p:txBody>
      </p:sp>
      <p:sp>
        <p:nvSpPr>
          <p:cNvPr id="30" name="Rectangle 29">
            <a:extLst>
              <a:ext uri="{FF2B5EF4-FFF2-40B4-BE49-F238E27FC236}">
                <a16:creationId xmlns:a16="http://schemas.microsoft.com/office/drawing/2014/main" id="{7B66A062-62C2-624C-9FEE-E2FC9349A757}"/>
              </a:ext>
            </a:extLst>
          </p:cNvPr>
          <p:cNvSpPr/>
          <p:nvPr/>
        </p:nvSpPr>
        <p:spPr>
          <a:xfrm>
            <a:off x="10351152" y="4354248"/>
            <a:ext cx="1377611" cy="523220"/>
          </a:xfrm>
          <a:prstGeom prst="rect">
            <a:avLst/>
          </a:prstGeom>
        </p:spPr>
        <p:txBody>
          <a:bodyPr wrap="square">
            <a:spAutoFit/>
          </a:bodyPr>
          <a:lstStyle/>
          <a:p>
            <a:r>
              <a:rPr lang="en-PH" sz="1400" dirty="0">
                <a:solidFill>
                  <a:schemeClr val="bg1"/>
                </a:solidFill>
              </a:rPr>
              <a:t>Chicago Police Department</a:t>
            </a:r>
            <a:endParaRPr lang="en-US" sz="900" dirty="0">
              <a:solidFill>
                <a:schemeClr val="bg1"/>
              </a:solidFill>
            </a:endParaRPr>
          </a:p>
        </p:txBody>
      </p:sp>
      <p:sp>
        <p:nvSpPr>
          <p:cNvPr id="31" name="Rectangle 30">
            <a:extLst>
              <a:ext uri="{FF2B5EF4-FFF2-40B4-BE49-F238E27FC236}">
                <a16:creationId xmlns:a16="http://schemas.microsoft.com/office/drawing/2014/main" id="{42B0708D-4F8E-2445-9F9E-82AC9643B164}"/>
              </a:ext>
            </a:extLst>
          </p:cNvPr>
          <p:cNvSpPr/>
          <p:nvPr/>
        </p:nvSpPr>
        <p:spPr>
          <a:xfrm>
            <a:off x="808237" y="5763092"/>
            <a:ext cx="1562645" cy="338554"/>
          </a:xfrm>
          <a:prstGeom prst="rect">
            <a:avLst/>
          </a:prstGeom>
        </p:spPr>
        <p:txBody>
          <a:bodyPr wrap="square">
            <a:spAutoFit/>
          </a:bodyPr>
          <a:lstStyle/>
          <a:p>
            <a:r>
              <a:rPr lang="en-PH" sz="1600" dirty="0">
                <a:solidFill>
                  <a:schemeClr val="bg1"/>
                </a:solidFill>
              </a:rPr>
              <a:t>Wikipedia</a:t>
            </a:r>
            <a:endParaRPr lang="en-US" sz="1000" dirty="0">
              <a:solidFill>
                <a:schemeClr val="bg1"/>
              </a:solidFill>
            </a:endParaRPr>
          </a:p>
        </p:txBody>
      </p:sp>
      <p:sp>
        <p:nvSpPr>
          <p:cNvPr id="32" name="Rectangle 31">
            <a:extLst>
              <a:ext uri="{FF2B5EF4-FFF2-40B4-BE49-F238E27FC236}">
                <a16:creationId xmlns:a16="http://schemas.microsoft.com/office/drawing/2014/main" id="{FD7F1C44-25DE-9340-85C7-2A72DC2D3F14}"/>
              </a:ext>
            </a:extLst>
          </p:cNvPr>
          <p:cNvSpPr/>
          <p:nvPr/>
        </p:nvSpPr>
        <p:spPr>
          <a:xfrm>
            <a:off x="6025730" y="2100542"/>
            <a:ext cx="1978457" cy="1169551"/>
          </a:xfrm>
          <a:prstGeom prst="rect">
            <a:avLst/>
          </a:prstGeom>
        </p:spPr>
        <p:txBody>
          <a:bodyPr wrap="square">
            <a:spAutoFit/>
          </a:bodyPr>
          <a:lstStyle/>
          <a:p>
            <a:r>
              <a:rPr lang="en-PH" sz="1400" dirty="0">
                <a:solidFill>
                  <a:schemeClr val="bg1"/>
                </a:solidFill>
              </a:rPr>
              <a:t>Chicago</a:t>
            </a:r>
          </a:p>
          <a:p>
            <a:r>
              <a:rPr lang="en-PH" sz="1400" dirty="0">
                <a:solidFill>
                  <a:schemeClr val="bg1"/>
                </a:solidFill>
              </a:rPr>
              <a:t>Metropolitan</a:t>
            </a:r>
          </a:p>
          <a:p>
            <a:r>
              <a:rPr lang="en-PH" sz="1400" dirty="0">
                <a:solidFill>
                  <a:schemeClr val="bg1"/>
                </a:solidFill>
              </a:rPr>
              <a:t>Agency for</a:t>
            </a:r>
          </a:p>
          <a:p>
            <a:r>
              <a:rPr lang="en-PH" sz="1400" dirty="0">
                <a:solidFill>
                  <a:schemeClr val="bg1"/>
                </a:solidFill>
              </a:rPr>
              <a:t>Planning</a:t>
            </a:r>
          </a:p>
          <a:p>
            <a:r>
              <a:rPr lang="en-PH" sz="1400" dirty="0">
                <a:solidFill>
                  <a:schemeClr val="bg1"/>
                </a:solidFill>
              </a:rPr>
              <a:t>(CMAP)</a:t>
            </a:r>
            <a:endParaRPr lang="en-US" sz="900" dirty="0">
              <a:solidFill>
                <a:schemeClr val="bg1"/>
              </a:solidFill>
            </a:endParaRPr>
          </a:p>
        </p:txBody>
      </p:sp>
      <p:sp>
        <p:nvSpPr>
          <p:cNvPr id="33" name="Rectangle 32">
            <a:extLst>
              <a:ext uri="{FF2B5EF4-FFF2-40B4-BE49-F238E27FC236}">
                <a16:creationId xmlns:a16="http://schemas.microsoft.com/office/drawing/2014/main" id="{03ACEFEE-D7A5-EA4E-8773-CF16E3A2407E}"/>
              </a:ext>
            </a:extLst>
          </p:cNvPr>
          <p:cNvSpPr/>
          <p:nvPr/>
        </p:nvSpPr>
        <p:spPr>
          <a:xfrm>
            <a:off x="10248344" y="5562802"/>
            <a:ext cx="1377611" cy="1169551"/>
          </a:xfrm>
          <a:prstGeom prst="rect">
            <a:avLst/>
          </a:prstGeom>
        </p:spPr>
        <p:txBody>
          <a:bodyPr wrap="square">
            <a:spAutoFit/>
          </a:bodyPr>
          <a:lstStyle/>
          <a:p>
            <a:r>
              <a:rPr lang="en-PH" sz="1400" dirty="0">
                <a:solidFill>
                  <a:schemeClr val="bg1"/>
                </a:solidFill>
              </a:rPr>
              <a:t>Chicago</a:t>
            </a:r>
          </a:p>
          <a:p>
            <a:r>
              <a:rPr lang="en-PH" sz="1400" dirty="0">
                <a:solidFill>
                  <a:schemeClr val="bg1"/>
                </a:solidFill>
              </a:rPr>
              <a:t>Police Department</a:t>
            </a:r>
          </a:p>
          <a:p>
            <a:r>
              <a:rPr lang="en-PH" sz="1400" dirty="0">
                <a:solidFill>
                  <a:schemeClr val="bg1"/>
                </a:solidFill>
              </a:rPr>
              <a:t>&amp;</a:t>
            </a:r>
          </a:p>
          <a:p>
            <a:r>
              <a:rPr lang="en-PH" sz="1400" dirty="0" err="1">
                <a:solidFill>
                  <a:schemeClr val="bg1"/>
                </a:solidFill>
              </a:rPr>
              <a:t>Elucd</a:t>
            </a:r>
            <a:endParaRPr lang="en-US" sz="900" dirty="0">
              <a:solidFill>
                <a:schemeClr val="bg1"/>
              </a:solidFill>
            </a:endParaRPr>
          </a:p>
        </p:txBody>
      </p:sp>
    </p:spTree>
    <p:extLst>
      <p:ext uri="{BB962C8B-B14F-4D97-AF65-F5344CB8AC3E}">
        <p14:creationId xmlns:p14="http://schemas.microsoft.com/office/powerpoint/2010/main" val="329649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39B343-B238-624D-A2A3-5056CE1735A6}"/>
              </a:ext>
            </a:extLst>
          </p:cNvPr>
          <p:cNvSpPr txBox="1"/>
          <p:nvPr/>
        </p:nvSpPr>
        <p:spPr>
          <a:xfrm>
            <a:off x="162338" y="422967"/>
            <a:ext cx="9949070" cy="707886"/>
          </a:xfrm>
          <a:prstGeom prst="rect">
            <a:avLst/>
          </a:prstGeom>
          <a:noFill/>
        </p:spPr>
        <p:txBody>
          <a:bodyPr wrap="square" rtlCol="0">
            <a:spAutoFit/>
          </a:bodyPr>
          <a:lstStyle/>
          <a:p>
            <a:r>
              <a:rPr lang="en-US" sz="4000" b="1" dirty="0">
                <a:latin typeface="American Typewriter" panose="02090604020004020304" pitchFamily="18" charset="77"/>
                <a:cs typeface="Courier New" panose="02070309020205020404" pitchFamily="49" charset="0"/>
              </a:rPr>
              <a:t>Case Learning #2:</a:t>
            </a:r>
            <a:endParaRPr lang="en-US" sz="4000" dirty="0">
              <a:latin typeface="American Typewriter" panose="02090604020004020304" pitchFamily="18" charset="77"/>
              <a:cs typeface="Courier New" panose="02070309020205020404" pitchFamily="49" charset="0"/>
            </a:endParaRPr>
          </a:p>
        </p:txBody>
      </p:sp>
      <p:sp>
        <p:nvSpPr>
          <p:cNvPr id="7" name="TextBox 6">
            <a:extLst>
              <a:ext uri="{FF2B5EF4-FFF2-40B4-BE49-F238E27FC236}">
                <a16:creationId xmlns:a16="http://schemas.microsoft.com/office/drawing/2014/main" id="{BAEEB75D-BDA7-294E-AB8A-17E3D6C6C1B3}"/>
              </a:ext>
            </a:extLst>
          </p:cNvPr>
          <p:cNvSpPr txBox="1"/>
          <p:nvPr/>
        </p:nvSpPr>
        <p:spPr>
          <a:xfrm>
            <a:off x="310584" y="1443069"/>
            <a:ext cx="10962863" cy="584775"/>
          </a:xfrm>
          <a:prstGeom prst="rect">
            <a:avLst/>
          </a:prstGeom>
          <a:noFill/>
        </p:spPr>
        <p:txBody>
          <a:bodyPr wrap="square" rtlCol="0">
            <a:spAutoFit/>
          </a:bodyPr>
          <a:lstStyle/>
          <a:p>
            <a:r>
              <a:rPr lang="en-US" sz="3200" u="sng" dirty="0">
                <a:solidFill>
                  <a:schemeClr val="bg1"/>
                </a:solidFill>
                <a:latin typeface="American Typewriter" panose="02090604020004020304" pitchFamily="18" charset="77"/>
                <a:cs typeface="Courier New" panose="02070309020205020404" pitchFamily="49" charset="0"/>
              </a:rPr>
              <a:t>Make the most of limited resources.</a:t>
            </a:r>
          </a:p>
        </p:txBody>
      </p:sp>
      <p:pic>
        <p:nvPicPr>
          <p:cNvPr id="3" name="Picture 2" descr="Graphical user interface&#10;&#10;Description automatically generated">
            <a:extLst>
              <a:ext uri="{FF2B5EF4-FFF2-40B4-BE49-F238E27FC236}">
                <a16:creationId xmlns:a16="http://schemas.microsoft.com/office/drawing/2014/main" id="{FFD30FFD-83D3-3143-B9E7-EFEA7237D8B5}"/>
              </a:ext>
            </a:extLst>
          </p:cNvPr>
          <p:cNvPicPr>
            <a:picLocks noChangeAspect="1"/>
          </p:cNvPicPr>
          <p:nvPr/>
        </p:nvPicPr>
        <p:blipFill rotWithShape="1">
          <a:blip r:embed="rId3">
            <a:alphaModFix amt="70000"/>
          </a:blip>
          <a:srcRect l="11209" t="11392" r="50696" b="11707"/>
          <a:stretch/>
        </p:blipFill>
        <p:spPr>
          <a:xfrm rot="21102435">
            <a:off x="5961446" y="2527747"/>
            <a:ext cx="2375613" cy="4066113"/>
          </a:xfrm>
          <a:prstGeom prst="rect">
            <a:avLst/>
          </a:prstGeom>
        </p:spPr>
      </p:pic>
      <p:grpSp>
        <p:nvGrpSpPr>
          <p:cNvPr id="12" name="Group 11">
            <a:extLst>
              <a:ext uri="{FF2B5EF4-FFF2-40B4-BE49-F238E27FC236}">
                <a16:creationId xmlns:a16="http://schemas.microsoft.com/office/drawing/2014/main" id="{19BB04BA-43F8-3645-ABC1-39238E337DDA}"/>
              </a:ext>
            </a:extLst>
          </p:cNvPr>
          <p:cNvGrpSpPr/>
          <p:nvPr/>
        </p:nvGrpSpPr>
        <p:grpSpPr>
          <a:xfrm>
            <a:off x="7645400" y="535214"/>
            <a:ext cx="4148207" cy="6026318"/>
            <a:chOff x="2717800" y="1805268"/>
            <a:chExt cx="2501584" cy="4883297"/>
          </a:xfrm>
        </p:grpSpPr>
        <p:sp>
          <p:nvSpPr>
            <p:cNvPr id="13" name="Rectangle 12">
              <a:extLst>
                <a:ext uri="{FF2B5EF4-FFF2-40B4-BE49-F238E27FC236}">
                  <a16:creationId xmlns:a16="http://schemas.microsoft.com/office/drawing/2014/main" id="{C90A372A-36CC-C44C-949A-74CBE886188E}"/>
                </a:ext>
              </a:extLst>
            </p:cNvPr>
            <p:cNvSpPr/>
            <p:nvPr/>
          </p:nvSpPr>
          <p:spPr>
            <a:xfrm>
              <a:off x="2717800" y="1953064"/>
              <a:ext cx="2419073" cy="4735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ical user interface&#10;&#10;Description automatically generated">
              <a:extLst>
                <a:ext uri="{FF2B5EF4-FFF2-40B4-BE49-F238E27FC236}">
                  <a16:creationId xmlns:a16="http://schemas.microsoft.com/office/drawing/2014/main" id="{0DBB0543-F8C6-4848-8991-2BA38D824FF7}"/>
                </a:ext>
              </a:extLst>
            </p:cNvPr>
            <p:cNvPicPr>
              <a:picLocks noChangeAspect="1"/>
            </p:cNvPicPr>
            <p:nvPr/>
          </p:nvPicPr>
          <p:blipFill rotWithShape="1">
            <a:blip r:embed="rId3"/>
            <a:srcRect l="56213" t="11392" r="4391" b="11707"/>
            <a:stretch/>
          </p:blipFill>
          <p:spPr>
            <a:xfrm>
              <a:off x="2717800" y="1805268"/>
              <a:ext cx="2501584" cy="4883297"/>
            </a:xfrm>
            <a:prstGeom prst="rect">
              <a:avLst/>
            </a:prstGeom>
          </p:spPr>
        </p:pic>
      </p:grpSp>
      <p:sp>
        <p:nvSpPr>
          <p:cNvPr id="16" name="TextBox 15">
            <a:extLst>
              <a:ext uri="{FF2B5EF4-FFF2-40B4-BE49-F238E27FC236}">
                <a16:creationId xmlns:a16="http://schemas.microsoft.com/office/drawing/2014/main" id="{DADD2DB3-F9AC-CD4E-A3C1-12AEA081CD26}"/>
              </a:ext>
            </a:extLst>
          </p:cNvPr>
          <p:cNvSpPr txBox="1"/>
          <p:nvPr/>
        </p:nvSpPr>
        <p:spPr>
          <a:xfrm>
            <a:off x="7805194" y="1070509"/>
            <a:ext cx="3660086" cy="5940088"/>
          </a:xfrm>
          <a:prstGeom prst="rect">
            <a:avLst/>
          </a:prstGeom>
          <a:noFill/>
        </p:spPr>
        <p:txBody>
          <a:bodyPr wrap="square" rtlCol="0">
            <a:spAutoFit/>
          </a:bodyPr>
          <a:lstStyle/>
          <a:p>
            <a:r>
              <a:rPr lang="en-US" sz="2000" b="1" i="1" dirty="0" err="1">
                <a:latin typeface="MV Boli" panose="02000500030200090000" pitchFamily="2" charset="0"/>
                <a:cs typeface="MV Boli" panose="02000500030200090000" pitchFamily="2" charset="0"/>
              </a:rPr>
              <a:t>Kfold</a:t>
            </a:r>
            <a:r>
              <a:rPr lang="en-US" sz="2000" b="1" i="1" dirty="0">
                <a:latin typeface="MV Boli" panose="02000500030200090000" pitchFamily="2" charset="0"/>
                <a:cs typeface="MV Boli" panose="02000500030200090000" pitchFamily="2" charset="0"/>
              </a:rPr>
              <a:t>(</a:t>
            </a:r>
            <a:r>
              <a:rPr lang="en-US" sz="2000" b="1" i="1" dirty="0" err="1">
                <a:latin typeface="MV Boli" panose="02000500030200090000" pitchFamily="2" charset="0"/>
                <a:cs typeface="MV Boli" panose="02000500030200090000" pitchFamily="2" charset="0"/>
              </a:rPr>
              <a:t>n_splits</a:t>
            </a:r>
            <a:r>
              <a:rPr lang="en-US" sz="2000" b="1" i="1" dirty="0">
                <a:latin typeface="MV Boli" panose="02000500030200090000" pitchFamily="2" charset="0"/>
                <a:cs typeface="MV Boli" panose="02000500030200090000" pitchFamily="2" charset="0"/>
              </a:rPr>
              <a:t>=10):</a:t>
            </a:r>
          </a:p>
          <a:p>
            <a:r>
              <a:rPr lang="en-US" sz="2000" i="1" dirty="0">
                <a:latin typeface="MV Boli" panose="02000500030200090000" pitchFamily="2" charset="0"/>
                <a:cs typeface="MV Boli" panose="02000500030200090000" pitchFamily="2" charset="0"/>
              </a:rPr>
              <a:t>   R</a:t>
            </a:r>
            <a:r>
              <a:rPr lang="en-US" sz="2000" i="1" baseline="30000" dirty="0">
                <a:latin typeface="MV Boli" panose="02000500030200090000" pitchFamily="2" charset="0"/>
                <a:cs typeface="MV Boli" panose="02000500030200090000" pitchFamily="2" charset="0"/>
              </a:rPr>
              <a:t>2</a:t>
            </a:r>
            <a:r>
              <a:rPr lang="en-US" sz="2000" i="1" dirty="0">
                <a:latin typeface="MV Boli" panose="02000500030200090000" pitchFamily="2" charset="0"/>
                <a:cs typeface="MV Boli" panose="02000500030200090000" pitchFamily="2" charset="0"/>
              </a:rPr>
              <a:t> = -42%</a:t>
            </a:r>
          </a:p>
          <a:p>
            <a:endParaRPr lang="en-US" sz="2000" i="1" dirty="0">
              <a:latin typeface="MV Boli" panose="02000500030200090000" pitchFamily="2" charset="0"/>
              <a:cs typeface="MV Boli" panose="02000500030200090000" pitchFamily="2" charset="0"/>
            </a:endParaRPr>
          </a:p>
          <a:p>
            <a:r>
              <a:rPr lang="en-US" sz="2000" b="1" i="1" dirty="0" err="1">
                <a:latin typeface="MV Boli" panose="02000500030200090000" pitchFamily="2" charset="0"/>
                <a:cs typeface="MV Boli" panose="02000500030200090000" pitchFamily="2" charset="0"/>
              </a:rPr>
              <a:t>Kfold</a:t>
            </a:r>
            <a:r>
              <a:rPr lang="en-US" sz="2000" b="1" i="1" dirty="0">
                <a:latin typeface="MV Boli" panose="02000500030200090000" pitchFamily="2" charset="0"/>
                <a:cs typeface="MV Boli" panose="02000500030200090000" pitchFamily="2" charset="0"/>
              </a:rPr>
              <a:t>(</a:t>
            </a:r>
            <a:r>
              <a:rPr lang="en-US" sz="2000" b="1" i="1" dirty="0" err="1">
                <a:latin typeface="MV Boli" panose="02000500030200090000" pitchFamily="2" charset="0"/>
                <a:cs typeface="MV Boli" panose="02000500030200090000" pitchFamily="2" charset="0"/>
              </a:rPr>
              <a:t>n_splits</a:t>
            </a:r>
            <a:r>
              <a:rPr lang="en-US" sz="2000" b="1" i="1" dirty="0">
                <a:latin typeface="MV Boli" panose="02000500030200090000" pitchFamily="2" charset="0"/>
                <a:cs typeface="MV Boli" panose="02000500030200090000" pitchFamily="2" charset="0"/>
              </a:rPr>
              <a:t>=6):</a:t>
            </a:r>
          </a:p>
          <a:p>
            <a:r>
              <a:rPr lang="en-US" sz="2000" i="1" dirty="0">
                <a:latin typeface="MV Boli" panose="02000500030200090000" pitchFamily="2" charset="0"/>
                <a:cs typeface="MV Boli" panose="02000500030200090000" pitchFamily="2" charset="0"/>
              </a:rPr>
              <a:t>   R</a:t>
            </a:r>
            <a:r>
              <a:rPr lang="en-US" sz="2000" i="1" baseline="30000" dirty="0">
                <a:latin typeface="MV Boli" panose="02000500030200090000" pitchFamily="2" charset="0"/>
                <a:cs typeface="MV Boli" panose="02000500030200090000" pitchFamily="2" charset="0"/>
              </a:rPr>
              <a:t>2</a:t>
            </a:r>
            <a:r>
              <a:rPr lang="en-US" sz="2000" i="1" dirty="0">
                <a:latin typeface="MV Boli" panose="02000500030200090000" pitchFamily="2" charset="0"/>
                <a:cs typeface="MV Boli" panose="02000500030200090000" pitchFamily="2" charset="0"/>
              </a:rPr>
              <a:t> = 16%</a:t>
            </a:r>
          </a:p>
          <a:p>
            <a:endParaRPr lang="en-US" sz="2000" i="1" dirty="0">
              <a:latin typeface="MV Boli" panose="02000500030200090000" pitchFamily="2" charset="0"/>
              <a:cs typeface="MV Boli" panose="02000500030200090000" pitchFamily="2" charset="0"/>
            </a:endParaRPr>
          </a:p>
          <a:p>
            <a:r>
              <a:rPr lang="en-US" sz="2000" b="1" i="1" dirty="0" err="1">
                <a:latin typeface="MV Boli" panose="02000500030200090000" pitchFamily="2" charset="0"/>
                <a:cs typeface="MV Boli" panose="02000500030200090000" pitchFamily="2" charset="0"/>
              </a:rPr>
              <a:t>RepeatedKFold</a:t>
            </a:r>
            <a:endParaRPr lang="en-US" sz="2000" b="1" i="1" dirty="0">
              <a:latin typeface="MV Boli" panose="02000500030200090000" pitchFamily="2" charset="0"/>
              <a:cs typeface="MV Boli" panose="02000500030200090000" pitchFamily="2" charset="0"/>
            </a:endParaRPr>
          </a:p>
          <a:p>
            <a:r>
              <a:rPr lang="en-US" sz="2000" b="1" i="1" dirty="0">
                <a:latin typeface="MV Boli" panose="02000500030200090000" pitchFamily="2" charset="0"/>
                <a:cs typeface="MV Boli" panose="02000500030200090000" pitchFamily="2" charset="0"/>
              </a:rPr>
              <a:t>(</a:t>
            </a:r>
            <a:r>
              <a:rPr lang="en-US" sz="2000" b="1" i="1" dirty="0" err="1">
                <a:latin typeface="MV Boli" panose="02000500030200090000" pitchFamily="2" charset="0"/>
                <a:cs typeface="MV Boli" panose="02000500030200090000" pitchFamily="2" charset="0"/>
              </a:rPr>
              <a:t>n_splits</a:t>
            </a:r>
            <a:r>
              <a:rPr lang="en-US" sz="2000" b="1" i="1" dirty="0">
                <a:latin typeface="MV Boli" panose="02000500030200090000" pitchFamily="2" charset="0"/>
                <a:cs typeface="MV Boli" panose="02000500030200090000" pitchFamily="2" charset="0"/>
              </a:rPr>
              <a:t>=10, </a:t>
            </a:r>
            <a:r>
              <a:rPr lang="en-US" sz="2000" b="1" i="1" dirty="0" err="1">
                <a:latin typeface="MV Boli" panose="02000500030200090000" pitchFamily="2" charset="0"/>
                <a:cs typeface="MV Boli" panose="02000500030200090000" pitchFamily="2" charset="0"/>
              </a:rPr>
              <a:t>n_repeats</a:t>
            </a:r>
            <a:r>
              <a:rPr lang="en-US" sz="2000" b="1" i="1" dirty="0">
                <a:latin typeface="MV Boli" panose="02000500030200090000" pitchFamily="2" charset="0"/>
                <a:cs typeface="MV Boli" panose="02000500030200090000" pitchFamily="2" charset="0"/>
              </a:rPr>
              <a:t>=10):</a:t>
            </a:r>
          </a:p>
          <a:p>
            <a:r>
              <a:rPr lang="en-US" sz="2000" i="1" dirty="0">
                <a:latin typeface="MV Boli" panose="02000500030200090000" pitchFamily="2" charset="0"/>
                <a:cs typeface="MV Boli" panose="02000500030200090000" pitchFamily="2" charset="0"/>
              </a:rPr>
              <a:t>  R</a:t>
            </a:r>
            <a:r>
              <a:rPr lang="en-US" sz="2000" i="1" baseline="30000" dirty="0">
                <a:latin typeface="MV Boli" panose="02000500030200090000" pitchFamily="2" charset="0"/>
                <a:cs typeface="MV Boli" panose="02000500030200090000" pitchFamily="2" charset="0"/>
              </a:rPr>
              <a:t>2</a:t>
            </a:r>
            <a:r>
              <a:rPr lang="en-US" sz="2000" i="1" dirty="0">
                <a:latin typeface="MV Boli" panose="02000500030200090000" pitchFamily="2" charset="0"/>
                <a:cs typeface="MV Boli" panose="02000500030200090000" pitchFamily="2" charset="0"/>
              </a:rPr>
              <a:t> = 62%</a:t>
            </a:r>
          </a:p>
          <a:p>
            <a:endParaRPr lang="en-US" sz="2000" i="1" dirty="0">
              <a:latin typeface="MV Boli" panose="02000500030200090000" pitchFamily="2" charset="0"/>
              <a:cs typeface="MV Boli" panose="02000500030200090000" pitchFamily="2" charset="0"/>
            </a:endParaRPr>
          </a:p>
          <a:p>
            <a:r>
              <a:rPr lang="en-US" sz="2000" b="1" i="1" dirty="0" err="1">
                <a:latin typeface="MV Boli" panose="02000500030200090000" pitchFamily="2" charset="0"/>
                <a:cs typeface="MV Boli" panose="02000500030200090000" pitchFamily="2" charset="0"/>
              </a:rPr>
              <a:t>RepeatedKFold</a:t>
            </a:r>
            <a:endParaRPr lang="en-US" sz="2000" b="1" i="1" dirty="0">
              <a:latin typeface="MV Boli" panose="02000500030200090000" pitchFamily="2" charset="0"/>
              <a:cs typeface="MV Boli" panose="02000500030200090000" pitchFamily="2" charset="0"/>
            </a:endParaRPr>
          </a:p>
          <a:p>
            <a:r>
              <a:rPr lang="en-US" sz="2000" b="1" i="1" dirty="0">
                <a:latin typeface="MV Boli" panose="02000500030200090000" pitchFamily="2" charset="0"/>
                <a:cs typeface="MV Boli" panose="02000500030200090000" pitchFamily="2" charset="0"/>
              </a:rPr>
              <a:t>(</a:t>
            </a:r>
            <a:r>
              <a:rPr lang="en-US" sz="2000" b="1" i="1" dirty="0" err="1">
                <a:latin typeface="MV Boli" panose="02000500030200090000" pitchFamily="2" charset="0"/>
                <a:cs typeface="MV Boli" panose="02000500030200090000" pitchFamily="2" charset="0"/>
              </a:rPr>
              <a:t>n_splits</a:t>
            </a:r>
            <a:r>
              <a:rPr lang="en-US" sz="2000" b="1" i="1" dirty="0">
                <a:latin typeface="MV Boli" panose="02000500030200090000" pitchFamily="2" charset="0"/>
                <a:cs typeface="MV Boli" panose="02000500030200090000" pitchFamily="2" charset="0"/>
              </a:rPr>
              <a:t>=6, </a:t>
            </a:r>
            <a:r>
              <a:rPr lang="en-US" sz="2000" b="1" i="1" dirty="0" err="1">
                <a:latin typeface="MV Boli" panose="02000500030200090000" pitchFamily="2" charset="0"/>
                <a:cs typeface="MV Boli" panose="02000500030200090000" pitchFamily="2" charset="0"/>
              </a:rPr>
              <a:t>n_repeats</a:t>
            </a:r>
            <a:r>
              <a:rPr lang="en-US" sz="2000" b="1" i="1" dirty="0">
                <a:latin typeface="MV Boli" panose="02000500030200090000" pitchFamily="2" charset="0"/>
                <a:cs typeface="MV Boli" panose="02000500030200090000" pitchFamily="2" charset="0"/>
              </a:rPr>
              <a:t>=10):</a:t>
            </a:r>
          </a:p>
          <a:p>
            <a:r>
              <a:rPr lang="en-US" sz="2000" i="1" dirty="0">
                <a:latin typeface="MV Boli" panose="02000500030200090000" pitchFamily="2" charset="0"/>
                <a:cs typeface="MV Boli" panose="02000500030200090000" pitchFamily="2" charset="0"/>
              </a:rPr>
              <a:t>  </a:t>
            </a:r>
            <a:r>
              <a:rPr lang="en-US" sz="2000" i="1" dirty="0">
                <a:highlight>
                  <a:srgbClr val="00FFFF"/>
                </a:highlight>
                <a:latin typeface="MV Boli" panose="02000500030200090000" pitchFamily="2" charset="0"/>
                <a:cs typeface="MV Boli" panose="02000500030200090000" pitchFamily="2" charset="0"/>
              </a:rPr>
              <a:t>R</a:t>
            </a:r>
            <a:r>
              <a:rPr lang="en-US" sz="2000" i="1" baseline="30000" dirty="0">
                <a:highlight>
                  <a:srgbClr val="00FFFF"/>
                </a:highlight>
                <a:latin typeface="MV Boli" panose="02000500030200090000" pitchFamily="2" charset="0"/>
                <a:cs typeface="MV Boli" panose="02000500030200090000" pitchFamily="2" charset="0"/>
              </a:rPr>
              <a:t>2</a:t>
            </a:r>
            <a:r>
              <a:rPr lang="en-US" sz="2000" i="1" dirty="0">
                <a:highlight>
                  <a:srgbClr val="00FFFF"/>
                </a:highlight>
                <a:latin typeface="MV Boli" panose="02000500030200090000" pitchFamily="2" charset="0"/>
                <a:cs typeface="MV Boli" panose="02000500030200090000" pitchFamily="2" charset="0"/>
              </a:rPr>
              <a:t> = 71%</a:t>
            </a:r>
          </a:p>
          <a:p>
            <a:endParaRPr lang="en-US" sz="2000" i="1" dirty="0">
              <a:highlight>
                <a:srgbClr val="FFFF00"/>
              </a:highlight>
              <a:latin typeface="MV Boli" panose="02000500030200090000" pitchFamily="2" charset="0"/>
              <a:cs typeface="MV Boli" panose="02000500030200090000" pitchFamily="2" charset="0"/>
            </a:endParaRPr>
          </a:p>
          <a:p>
            <a:endParaRPr lang="en-US" sz="2000" i="1" dirty="0">
              <a:highlight>
                <a:srgbClr val="FFFF00"/>
              </a:highlight>
              <a:latin typeface="MV Boli" panose="02000500030200090000" pitchFamily="2" charset="0"/>
              <a:cs typeface="MV Boli" panose="02000500030200090000" pitchFamily="2" charset="0"/>
            </a:endParaRPr>
          </a:p>
          <a:p>
            <a:r>
              <a:rPr lang="en-US" sz="2000" b="1" i="1" dirty="0" err="1">
                <a:latin typeface="MV Boli" panose="02000500030200090000" pitchFamily="2" charset="0"/>
                <a:cs typeface="MV Boli" panose="02000500030200090000" pitchFamily="2" charset="0"/>
              </a:rPr>
              <a:t>LeaveOneOut</a:t>
            </a:r>
            <a:r>
              <a:rPr lang="en-US" sz="2000" b="1" i="1" dirty="0">
                <a:latin typeface="MV Boli" panose="02000500030200090000" pitchFamily="2" charset="0"/>
                <a:cs typeface="MV Boli" panose="02000500030200090000" pitchFamily="2" charset="0"/>
              </a:rPr>
              <a:t>:</a:t>
            </a:r>
          </a:p>
          <a:p>
            <a:r>
              <a:rPr lang="en-US" sz="2000" i="1" dirty="0">
                <a:latin typeface="MV Boli" panose="02000500030200090000" pitchFamily="2" charset="0"/>
                <a:cs typeface="MV Boli" panose="02000500030200090000" pitchFamily="2" charset="0"/>
              </a:rPr>
              <a:t>  R</a:t>
            </a:r>
            <a:r>
              <a:rPr lang="en-US" sz="2000" i="1" baseline="30000" dirty="0">
                <a:latin typeface="MV Boli" panose="02000500030200090000" pitchFamily="2" charset="0"/>
                <a:cs typeface="MV Boli" panose="02000500030200090000" pitchFamily="2" charset="0"/>
              </a:rPr>
              <a:t>2</a:t>
            </a:r>
            <a:r>
              <a:rPr lang="en-US" sz="2000" i="1" dirty="0">
                <a:latin typeface="MV Boli" panose="02000500030200090000" pitchFamily="2" charset="0"/>
                <a:cs typeface="MV Boli" panose="02000500030200090000" pitchFamily="2" charset="0"/>
              </a:rPr>
              <a:t> </a:t>
            </a:r>
            <a:r>
              <a:rPr lang="en-US" sz="2000" i="1" dirty="0">
                <a:latin typeface="MV Boli" panose="02000500030200090000" pitchFamily="2" charset="0"/>
                <a:cs typeface="MV Boli" panose="02000500030200090000" pitchFamily="2" charset="0"/>
                <a:sym typeface="Wingdings" pitchFamily="2" charset="2"/>
              </a:rPr>
              <a:t></a:t>
            </a:r>
            <a:r>
              <a:rPr lang="en-US" sz="2000" i="1" dirty="0">
                <a:latin typeface="MV Boli" panose="02000500030200090000" pitchFamily="2" charset="0"/>
                <a:cs typeface="MV Boli" panose="02000500030200090000" pitchFamily="2" charset="0"/>
              </a:rPr>
              <a:t> </a:t>
            </a:r>
            <a:r>
              <a:rPr lang="en-US" sz="2000" i="1" u="sng" dirty="0">
                <a:latin typeface="MV Boli" panose="02000500030200090000" pitchFamily="2" charset="0"/>
                <a:cs typeface="MV Boli" panose="02000500030200090000" pitchFamily="2" charset="0"/>
              </a:rPr>
              <a:t>Error</a:t>
            </a:r>
          </a:p>
          <a:p>
            <a:endParaRPr lang="en-US" sz="2000" i="1" dirty="0">
              <a:highlight>
                <a:srgbClr val="FFFF00"/>
              </a:highlight>
              <a:latin typeface="MV Boli" panose="02000500030200090000" pitchFamily="2" charset="0"/>
              <a:cs typeface="MV Boli" panose="02000500030200090000" pitchFamily="2" charset="0"/>
            </a:endParaRPr>
          </a:p>
          <a:p>
            <a:endParaRPr lang="en-US" sz="2000" i="1" dirty="0">
              <a:highlight>
                <a:srgbClr val="FFFF00"/>
              </a:highlight>
              <a:latin typeface="MV Boli" panose="02000500030200090000" pitchFamily="2" charset="0"/>
              <a:cs typeface="MV Boli" panose="02000500030200090000" pitchFamily="2" charset="0"/>
            </a:endParaRPr>
          </a:p>
        </p:txBody>
      </p:sp>
      <p:sp>
        <p:nvSpPr>
          <p:cNvPr id="17" name="Freeform 16">
            <a:extLst>
              <a:ext uri="{FF2B5EF4-FFF2-40B4-BE49-F238E27FC236}">
                <a16:creationId xmlns:a16="http://schemas.microsoft.com/office/drawing/2014/main" id="{29992B05-9DF6-414A-BAE6-77C55A1962D5}"/>
              </a:ext>
            </a:extLst>
          </p:cNvPr>
          <p:cNvSpPr/>
          <p:nvPr/>
        </p:nvSpPr>
        <p:spPr>
          <a:xfrm>
            <a:off x="7784119" y="3878942"/>
            <a:ext cx="3714846" cy="1389035"/>
          </a:xfrm>
          <a:custGeom>
            <a:avLst/>
            <a:gdLst>
              <a:gd name="connsiteX0" fmla="*/ 1451539 w 2438231"/>
              <a:gd name="connsiteY0" fmla="*/ 0 h 1379152"/>
              <a:gd name="connsiteX1" fmla="*/ 110 w 2438231"/>
              <a:gd name="connsiteY1" fmla="*/ 798286 h 1379152"/>
              <a:gd name="connsiteX2" fmla="*/ 1378967 w 2438231"/>
              <a:gd name="connsiteY2" fmla="*/ 1378858 h 1379152"/>
              <a:gd name="connsiteX3" fmla="*/ 2423996 w 2438231"/>
              <a:gd name="connsiteY3" fmla="*/ 725715 h 1379152"/>
              <a:gd name="connsiteX4" fmla="*/ 609710 w 2438231"/>
              <a:gd name="connsiteY4" fmla="*/ 261258 h 1379152"/>
              <a:gd name="connsiteX0" fmla="*/ 1467024 w 2452026"/>
              <a:gd name="connsiteY0" fmla="*/ 0 h 1411887"/>
              <a:gd name="connsiteX1" fmla="*/ 15595 w 2452026"/>
              <a:gd name="connsiteY1" fmla="*/ 798286 h 1411887"/>
              <a:gd name="connsiteX2" fmla="*/ 740661 w 2452026"/>
              <a:gd name="connsiteY2" fmla="*/ 1261675 h 1411887"/>
              <a:gd name="connsiteX3" fmla="*/ 1394452 w 2452026"/>
              <a:gd name="connsiteY3" fmla="*/ 1378858 h 1411887"/>
              <a:gd name="connsiteX4" fmla="*/ 2439481 w 2452026"/>
              <a:gd name="connsiteY4" fmla="*/ 725715 h 1411887"/>
              <a:gd name="connsiteX5" fmla="*/ 625195 w 2452026"/>
              <a:gd name="connsiteY5" fmla="*/ 261258 h 1411887"/>
              <a:gd name="connsiteX0" fmla="*/ 1467024 w 2457699"/>
              <a:gd name="connsiteY0" fmla="*/ 0 h 1312131"/>
              <a:gd name="connsiteX1" fmla="*/ 15595 w 2457699"/>
              <a:gd name="connsiteY1" fmla="*/ 798286 h 1312131"/>
              <a:gd name="connsiteX2" fmla="*/ 740661 w 2457699"/>
              <a:gd name="connsiteY2" fmla="*/ 1261675 h 1312131"/>
              <a:gd name="connsiteX3" fmla="*/ 1703902 w 2457699"/>
              <a:gd name="connsiteY3" fmla="*/ 1212268 h 1312131"/>
              <a:gd name="connsiteX4" fmla="*/ 2439481 w 2457699"/>
              <a:gd name="connsiteY4" fmla="*/ 725715 h 1312131"/>
              <a:gd name="connsiteX5" fmla="*/ 625195 w 2457699"/>
              <a:gd name="connsiteY5" fmla="*/ 261258 h 1312131"/>
              <a:gd name="connsiteX0" fmla="*/ 1467024 w 2439596"/>
              <a:gd name="connsiteY0" fmla="*/ 0 h 1312131"/>
              <a:gd name="connsiteX1" fmla="*/ 15595 w 2439596"/>
              <a:gd name="connsiteY1" fmla="*/ 798286 h 1312131"/>
              <a:gd name="connsiteX2" fmla="*/ 740661 w 2439596"/>
              <a:gd name="connsiteY2" fmla="*/ 1261675 h 1312131"/>
              <a:gd name="connsiteX3" fmla="*/ 1703902 w 2439596"/>
              <a:gd name="connsiteY3" fmla="*/ 1212268 h 1312131"/>
              <a:gd name="connsiteX4" fmla="*/ 2439481 w 2439596"/>
              <a:gd name="connsiteY4" fmla="*/ 725715 h 1312131"/>
              <a:gd name="connsiteX5" fmla="*/ 1750924 w 2439596"/>
              <a:gd name="connsiteY5" fmla="*/ 467922 h 1312131"/>
              <a:gd name="connsiteX6" fmla="*/ 625195 w 2439596"/>
              <a:gd name="connsiteY6" fmla="*/ 261258 h 1312131"/>
              <a:gd name="connsiteX0" fmla="*/ 1467024 w 2439607"/>
              <a:gd name="connsiteY0" fmla="*/ 0 h 1312131"/>
              <a:gd name="connsiteX1" fmla="*/ 15595 w 2439607"/>
              <a:gd name="connsiteY1" fmla="*/ 798286 h 1312131"/>
              <a:gd name="connsiteX2" fmla="*/ 740661 w 2439607"/>
              <a:gd name="connsiteY2" fmla="*/ 1261675 h 1312131"/>
              <a:gd name="connsiteX3" fmla="*/ 1703902 w 2439607"/>
              <a:gd name="connsiteY3" fmla="*/ 1212268 h 1312131"/>
              <a:gd name="connsiteX4" fmla="*/ 2439481 w 2439607"/>
              <a:gd name="connsiteY4" fmla="*/ 725715 h 1312131"/>
              <a:gd name="connsiteX5" fmla="*/ 1787330 w 2439607"/>
              <a:gd name="connsiteY5" fmla="*/ 399326 h 1312131"/>
              <a:gd name="connsiteX6" fmla="*/ 625195 w 2439607"/>
              <a:gd name="connsiteY6" fmla="*/ 261258 h 1312131"/>
              <a:gd name="connsiteX0" fmla="*/ 1438732 w 2438620"/>
              <a:gd name="connsiteY0" fmla="*/ 22925 h 1050873"/>
              <a:gd name="connsiteX1" fmla="*/ 14608 w 2438620"/>
              <a:gd name="connsiteY1" fmla="*/ 537028 h 1050873"/>
              <a:gd name="connsiteX2" fmla="*/ 739674 w 2438620"/>
              <a:gd name="connsiteY2" fmla="*/ 1000417 h 1050873"/>
              <a:gd name="connsiteX3" fmla="*/ 1702915 w 2438620"/>
              <a:gd name="connsiteY3" fmla="*/ 951010 h 1050873"/>
              <a:gd name="connsiteX4" fmla="*/ 2438494 w 2438620"/>
              <a:gd name="connsiteY4" fmla="*/ 464457 h 1050873"/>
              <a:gd name="connsiteX5" fmla="*/ 1786343 w 2438620"/>
              <a:gd name="connsiteY5" fmla="*/ 138068 h 1050873"/>
              <a:gd name="connsiteX6" fmla="*/ 624208 w 2438620"/>
              <a:gd name="connsiteY6" fmla="*/ 0 h 1050873"/>
              <a:gd name="connsiteX0" fmla="*/ 1424179 w 2424067"/>
              <a:gd name="connsiteY0" fmla="*/ 22925 h 1050873"/>
              <a:gd name="connsiteX1" fmla="*/ 761526 w 2424067"/>
              <a:gd name="connsiteY1" fmla="*/ 245861 h 1050873"/>
              <a:gd name="connsiteX2" fmla="*/ 55 w 2424067"/>
              <a:gd name="connsiteY2" fmla="*/ 537028 h 1050873"/>
              <a:gd name="connsiteX3" fmla="*/ 725121 w 2424067"/>
              <a:gd name="connsiteY3" fmla="*/ 1000417 h 1050873"/>
              <a:gd name="connsiteX4" fmla="*/ 1688362 w 2424067"/>
              <a:gd name="connsiteY4" fmla="*/ 951010 h 1050873"/>
              <a:gd name="connsiteX5" fmla="*/ 2423941 w 2424067"/>
              <a:gd name="connsiteY5" fmla="*/ 464457 h 1050873"/>
              <a:gd name="connsiteX6" fmla="*/ 1771790 w 2424067"/>
              <a:gd name="connsiteY6" fmla="*/ 138068 h 1050873"/>
              <a:gd name="connsiteX7" fmla="*/ 609655 w 2424067"/>
              <a:gd name="connsiteY7" fmla="*/ 0 h 1050873"/>
              <a:gd name="connsiteX0" fmla="*/ 1424974 w 2424862"/>
              <a:gd name="connsiteY0" fmla="*/ 22925 h 1050873"/>
              <a:gd name="connsiteX1" fmla="*/ 598494 w 2424862"/>
              <a:gd name="connsiteY1" fmla="*/ 167466 h 1050873"/>
              <a:gd name="connsiteX2" fmla="*/ 850 w 2424862"/>
              <a:gd name="connsiteY2" fmla="*/ 537028 h 1050873"/>
              <a:gd name="connsiteX3" fmla="*/ 725916 w 2424862"/>
              <a:gd name="connsiteY3" fmla="*/ 1000417 h 1050873"/>
              <a:gd name="connsiteX4" fmla="*/ 1689157 w 2424862"/>
              <a:gd name="connsiteY4" fmla="*/ 951010 h 1050873"/>
              <a:gd name="connsiteX5" fmla="*/ 2424736 w 2424862"/>
              <a:gd name="connsiteY5" fmla="*/ 464457 h 1050873"/>
              <a:gd name="connsiteX6" fmla="*/ 1772585 w 2424862"/>
              <a:gd name="connsiteY6" fmla="*/ 138068 h 1050873"/>
              <a:gd name="connsiteX7" fmla="*/ 610450 w 2424862"/>
              <a:gd name="connsiteY7" fmla="*/ 0 h 1050873"/>
              <a:gd name="connsiteX0" fmla="*/ 1252689 w 2252577"/>
              <a:gd name="connsiteY0" fmla="*/ 22925 h 1050873"/>
              <a:gd name="connsiteX1" fmla="*/ 426209 w 2252577"/>
              <a:gd name="connsiteY1" fmla="*/ 167466 h 1050873"/>
              <a:gd name="connsiteX2" fmla="*/ 1493 w 2252577"/>
              <a:gd name="connsiteY2" fmla="*/ 635023 h 1050873"/>
              <a:gd name="connsiteX3" fmla="*/ 553631 w 2252577"/>
              <a:gd name="connsiteY3" fmla="*/ 1000417 h 1050873"/>
              <a:gd name="connsiteX4" fmla="*/ 1516872 w 2252577"/>
              <a:gd name="connsiteY4" fmla="*/ 951010 h 1050873"/>
              <a:gd name="connsiteX5" fmla="*/ 2252451 w 2252577"/>
              <a:gd name="connsiteY5" fmla="*/ 464457 h 1050873"/>
              <a:gd name="connsiteX6" fmla="*/ 1600300 w 2252577"/>
              <a:gd name="connsiteY6" fmla="*/ 138068 h 1050873"/>
              <a:gd name="connsiteX7" fmla="*/ 438165 w 2252577"/>
              <a:gd name="connsiteY7" fmla="*/ 0 h 1050873"/>
              <a:gd name="connsiteX0" fmla="*/ 1270547 w 2270435"/>
              <a:gd name="connsiteY0" fmla="*/ 22925 h 1050873"/>
              <a:gd name="connsiteX1" fmla="*/ 252936 w 2270435"/>
              <a:gd name="connsiteY1" fmla="*/ 167466 h 1050873"/>
              <a:gd name="connsiteX2" fmla="*/ 19351 w 2270435"/>
              <a:gd name="connsiteY2" fmla="*/ 635023 h 1050873"/>
              <a:gd name="connsiteX3" fmla="*/ 571489 w 2270435"/>
              <a:gd name="connsiteY3" fmla="*/ 1000417 h 1050873"/>
              <a:gd name="connsiteX4" fmla="*/ 1534730 w 2270435"/>
              <a:gd name="connsiteY4" fmla="*/ 951010 h 1050873"/>
              <a:gd name="connsiteX5" fmla="*/ 2270309 w 2270435"/>
              <a:gd name="connsiteY5" fmla="*/ 464457 h 1050873"/>
              <a:gd name="connsiteX6" fmla="*/ 1618158 w 2270435"/>
              <a:gd name="connsiteY6" fmla="*/ 138068 h 1050873"/>
              <a:gd name="connsiteX7" fmla="*/ 456023 w 2270435"/>
              <a:gd name="connsiteY7" fmla="*/ 0 h 1050873"/>
              <a:gd name="connsiteX0" fmla="*/ 1270547 w 2343226"/>
              <a:gd name="connsiteY0" fmla="*/ 22925 h 1050040"/>
              <a:gd name="connsiteX1" fmla="*/ 252936 w 2343226"/>
              <a:gd name="connsiteY1" fmla="*/ 167466 h 1050040"/>
              <a:gd name="connsiteX2" fmla="*/ 19351 w 2343226"/>
              <a:gd name="connsiteY2" fmla="*/ 635023 h 1050040"/>
              <a:gd name="connsiteX3" fmla="*/ 571489 w 2343226"/>
              <a:gd name="connsiteY3" fmla="*/ 1000417 h 1050040"/>
              <a:gd name="connsiteX4" fmla="*/ 1534730 w 2343226"/>
              <a:gd name="connsiteY4" fmla="*/ 951010 h 1050040"/>
              <a:gd name="connsiteX5" fmla="*/ 2343121 w 2343226"/>
              <a:gd name="connsiteY5" fmla="*/ 484055 h 1050040"/>
              <a:gd name="connsiteX6" fmla="*/ 1618158 w 2343226"/>
              <a:gd name="connsiteY6" fmla="*/ 138068 h 1050040"/>
              <a:gd name="connsiteX7" fmla="*/ 456023 w 2343226"/>
              <a:gd name="connsiteY7" fmla="*/ 0 h 1050040"/>
              <a:gd name="connsiteX0" fmla="*/ 1270547 w 2343226"/>
              <a:gd name="connsiteY0" fmla="*/ 22925 h 1042357"/>
              <a:gd name="connsiteX1" fmla="*/ 252936 w 2343226"/>
              <a:gd name="connsiteY1" fmla="*/ 167466 h 1042357"/>
              <a:gd name="connsiteX2" fmla="*/ 19351 w 2343226"/>
              <a:gd name="connsiteY2" fmla="*/ 635023 h 1042357"/>
              <a:gd name="connsiteX3" fmla="*/ 571489 w 2343226"/>
              <a:gd name="connsiteY3" fmla="*/ 1000417 h 1042357"/>
              <a:gd name="connsiteX4" fmla="*/ 1725861 w 2343226"/>
              <a:gd name="connsiteY4" fmla="*/ 921612 h 1042357"/>
              <a:gd name="connsiteX5" fmla="*/ 2343121 w 2343226"/>
              <a:gd name="connsiteY5" fmla="*/ 484055 h 1042357"/>
              <a:gd name="connsiteX6" fmla="*/ 1618158 w 2343226"/>
              <a:gd name="connsiteY6" fmla="*/ 138068 h 1042357"/>
              <a:gd name="connsiteX7" fmla="*/ 456023 w 2343226"/>
              <a:gd name="connsiteY7" fmla="*/ 0 h 1042357"/>
              <a:gd name="connsiteX0" fmla="*/ 1680113 w 2343226"/>
              <a:gd name="connsiteY0" fmla="*/ 42524 h 1042357"/>
              <a:gd name="connsiteX1" fmla="*/ 252936 w 2343226"/>
              <a:gd name="connsiteY1" fmla="*/ 167466 h 1042357"/>
              <a:gd name="connsiteX2" fmla="*/ 19351 w 2343226"/>
              <a:gd name="connsiteY2" fmla="*/ 635023 h 1042357"/>
              <a:gd name="connsiteX3" fmla="*/ 571489 w 2343226"/>
              <a:gd name="connsiteY3" fmla="*/ 1000417 h 1042357"/>
              <a:gd name="connsiteX4" fmla="*/ 1725861 w 2343226"/>
              <a:gd name="connsiteY4" fmla="*/ 921612 h 1042357"/>
              <a:gd name="connsiteX5" fmla="*/ 2343121 w 2343226"/>
              <a:gd name="connsiteY5" fmla="*/ 484055 h 1042357"/>
              <a:gd name="connsiteX6" fmla="*/ 1618158 w 2343226"/>
              <a:gd name="connsiteY6" fmla="*/ 138068 h 1042357"/>
              <a:gd name="connsiteX7" fmla="*/ 456023 w 2343226"/>
              <a:gd name="connsiteY7" fmla="*/ 0 h 1042357"/>
              <a:gd name="connsiteX0" fmla="*/ 1680113 w 2343226"/>
              <a:gd name="connsiteY0" fmla="*/ 0 h 999833"/>
              <a:gd name="connsiteX1" fmla="*/ 252936 w 2343226"/>
              <a:gd name="connsiteY1" fmla="*/ 124942 h 999833"/>
              <a:gd name="connsiteX2" fmla="*/ 19351 w 2343226"/>
              <a:gd name="connsiteY2" fmla="*/ 592499 h 999833"/>
              <a:gd name="connsiteX3" fmla="*/ 571489 w 2343226"/>
              <a:gd name="connsiteY3" fmla="*/ 957893 h 999833"/>
              <a:gd name="connsiteX4" fmla="*/ 1725861 w 2343226"/>
              <a:gd name="connsiteY4" fmla="*/ 879088 h 999833"/>
              <a:gd name="connsiteX5" fmla="*/ 2343121 w 2343226"/>
              <a:gd name="connsiteY5" fmla="*/ 441531 h 999833"/>
              <a:gd name="connsiteX6" fmla="*/ 1618158 w 2343226"/>
              <a:gd name="connsiteY6" fmla="*/ 95544 h 999833"/>
              <a:gd name="connsiteX7" fmla="*/ 492429 w 2343226"/>
              <a:gd name="connsiteY7" fmla="*/ 6473 h 999833"/>
              <a:gd name="connsiteX0" fmla="*/ 1669158 w 2332271"/>
              <a:gd name="connsiteY0" fmla="*/ 0 h 976900"/>
              <a:gd name="connsiteX1" fmla="*/ 241981 w 2332271"/>
              <a:gd name="connsiteY1" fmla="*/ 124942 h 976900"/>
              <a:gd name="connsiteX2" fmla="*/ 8396 w 2332271"/>
              <a:gd name="connsiteY2" fmla="*/ 592499 h 976900"/>
              <a:gd name="connsiteX3" fmla="*/ 396708 w 2332271"/>
              <a:gd name="connsiteY3" fmla="*/ 928495 h 976900"/>
              <a:gd name="connsiteX4" fmla="*/ 1714906 w 2332271"/>
              <a:gd name="connsiteY4" fmla="*/ 879088 h 976900"/>
              <a:gd name="connsiteX5" fmla="*/ 2332166 w 2332271"/>
              <a:gd name="connsiteY5" fmla="*/ 441531 h 976900"/>
              <a:gd name="connsiteX6" fmla="*/ 1607203 w 2332271"/>
              <a:gd name="connsiteY6" fmla="*/ 95544 h 976900"/>
              <a:gd name="connsiteX7" fmla="*/ 481474 w 2332271"/>
              <a:gd name="connsiteY7" fmla="*/ 6473 h 976900"/>
              <a:gd name="connsiteX0" fmla="*/ 1669158 w 2336520"/>
              <a:gd name="connsiteY0" fmla="*/ 0 h 976900"/>
              <a:gd name="connsiteX1" fmla="*/ 241981 w 2336520"/>
              <a:gd name="connsiteY1" fmla="*/ 124942 h 976900"/>
              <a:gd name="connsiteX2" fmla="*/ 8396 w 2336520"/>
              <a:gd name="connsiteY2" fmla="*/ 592499 h 976900"/>
              <a:gd name="connsiteX3" fmla="*/ 396708 w 2336520"/>
              <a:gd name="connsiteY3" fmla="*/ 928495 h 976900"/>
              <a:gd name="connsiteX4" fmla="*/ 1714906 w 2336520"/>
              <a:gd name="connsiteY4" fmla="*/ 879088 h 976900"/>
              <a:gd name="connsiteX5" fmla="*/ 2332166 w 2336520"/>
              <a:gd name="connsiteY5" fmla="*/ 441531 h 976900"/>
              <a:gd name="connsiteX6" fmla="*/ 1971262 w 2336520"/>
              <a:gd name="connsiteY6" fmla="*/ 222937 h 976900"/>
              <a:gd name="connsiteX7" fmla="*/ 1607203 w 2336520"/>
              <a:gd name="connsiteY7" fmla="*/ 95544 h 976900"/>
              <a:gd name="connsiteX8" fmla="*/ 481474 w 2336520"/>
              <a:gd name="connsiteY8" fmla="*/ 6473 h 976900"/>
              <a:gd name="connsiteX0" fmla="*/ 1669158 w 2337247"/>
              <a:gd name="connsiteY0" fmla="*/ 0 h 976900"/>
              <a:gd name="connsiteX1" fmla="*/ 241981 w 2337247"/>
              <a:gd name="connsiteY1" fmla="*/ 124942 h 976900"/>
              <a:gd name="connsiteX2" fmla="*/ 8396 w 2337247"/>
              <a:gd name="connsiteY2" fmla="*/ 592499 h 976900"/>
              <a:gd name="connsiteX3" fmla="*/ 396708 w 2337247"/>
              <a:gd name="connsiteY3" fmla="*/ 928495 h 976900"/>
              <a:gd name="connsiteX4" fmla="*/ 1714906 w 2337247"/>
              <a:gd name="connsiteY4" fmla="*/ 879088 h 976900"/>
              <a:gd name="connsiteX5" fmla="*/ 2332166 w 2337247"/>
              <a:gd name="connsiteY5" fmla="*/ 441531 h 976900"/>
              <a:gd name="connsiteX6" fmla="*/ 2016770 w 2337247"/>
              <a:gd name="connsiteY6" fmla="*/ 164140 h 976900"/>
              <a:gd name="connsiteX7" fmla="*/ 1607203 w 2337247"/>
              <a:gd name="connsiteY7" fmla="*/ 95544 h 976900"/>
              <a:gd name="connsiteX8" fmla="*/ 481474 w 2337247"/>
              <a:gd name="connsiteY8" fmla="*/ 6473 h 976900"/>
              <a:gd name="connsiteX0" fmla="*/ 1669158 w 2337247"/>
              <a:gd name="connsiteY0" fmla="*/ 0 h 973098"/>
              <a:gd name="connsiteX1" fmla="*/ 241981 w 2337247"/>
              <a:gd name="connsiteY1" fmla="*/ 124942 h 973098"/>
              <a:gd name="connsiteX2" fmla="*/ 8396 w 2337247"/>
              <a:gd name="connsiteY2" fmla="*/ 592499 h 973098"/>
              <a:gd name="connsiteX3" fmla="*/ 396708 w 2337247"/>
              <a:gd name="connsiteY3" fmla="*/ 928495 h 973098"/>
              <a:gd name="connsiteX4" fmla="*/ 1714906 w 2337247"/>
              <a:gd name="connsiteY4" fmla="*/ 879088 h 973098"/>
              <a:gd name="connsiteX5" fmla="*/ 2332166 w 2337247"/>
              <a:gd name="connsiteY5" fmla="*/ 539525 h 973098"/>
              <a:gd name="connsiteX6" fmla="*/ 2016770 w 2337247"/>
              <a:gd name="connsiteY6" fmla="*/ 164140 h 973098"/>
              <a:gd name="connsiteX7" fmla="*/ 1607203 w 2337247"/>
              <a:gd name="connsiteY7" fmla="*/ 95544 h 973098"/>
              <a:gd name="connsiteX8" fmla="*/ 481474 w 2337247"/>
              <a:gd name="connsiteY8" fmla="*/ 6473 h 973098"/>
              <a:gd name="connsiteX0" fmla="*/ 1669158 w 2337609"/>
              <a:gd name="connsiteY0" fmla="*/ 0 h 973098"/>
              <a:gd name="connsiteX1" fmla="*/ 241981 w 2337609"/>
              <a:gd name="connsiteY1" fmla="*/ 124942 h 973098"/>
              <a:gd name="connsiteX2" fmla="*/ 8396 w 2337609"/>
              <a:gd name="connsiteY2" fmla="*/ 592499 h 973098"/>
              <a:gd name="connsiteX3" fmla="*/ 396708 w 2337609"/>
              <a:gd name="connsiteY3" fmla="*/ 928495 h 973098"/>
              <a:gd name="connsiteX4" fmla="*/ 1714906 w 2337609"/>
              <a:gd name="connsiteY4" fmla="*/ 879088 h 973098"/>
              <a:gd name="connsiteX5" fmla="*/ 2332166 w 2337609"/>
              <a:gd name="connsiteY5" fmla="*/ 539525 h 973098"/>
              <a:gd name="connsiteX6" fmla="*/ 2034974 w 2337609"/>
              <a:gd name="connsiteY6" fmla="*/ 242536 h 973098"/>
              <a:gd name="connsiteX7" fmla="*/ 1607203 w 2337609"/>
              <a:gd name="connsiteY7" fmla="*/ 95544 h 973098"/>
              <a:gd name="connsiteX8" fmla="*/ 481474 w 2337609"/>
              <a:gd name="connsiteY8" fmla="*/ 6473 h 973098"/>
              <a:gd name="connsiteX0" fmla="*/ 1669158 w 2337609"/>
              <a:gd name="connsiteY0" fmla="*/ 0 h 973098"/>
              <a:gd name="connsiteX1" fmla="*/ 241981 w 2337609"/>
              <a:gd name="connsiteY1" fmla="*/ 124942 h 973098"/>
              <a:gd name="connsiteX2" fmla="*/ 8396 w 2337609"/>
              <a:gd name="connsiteY2" fmla="*/ 592499 h 973098"/>
              <a:gd name="connsiteX3" fmla="*/ 396708 w 2337609"/>
              <a:gd name="connsiteY3" fmla="*/ 928495 h 973098"/>
              <a:gd name="connsiteX4" fmla="*/ 1714906 w 2337609"/>
              <a:gd name="connsiteY4" fmla="*/ 879088 h 973098"/>
              <a:gd name="connsiteX5" fmla="*/ 2332166 w 2337609"/>
              <a:gd name="connsiteY5" fmla="*/ 539525 h 973098"/>
              <a:gd name="connsiteX6" fmla="*/ 2034974 w 2337609"/>
              <a:gd name="connsiteY6" fmla="*/ 242536 h 973098"/>
              <a:gd name="connsiteX7" fmla="*/ 1607203 w 2337609"/>
              <a:gd name="connsiteY7" fmla="*/ 95544 h 973098"/>
              <a:gd name="connsiteX8" fmla="*/ 781822 w 2337609"/>
              <a:gd name="connsiteY8" fmla="*/ 26072 h 973098"/>
              <a:gd name="connsiteX0" fmla="*/ 1669158 w 2337609"/>
              <a:gd name="connsiteY0" fmla="*/ 0 h 973098"/>
              <a:gd name="connsiteX1" fmla="*/ 241981 w 2337609"/>
              <a:gd name="connsiteY1" fmla="*/ 124942 h 973098"/>
              <a:gd name="connsiteX2" fmla="*/ 8396 w 2337609"/>
              <a:gd name="connsiteY2" fmla="*/ 592499 h 973098"/>
              <a:gd name="connsiteX3" fmla="*/ 396708 w 2337609"/>
              <a:gd name="connsiteY3" fmla="*/ 928495 h 973098"/>
              <a:gd name="connsiteX4" fmla="*/ 1714906 w 2337609"/>
              <a:gd name="connsiteY4" fmla="*/ 879088 h 973098"/>
              <a:gd name="connsiteX5" fmla="*/ 2332166 w 2337609"/>
              <a:gd name="connsiteY5" fmla="*/ 539525 h 973098"/>
              <a:gd name="connsiteX6" fmla="*/ 2034974 w 2337609"/>
              <a:gd name="connsiteY6" fmla="*/ 242536 h 973098"/>
              <a:gd name="connsiteX7" fmla="*/ 1607203 w 2337609"/>
              <a:gd name="connsiteY7" fmla="*/ 95544 h 973098"/>
              <a:gd name="connsiteX8" fmla="*/ 672605 w 2337609"/>
              <a:gd name="connsiteY8" fmla="*/ 6473 h 973098"/>
              <a:gd name="connsiteX0" fmla="*/ 1661018 w 2329469"/>
              <a:gd name="connsiteY0" fmla="*/ 0 h 937816"/>
              <a:gd name="connsiteX1" fmla="*/ 233841 w 2329469"/>
              <a:gd name="connsiteY1" fmla="*/ 124942 h 937816"/>
              <a:gd name="connsiteX2" fmla="*/ 256 w 2329469"/>
              <a:gd name="connsiteY2" fmla="*/ 592499 h 937816"/>
              <a:gd name="connsiteX3" fmla="*/ 242944 w 2329469"/>
              <a:gd name="connsiteY3" fmla="*/ 879498 h 937816"/>
              <a:gd name="connsiteX4" fmla="*/ 1706766 w 2329469"/>
              <a:gd name="connsiteY4" fmla="*/ 879088 h 937816"/>
              <a:gd name="connsiteX5" fmla="*/ 2324026 w 2329469"/>
              <a:gd name="connsiteY5" fmla="*/ 539525 h 937816"/>
              <a:gd name="connsiteX6" fmla="*/ 2026834 w 2329469"/>
              <a:gd name="connsiteY6" fmla="*/ 242536 h 937816"/>
              <a:gd name="connsiteX7" fmla="*/ 1599063 w 2329469"/>
              <a:gd name="connsiteY7" fmla="*/ 95544 h 937816"/>
              <a:gd name="connsiteX8" fmla="*/ 664465 w 2329469"/>
              <a:gd name="connsiteY8" fmla="*/ 6473 h 93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469" h="937816">
                <a:moveTo>
                  <a:pt x="1661018" y="0"/>
                </a:moveTo>
                <a:cubicBezTo>
                  <a:pt x="1550576" y="37156"/>
                  <a:pt x="471195" y="39258"/>
                  <a:pt x="233841" y="124942"/>
                </a:cubicBezTo>
                <a:cubicBezTo>
                  <a:pt x="-3513" y="210626"/>
                  <a:pt x="-1261" y="466740"/>
                  <a:pt x="256" y="592499"/>
                </a:cubicBezTo>
                <a:cubicBezTo>
                  <a:pt x="1773" y="718258"/>
                  <a:pt x="13135" y="782736"/>
                  <a:pt x="242944" y="879498"/>
                </a:cubicBezTo>
                <a:cubicBezTo>
                  <a:pt x="472754" y="976260"/>
                  <a:pt x="1359919" y="935750"/>
                  <a:pt x="1706766" y="879088"/>
                </a:cubicBezTo>
                <a:cubicBezTo>
                  <a:pt x="2053613" y="822426"/>
                  <a:pt x="2281300" y="648883"/>
                  <a:pt x="2324026" y="539525"/>
                </a:cubicBezTo>
                <a:cubicBezTo>
                  <a:pt x="2366752" y="430167"/>
                  <a:pt x="2147661" y="300201"/>
                  <a:pt x="2026834" y="242536"/>
                </a:cubicBezTo>
                <a:cubicBezTo>
                  <a:pt x="1906007" y="184871"/>
                  <a:pt x="1847361" y="131621"/>
                  <a:pt x="1599063" y="95544"/>
                </a:cubicBezTo>
                <a:cubicBezTo>
                  <a:pt x="1296682" y="18135"/>
                  <a:pt x="852086" y="40917"/>
                  <a:pt x="664465" y="6473"/>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48C8EC9-2371-BE45-96D5-553BF55E1361}"/>
              </a:ext>
            </a:extLst>
          </p:cNvPr>
          <p:cNvSpPr txBox="1"/>
          <p:nvPr/>
        </p:nvSpPr>
        <p:spPr>
          <a:xfrm>
            <a:off x="10232571" y="1164456"/>
            <a:ext cx="508000" cy="769441"/>
          </a:xfrm>
          <a:prstGeom prst="rect">
            <a:avLst/>
          </a:prstGeom>
          <a:noFill/>
        </p:spPr>
        <p:txBody>
          <a:bodyPr wrap="square" rtlCol="0">
            <a:spAutoFit/>
          </a:bodyPr>
          <a:lstStyle/>
          <a:p>
            <a:r>
              <a:rPr lang="en-US" sz="4400" dirty="0">
                <a:solidFill>
                  <a:srgbClr val="C00000"/>
                </a:solidFill>
              </a:rPr>
              <a:t>✘</a:t>
            </a:r>
          </a:p>
        </p:txBody>
      </p:sp>
      <p:pic>
        <p:nvPicPr>
          <p:cNvPr id="1030" name="Picture 6" descr="Realistic paper notepad isolated Royalty Free Vector Image">
            <a:extLst>
              <a:ext uri="{FF2B5EF4-FFF2-40B4-BE49-F238E27FC236}">
                <a16:creationId xmlns:a16="http://schemas.microsoft.com/office/drawing/2014/main" id="{49CA21F8-5180-D446-9791-270603D108F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8975" b="80773" l="10000" r="90000">
                        <a14:foregroundMark x1="46800" y1="79537" x2="46800" y2="79537"/>
                      </a14:backgroundRemoval>
                    </a14:imgEffect>
                  </a14:imgLayer>
                </a14:imgProps>
              </a:ext>
              <a:ext uri="{28A0092B-C50C-407E-A947-70E740481C1C}">
                <a14:useLocalDpi xmlns:a14="http://schemas.microsoft.com/office/drawing/2010/main" val="0"/>
              </a:ext>
            </a:extLst>
          </a:blip>
          <a:srcRect b="10252"/>
          <a:stretch/>
        </p:blipFill>
        <p:spPr bwMode="auto">
          <a:xfrm rot="574399">
            <a:off x="-65429" y="2240960"/>
            <a:ext cx="4341704" cy="42083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E7965FB-D106-E046-801F-128507217CDE}"/>
              </a:ext>
            </a:extLst>
          </p:cNvPr>
          <p:cNvSpPr txBox="1"/>
          <p:nvPr/>
        </p:nvSpPr>
        <p:spPr>
          <a:xfrm rot="640362">
            <a:off x="960719" y="3345048"/>
            <a:ext cx="2292696" cy="2246769"/>
          </a:xfrm>
          <a:prstGeom prst="rect">
            <a:avLst/>
          </a:prstGeom>
          <a:noFill/>
        </p:spPr>
        <p:txBody>
          <a:bodyPr wrap="square" rtlCol="0">
            <a:spAutoFit/>
          </a:bodyPr>
          <a:lstStyle/>
          <a:p>
            <a:r>
              <a:rPr lang="en-US" sz="2000" i="1" dirty="0">
                <a:latin typeface="MV Boli" panose="02000500030200090000" pitchFamily="2" charset="0"/>
                <a:cs typeface="MV Boli" panose="02000500030200090000" pitchFamily="2" charset="0"/>
              </a:rPr>
              <a:t>Reminder:</a:t>
            </a:r>
          </a:p>
          <a:p>
            <a:endParaRPr lang="en-US" sz="2000" i="1" dirty="0">
              <a:latin typeface="MV Boli" panose="02000500030200090000" pitchFamily="2" charset="0"/>
              <a:cs typeface="MV Boli" panose="02000500030200090000" pitchFamily="2" charset="0"/>
            </a:endParaRPr>
          </a:p>
          <a:p>
            <a:r>
              <a:rPr lang="en-US" sz="2000" i="1" dirty="0">
                <a:latin typeface="MV Boli" panose="02000500030200090000" pitchFamily="2" charset="0"/>
                <a:cs typeface="MV Boli" panose="02000500030200090000" pitchFamily="2" charset="0"/>
              </a:rPr>
              <a:t>Check</a:t>
            </a:r>
          </a:p>
          <a:p>
            <a:r>
              <a:rPr lang="en-US" sz="2000" i="1" dirty="0">
                <a:latin typeface="MV Boli" panose="02000500030200090000" pitchFamily="2" charset="0"/>
                <a:cs typeface="MV Boli" panose="02000500030200090000" pitchFamily="2" charset="0"/>
              </a:rPr>
              <a:t>Robust Scaling</a:t>
            </a:r>
          </a:p>
          <a:p>
            <a:r>
              <a:rPr lang="en-US" sz="2000" i="1" dirty="0">
                <a:latin typeface="MV Boli" panose="02000500030200090000" pitchFamily="2" charset="0"/>
                <a:cs typeface="MV Boli" panose="02000500030200090000" pitchFamily="2" charset="0"/>
              </a:rPr>
              <a:t>vs</a:t>
            </a:r>
          </a:p>
          <a:p>
            <a:r>
              <a:rPr lang="en-US" sz="2000" i="1" dirty="0">
                <a:latin typeface="MV Boli" panose="02000500030200090000" pitchFamily="2" charset="0"/>
                <a:cs typeface="MV Boli" panose="02000500030200090000" pitchFamily="2" charset="0"/>
              </a:rPr>
              <a:t>Standard Scaling</a:t>
            </a:r>
          </a:p>
          <a:p>
            <a:endParaRPr lang="en-US" sz="2000" i="1" dirty="0">
              <a:latin typeface="MV Boli" panose="020F0502020204030204" pitchFamily="34" charset="0"/>
              <a:cs typeface="MV Boli" panose="020F0502020204030204" pitchFamily="34" charset="0"/>
            </a:endParaRPr>
          </a:p>
        </p:txBody>
      </p:sp>
      <p:pic>
        <p:nvPicPr>
          <p:cNvPr id="1034" name="Picture 10" descr="50,899 Ballpoint Pen Stock Photos, Pictures &amp;amp; Royalty-Free Images - iStock">
            <a:extLst>
              <a:ext uri="{FF2B5EF4-FFF2-40B4-BE49-F238E27FC236}">
                <a16:creationId xmlns:a16="http://schemas.microsoft.com/office/drawing/2014/main" id="{3B648F80-E865-264F-9778-92CCDFA892A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53758" y1="42973" x2="53758" y2="42973"/>
                        <a14:foregroundMark x1="87418" y1="11081" x2="87418" y2="11081"/>
                      </a14:backgroundRemoval>
                    </a14:imgEffect>
                  </a14:imgLayer>
                </a14:imgProps>
              </a:ext>
              <a:ext uri="{28A0092B-C50C-407E-A947-70E740481C1C}">
                <a14:useLocalDpi xmlns:a14="http://schemas.microsoft.com/office/drawing/2010/main" val="0"/>
              </a:ext>
            </a:extLst>
          </a:blip>
          <a:srcRect/>
          <a:stretch>
            <a:fillRect/>
          </a:stretch>
        </p:blipFill>
        <p:spPr bwMode="auto">
          <a:xfrm rot="20001828">
            <a:off x="2060832" y="4382974"/>
            <a:ext cx="2470185" cy="14934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plica Movie Prop Pin Badge DETECTIVE CHICAGO POLICE No.586 badge  incorporated 4th march 1837|Badges| - AliExpress">
            <a:extLst>
              <a:ext uri="{FF2B5EF4-FFF2-40B4-BE49-F238E27FC236}">
                <a16:creationId xmlns:a16="http://schemas.microsoft.com/office/drawing/2014/main" id="{5D68B4BD-0C05-9E47-8AAD-D9A472A71257}"/>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647243" y="4732749"/>
            <a:ext cx="2324202" cy="204825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BD1B95B7-763D-1C4D-B497-090755E22DB5}"/>
              </a:ext>
            </a:extLst>
          </p:cNvPr>
          <p:cNvSpPr txBox="1"/>
          <p:nvPr/>
        </p:nvSpPr>
        <p:spPr>
          <a:xfrm rot="20620476">
            <a:off x="9528445" y="5755675"/>
            <a:ext cx="508000" cy="769441"/>
          </a:xfrm>
          <a:prstGeom prst="rect">
            <a:avLst/>
          </a:prstGeom>
          <a:noFill/>
        </p:spPr>
        <p:txBody>
          <a:bodyPr wrap="square" rtlCol="0">
            <a:spAutoFit/>
          </a:bodyPr>
          <a:lstStyle/>
          <a:p>
            <a:r>
              <a:rPr lang="en-US" sz="4400" dirty="0">
                <a:solidFill>
                  <a:srgbClr val="C00000"/>
                </a:solidFill>
              </a:rPr>
              <a:t>✘</a:t>
            </a:r>
          </a:p>
        </p:txBody>
      </p:sp>
    </p:spTree>
    <p:extLst>
      <p:ext uri="{BB962C8B-B14F-4D97-AF65-F5344CB8AC3E}">
        <p14:creationId xmlns:p14="http://schemas.microsoft.com/office/powerpoint/2010/main" val="207573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dunit Book Of Police Procedure And Investigation - 600x600 PNG Download  - PNGkit">
            <a:extLst>
              <a:ext uri="{FF2B5EF4-FFF2-40B4-BE49-F238E27FC236}">
                <a16:creationId xmlns:a16="http://schemas.microsoft.com/office/drawing/2014/main" id="{607B1B7C-4693-7548-A427-90037841F47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994" b="92226" l="10000" r="90000">
                        <a14:foregroundMark x1="61707" y1="9146" x2="61707" y2="9146"/>
                        <a14:foregroundMark x1="36463" y1="92226" x2="36463" y2="92226"/>
                      </a14:backgroundRemoval>
                    </a14:imgEffect>
                  </a14:imgLayer>
                </a14:imgProps>
              </a:ext>
              <a:ext uri="{28A0092B-C50C-407E-A947-70E740481C1C}">
                <a14:useLocalDpi xmlns:a14="http://schemas.microsoft.com/office/drawing/2010/main" val="0"/>
              </a:ext>
            </a:extLst>
          </a:blip>
          <a:srcRect/>
          <a:stretch>
            <a:fillRect/>
          </a:stretch>
        </p:blipFill>
        <p:spPr bwMode="auto">
          <a:xfrm rot="310112">
            <a:off x="4847165" y="-314684"/>
            <a:ext cx="8535018" cy="68280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tal magnifying glass Sticker • Pixers® - We live to change">
            <a:extLst>
              <a:ext uri="{FF2B5EF4-FFF2-40B4-BE49-F238E27FC236}">
                <a16:creationId xmlns:a16="http://schemas.microsoft.com/office/drawing/2014/main" id="{604AA9E6-D35A-0B4C-B2C5-E9083608C9D7}"/>
              </a:ext>
            </a:extLst>
          </p:cNvPr>
          <p:cNvPicPr>
            <a:picLocks noChangeAspect="1" noChangeArrowheads="1"/>
          </p:cNvPicPr>
          <p:nvPr/>
        </p:nvPicPr>
        <p:blipFill>
          <a:blip r:embed="rId5">
            <a:alphaModFix amt="50000"/>
            <a:extLst>
              <a:ext uri="{BEBA8EAE-BF5A-486C-A8C5-ECC9F3942E4B}">
                <a14:imgProps xmlns:a14="http://schemas.microsoft.com/office/drawing/2010/main">
                  <a14:imgLayer r:embed="rId6">
                    <a14:imgEffect>
                      <a14:backgroundRemoval t="10000" b="90000" l="10000" r="90000">
                        <a14:foregroundMark x1="28365" y1="21571" x2="28365" y2="21571"/>
                      </a14:backgroundRemoval>
                    </a14:imgEffect>
                  </a14:imgLayer>
                </a14:imgProps>
              </a:ext>
              <a:ext uri="{28A0092B-C50C-407E-A947-70E740481C1C}">
                <a14:useLocalDpi xmlns:a14="http://schemas.microsoft.com/office/drawing/2010/main" val="0"/>
              </a:ext>
            </a:extLst>
          </a:blip>
          <a:srcRect/>
          <a:stretch>
            <a:fillRect/>
          </a:stretch>
        </p:blipFill>
        <p:spPr bwMode="auto">
          <a:xfrm>
            <a:off x="4492626" y="2473788"/>
            <a:ext cx="4044345" cy="4097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39B343-B238-624D-A2A3-5056CE1735A6}"/>
              </a:ext>
            </a:extLst>
          </p:cNvPr>
          <p:cNvSpPr txBox="1"/>
          <p:nvPr/>
        </p:nvSpPr>
        <p:spPr>
          <a:xfrm>
            <a:off x="162338" y="422967"/>
            <a:ext cx="9949070" cy="707886"/>
          </a:xfrm>
          <a:prstGeom prst="rect">
            <a:avLst/>
          </a:prstGeom>
          <a:noFill/>
        </p:spPr>
        <p:txBody>
          <a:bodyPr wrap="square" rtlCol="0">
            <a:spAutoFit/>
          </a:bodyPr>
          <a:lstStyle/>
          <a:p>
            <a:r>
              <a:rPr lang="en-US" sz="4000" b="1" dirty="0">
                <a:latin typeface="American Typewriter" panose="02090604020004020304" pitchFamily="18" charset="77"/>
                <a:cs typeface="Courier New" panose="02070309020205020404" pitchFamily="49" charset="0"/>
              </a:rPr>
              <a:t>Case Learning #3:</a:t>
            </a:r>
            <a:endParaRPr lang="en-US" sz="4000" dirty="0">
              <a:latin typeface="American Typewriter" panose="02090604020004020304" pitchFamily="18" charset="77"/>
              <a:cs typeface="Courier New" panose="02070309020205020404" pitchFamily="49" charset="0"/>
            </a:endParaRPr>
          </a:p>
        </p:txBody>
      </p:sp>
      <p:sp>
        <p:nvSpPr>
          <p:cNvPr id="7" name="TextBox 6">
            <a:extLst>
              <a:ext uri="{FF2B5EF4-FFF2-40B4-BE49-F238E27FC236}">
                <a16:creationId xmlns:a16="http://schemas.microsoft.com/office/drawing/2014/main" id="{BAEEB75D-BDA7-294E-AB8A-17E3D6C6C1B3}"/>
              </a:ext>
            </a:extLst>
          </p:cNvPr>
          <p:cNvSpPr txBox="1"/>
          <p:nvPr/>
        </p:nvSpPr>
        <p:spPr>
          <a:xfrm>
            <a:off x="420150" y="1542163"/>
            <a:ext cx="5284623" cy="584775"/>
          </a:xfrm>
          <a:prstGeom prst="rect">
            <a:avLst/>
          </a:prstGeom>
          <a:noFill/>
        </p:spPr>
        <p:txBody>
          <a:bodyPr wrap="square" rtlCol="0">
            <a:spAutoFit/>
          </a:bodyPr>
          <a:lstStyle/>
          <a:p>
            <a:r>
              <a:rPr lang="en-US" sz="3200" u="sng" dirty="0">
                <a:solidFill>
                  <a:schemeClr val="bg1"/>
                </a:solidFill>
                <a:latin typeface="American Typewriter" panose="02090604020004020304" pitchFamily="18" charset="77"/>
                <a:cs typeface="Courier New" panose="02070309020205020404" pitchFamily="49" charset="0"/>
              </a:rPr>
              <a:t>Follow proper procedure.</a:t>
            </a:r>
          </a:p>
        </p:txBody>
      </p:sp>
      <p:sp>
        <p:nvSpPr>
          <p:cNvPr id="8" name="TextBox 7">
            <a:extLst>
              <a:ext uri="{FF2B5EF4-FFF2-40B4-BE49-F238E27FC236}">
                <a16:creationId xmlns:a16="http://schemas.microsoft.com/office/drawing/2014/main" id="{EDC806A7-DF63-4246-8A1B-60A17CB1C509}"/>
              </a:ext>
            </a:extLst>
          </p:cNvPr>
          <p:cNvSpPr txBox="1"/>
          <p:nvPr/>
        </p:nvSpPr>
        <p:spPr>
          <a:xfrm>
            <a:off x="434005" y="2217136"/>
            <a:ext cx="5661995" cy="4708981"/>
          </a:xfrm>
          <a:prstGeom prst="rect">
            <a:avLst/>
          </a:prstGeom>
          <a:noFill/>
        </p:spPr>
        <p:txBody>
          <a:bodyPr wrap="square" rtlCol="0">
            <a:spAutoFit/>
          </a:bodyPr>
          <a:lstStyle/>
          <a:p>
            <a:pPr marL="514350" indent="-514350">
              <a:buAutoNum type="arabicPeriod"/>
            </a:pPr>
            <a:r>
              <a:rPr lang="en-US" sz="2800" dirty="0">
                <a:solidFill>
                  <a:schemeClr val="bg1"/>
                </a:solidFill>
                <a:latin typeface="American Typewriter" panose="02090604020004020304" pitchFamily="18" charset="77"/>
                <a:cs typeface="Courier New" panose="02070309020205020404" pitchFamily="49" charset="0"/>
              </a:rPr>
              <a:t>Make a pipeline</a:t>
            </a:r>
          </a:p>
          <a:p>
            <a:pPr marL="971550" lvl="1" indent="-514350">
              <a:buFont typeface="+mj-lt"/>
              <a:buAutoNum type="alphaLcPeriod"/>
            </a:pPr>
            <a:r>
              <a:rPr lang="en-US" sz="2000" dirty="0">
                <a:solidFill>
                  <a:schemeClr val="bg1"/>
                </a:solidFill>
                <a:latin typeface="American Typewriter" panose="02090604020004020304" pitchFamily="18" charset="77"/>
                <a:cs typeface="Courier New" panose="02070309020205020404" pitchFamily="49" charset="0"/>
              </a:rPr>
              <a:t>Apply transforms (scaling)</a:t>
            </a:r>
          </a:p>
          <a:p>
            <a:pPr marL="971550" lvl="1" indent="-514350">
              <a:buFont typeface="+mj-lt"/>
              <a:buAutoNum type="alphaLcPeriod"/>
            </a:pPr>
            <a:r>
              <a:rPr lang="en-US" sz="2000" dirty="0">
                <a:solidFill>
                  <a:schemeClr val="bg1"/>
                </a:solidFill>
                <a:latin typeface="American Typewriter" panose="02090604020004020304" pitchFamily="18" charset="77"/>
                <a:cs typeface="Courier New" panose="02070309020205020404" pitchFamily="49" charset="0"/>
              </a:rPr>
              <a:t>Apply an estimator (regression)</a:t>
            </a:r>
          </a:p>
          <a:p>
            <a:pPr lvl="1"/>
            <a:endParaRPr lang="en-US" sz="2000" dirty="0">
              <a:solidFill>
                <a:schemeClr val="bg1"/>
              </a:solidFill>
              <a:latin typeface="American Typewriter" panose="02090604020004020304" pitchFamily="18" charset="77"/>
              <a:cs typeface="Courier New" panose="02070309020205020404" pitchFamily="49" charset="0"/>
            </a:endParaRPr>
          </a:p>
          <a:p>
            <a:pPr marL="514350" indent="-514350">
              <a:buFont typeface="+mj-lt"/>
              <a:buAutoNum type="arabicPeriod"/>
            </a:pPr>
            <a:r>
              <a:rPr lang="en-US" sz="2800" dirty="0">
                <a:solidFill>
                  <a:schemeClr val="bg1"/>
                </a:solidFill>
                <a:latin typeface="American Typewriter" panose="02090604020004020304" pitchFamily="18" charset="77"/>
                <a:cs typeface="Courier New" panose="02070309020205020404" pitchFamily="49" charset="0"/>
              </a:rPr>
              <a:t>Define grid search parameters</a:t>
            </a:r>
          </a:p>
          <a:p>
            <a:pPr marL="971550" lvl="1" indent="-514350">
              <a:buFont typeface="+mj-lt"/>
              <a:buAutoNum type="arabicPeriod"/>
            </a:pPr>
            <a:endParaRPr lang="en-US" sz="3200" dirty="0">
              <a:solidFill>
                <a:schemeClr val="bg1"/>
              </a:solidFill>
              <a:latin typeface="American Typewriter" panose="02090604020004020304" pitchFamily="18" charset="77"/>
              <a:cs typeface="Courier New" panose="02070309020205020404" pitchFamily="49" charset="0"/>
            </a:endParaRPr>
          </a:p>
          <a:p>
            <a:pPr marL="514350" indent="-514350">
              <a:buFont typeface="+mj-lt"/>
              <a:buAutoNum type="arabicPeriod"/>
            </a:pPr>
            <a:r>
              <a:rPr lang="en-US" sz="2800" dirty="0">
                <a:solidFill>
                  <a:schemeClr val="bg1"/>
                </a:solidFill>
                <a:latin typeface="American Typewriter" panose="02090604020004020304" pitchFamily="18" charset="77"/>
                <a:cs typeface="Courier New" panose="02070309020205020404" pitchFamily="49" charset="0"/>
              </a:rPr>
              <a:t>Instantiate cross-validator</a:t>
            </a:r>
          </a:p>
          <a:p>
            <a:pPr marL="971550" lvl="1" indent="-514350">
              <a:buFont typeface="+mj-lt"/>
              <a:buAutoNum type="arabicPeriod"/>
            </a:pPr>
            <a:endParaRPr lang="en-US" sz="3200" dirty="0">
              <a:solidFill>
                <a:schemeClr val="bg1"/>
              </a:solidFill>
              <a:latin typeface="American Typewriter" panose="02090604020004020304" pitchFamily="18" charset="77"/>
              <a:cs typeface="Courier New" panose="02070309020205020404" pitchFamily="49" charset="0"/>
            </a:endParaRPr>
          </a:p>
          <a:p>
            <a:pPr marL="514350" indent="-514350">
              <a:buFont typeface="+mj-lt"/>
              <a:buAutoNum type="arabicPeriod"/>
            </a:pPr>
            <a:r>
              <a:rPr lang="en-US" sz="2800" dirty="0">
                <a:solidFill>
                  <a:schemeClr val="bg1"/>
                </a:solidFill>
                <a:latin typeface="American Typewriter" panose="02090604020004020304" pitchFamily="18" charset="77"/>
                <a:cs typeface="Courier New" panose="02070309020205020404" pitchFamily="49" charset="0"/>
              </a:rPr>
              <a:t>Apply grid search</a:t>
            </a:r>
          </a:p>
          <a:p>
            <a:pPr marL="971550" lvl="1" indent="-514350">
              <a:buFont typeface="+mj-lt"/>
              <a:buAutoNum type="alphaLcPeriod"/>
            </a:pPr>
            <a:endParaRPr lang="en-US" sz="3200" dirty="0">
              <a:solidFill>
                <a:schemeClr val="bg1"/>
              </a:solidFill>
              <a:latin typeface="American Typewriter" panose="02090604020004020304" pitchFamily="18" charset="77"/>
              <a:cs typeface="Courier New" panose="02070309020205020404" pitchFamily="49" charset="0"/>
            </a:endParaRPr>
          </a:p>
        </p:txBody>
      </p:sp>
      <p:pic>
        <p:nvPicPr>
          <p:cNvPr id="9" name="Picture 8">
            <a:extLst>
              <a:ext uri="{FF2B5EF4-FFF2-40B4-BE49-F238E27FC236}">
                <a16:creationId xmlns:a16="http://schemas.microsoft.com/office/drawing/2014/main" id="{D02F28BF-A604-C74F-BF0F-738B2BACB530}"/>
              </a:ext>
            </a:extLst>
          </p:cNvPr>
          <p:cNvPicPr>
            <a:picLocks noChangeAspect="1"/>
          </p:cNvPicPr>
          <p:nvPr/>
        </p:nvPicPr>
        <p:blipFill rotWithShape="1">
          <a:blip r:embed="rId7"/>
          <a:srcRect l="1" r="31777" b="70566"/>
          <a:stretch/>
        </p:blipFill>
        <p:spPr>
          <a:xfrm>
            <a:off x="6342150" y="2415985"/>
            <a:ext cx="5545049" cy="1013015"/>
          </a:xfrm>
          <a:prstGeom prst="rect">
            <a:avLst/>
          </a:prstGeom>
          <a:ln w="19050">
            <a:solidFill>
              <a:schemeClr val="tx1"/>
            </a:solidFill>
          </a:ln>
        </p:spPr>
      </p:pic>
      <p:pic>
        <p:nvPicPr>
          <p:cNvPr id="12" name="Picture 11">
            <a:extLst>
              <a:ext uri="{FF2B5EF4-FFF2-40B4-BE49-F238E27FC236}">
                <a16:creationId xmlns:a16="http://schemas.microsoft.com/office/drawing/2014/main" id="{A4A03D68-4430-C941-902A-F802822DBD0C}"/>
              </a:ext>
            </a:extLst>
          </p:cNvPr>
          <p:cNvPicPr>
            <a:picLocks noChangeAspect="1"/>
          </p:cNvPicPr>
          <p:nvPr/>
        </p:nvPicPr>
        <p:blipFill rotWithShape="1">
          <a:blip r:embed="rId8"/>
          <a:srcRect r="32672" b="10858"/>
          <a:stretch/>
        </p:blipFill>
        <p:spPr>
          <a:xfrm>
            <a:off x="6414721" y="4876825"/>
            <a:ext cx="5472478" cy="600019"/>
          </a:xfrm>
          <a:prstGeom prst="rect">
            <a:avLst/>
          </a:prstGeom>
          <a:ln w="19050">
            <a:solidFill>
              <a:schemeClr val="tx1"/>
            </a:solidFill>
          </a:ln>
        </p:spPr>
      </p:pic>
      <p:pic>
        <p:nvPicPr>
          <p:cNvPr id="13" name="Picture 12">
            <a:extLst>
              <a:ext uri="{FF2B5EF4-FFF2-40B4-BE49-F238E27FC236}">
                <a16:creationId xmlns:a16="http://schemas.microsoft.com/office/drawing/2014/main" id="{75BAB0FC-660D-C841-9087-4E3EB814D8DE}"/>
              </a:ext>
            </a:extLst>
          </p:cNvPr>
          <p:cNvPicPr>
            <a:picLocks noChangeAspect="1"/>
          </p:cNvPicPr>
          <p:nvPr/>
        </p:nvPicPr>
        <p:blipFill>
          <a:blip r:embed="rId9"/>
          <a:stretch>
            <a:fillRect/>
          </a:stretch>
        </p:blipFill>
        <p:spPr>
          <a:xfrm>
            <a:off x="5225142" y="3680088"/>
            <a:ext cx="6662057" cy="841523"/>
          </a:xfrm>
          <a:prstGeom prst="rect">
            <a:avLst/>
          </a:prstGeom>
          <a:ln w="19050">
            <a:solidFill>
              <a:schemeClr val="tx1"/>
            </a:solidFill>
          </a:ln>
        </p:spPr>
      </p:pic>
      <p:pic>
        <p:nvPicPr>
          <p:cNvPr id="14" name="Picture 13">
            <a:extLst>
              <a:ext uri="{FF2B5EF4-FFF2-40B4-BE49-F238E27FC236}">
                <a16:creationId xmlns:a16="http://schemas.microsoft.com/office/drawing/2014/main" id="{CB3EF8D7-F1A2-B745-9B3B-DBAF59C88411}"/>
              </a:ext>
            </a:extLst>
          </p:cNvPr>
          <p:cNvPicPr>
            <a:picLocks noChangeAspect="1"/>
          </p:cNvPicPr>
          <p:nvPr/>
        </p:nvPicPr>
        <p:blipFill>
          <a:blip r:embed="rId10"/>
          <a:stretch>
            <a:fillRect/>
          </a:stretch>
        </p:blipFill>
        <p:spPr>
          <a:xfrm>
            <a:off x="5354939" y="5746120"/>
            <a:ext cx="6532260" cy="825128"/>
          </a:xfrm>
          <a:prstGeom prst="rect">
            <a:avLst/>
          </a:prstGeom>
          <a:ln w="19050">
            <a:solidFill>
              <a:schemeClr val="tx1"/>
            </a:solidFill>
          </a:ln>
        </p:spPr>
      </p:pic>
    </p:spTree>
    <p:extLst>
      <p:ext uri="{BB962C8B-B14F-4D97-AF65-F5344CB8AC3E}">
        <p14:creationId xmlns:p14="http://schemas.microsoft.com/office/powerpoint/2010/main" val="170756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Happened to Public Trust? An Examination of Outcome-Based Strategies  to Enhance Ethical Policing - Police Chief Magazine">
            <a:extLst>
              <a:ext uri="{FF2B5EF4-FFF2-40B4-BE49-F238E27FC236}">
                <a16:creationId xmlns:a16="http://schemas.microsoft.com/office/drawing/2014/main" id="{86658949-0B4F-4F4F-BCB4-E66E63D1D1F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rot="21021063">
            <a:off x="8789479" y="1823579"/>
            <a:ext cx="2764717" cy="24911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39B343-B238-624D-A2A3-5056CE1735A6}"/>
              </a:ext>
            </a:extLst>
          </p:cNvPr>
          <p:cNvSpPr txBox="1"/>
          <p:nvPr/>
        </p:nvSpPr>
        <p:spPr>
          <a:xfrm>
            <a:off x="162338" y="422967"/>
            <a:ext cx="9949070" cy="707886"/>
          </a:xfrm>
          <a:prstGeom prst="rect">
            <a:avLst/>
          </a:prstGeom>
          <a:noFill/>
        </p:spPr>
        <p:txBody>
          <a:bodyPr wrap="square" rtlCol="0">
            <a:spAutoFit/>
          </a:bodyPr>
          <a:lstStyle/>
          <a:p>
            <a:r>
              <a:rPr lang="en-US" sz="4000" b="1" dirty="0">
                <a:latin typeface="American Typewriter" panose="02090604020004020304" pitchFamily="18" charset="77"/>
                <a:cs typeface="Courier New" panose="02070309020205020404" pitchFamily="49" charset="0"/>
              </a:rPr>
              <a:t>Case Learning #4:</a:t>
            </a:r>
            <a:endParaRPr lang="en-US" sz="4000" dirty="0">
              <a:latin typeface="American Typewriter" panose="02090604020004020304" pitchFamily="18" charset="77"/>
              <a:cs typeface="Courier New" panose="02070309020205020404" pitchFamily="49" charset="0"/>
            </a:endParaRPr>
          </a:p>
        </p:txBody>
      </p:sp>
      <p:sp>
        <p:nvSpPr>
          <p:cNvPr id="7" name="TextBox 6">
            <a:extLst>
              <a:ext uri="{FF2B5EF4-FFF2-40B4-BE49-F238E27FC236}">
                <a16:creationId xmlns:a16="http://schemas.microsoft.com/office/drawing/2014/main" id="{BAEEB75D-BDA7-294E-AB8A-17E3D6C6C1B3}"/>
              </a:ext>
            </a:extLst>
          </p:cNvPr>
          <p:cNvSpPr txBox="1"/>
          <p:nvPr/>
        </p:nvSpPr>
        <p:spPr>
          <a:xfrm>
            <a:off x="5394960" y="264031"/>
            <a:ext cx="6217920" cy="1077218"/>
          </a:xfrm>
          <a:prstGeom prst="rect">
            <a:avLst/>
          </a:prstGeom>
          <a:noFill/>
        </p:spPr>
        <p:txBody>
          <a:bodyPr wrap="square" rtlCol="0">
            <a:spAutoFit/>
          </a:bodyPr>
          <a:lstStyle/>
          <a:p>
            <a:r>
              <a:rPr lang="en-US" sz="3200" dirty="0">
                <a:solidFill>
                  <a:schemeClr val="bg1"/>
                </a:solidFill>
                <a:latin typeface="American Typewriter" panose="02090604020004020304" pitchFamily="18" charset="77"/>
                <a:cs typeface="Courier New" panose="02070309020205020404" pitchFamily="49" charset="0"/>
              </a:rPr>
              <a:t>To build trust with the public, </a:t>
            </a:r>
            <a:r>
              <a:rPr lang="en-US" sz="3200" u="sng" dirty="0">
                <a:solidFill>
                  <a:schemeClr val="bg1"/>
                </a:solidFill>
                <a:latin typeface="American Typewriter" panose="02090604020004020304" pitchFamily="18" charset="77"/>
                <a:cs typeface="Courier New" panose="02070309020205020404" pitchFamily="49" charset="0"/>
              </a:rPr>
              <a:t>interpretability is key</a:t>
            </a:r>
            <a:r>
              <a:rPr lang="en-US" sz="3200" dirty="0">
                <a:solidFill>
                  <a:schemeClr val="bg1"/>
                </a:solidFill>
                <a:latin typeface="American Typewriter" panose="02090604020004020304" pitchFamily="18" charset="77"/>
                <a:cs typeface="Courier New" panose="02070309020205020404" pitchFamily="49" charset="0"/>
              </a:rPr>
              <a:t>.</a:t>
            </a:r>
          </a:p>
        </p:txBody>
      </p:sp>
      <p:pic>
        <p:nvPicPr>
          <p:cNvPr id="2" name="Picture 1">
            <a:extLst>
              <a:ext uri="{FF2B5EF4-FFF2-40B4-BE49-F238E27FC236}">
                <a16:creationId xmlns:a16="http://schemas.microsoft.com/office/drawing/2014/main" id="{E28F14EF-6646-9F40-BA8D-AF60750C5E27}"/>
              </a:ext>
            </a:extLst>
          </p:cNvPr>
          <p:cNvPicPr>
            <a:picLocks noChangeAspect="1"/>
          </p:cNvPicPr>
          <p:nvPr/>
        </p:nvPicPr>
        <p:blipFill rotWithShape="1">
          <a:blip r:embed="rId4"/>
          <a:srcRect t="6156" b="30030"/>
          <a:stretch/>
        </p:blipFill>
        <p:spPr>
          <a:xfrm>
            <a:off x="162338" y="2467428"/>
            <a:ext cx="6372675" cy="3967605"/>
          </a:xfrm>
          <a:prstGeom prst="rect">
            <a:avLst/>
          </a:prstGeom>
        </p:spPr>
      </p:pic>
      <p:pic>
        <p:nvPicPr>
          <p:cNvPr id="8" name="Picture 7">
            <a:extLst>
              <a:ext uri="{FF2B5EF4-FFF2-40B4-BE49-F238E27FC236}">
                <a16:creationId xmlns:a16="http://schemas.microsoft.com/office/drawing/2014/main" id="{36F2A3DC-21F4-4B47-98B9-7C662BEE716E}"/>
              </a:ext>
            </a:extLst>
          </p:cNvPr>
          <p:cNvPicPr>
            <a:picLocks noChangeAspect="1"/>
          </p:cNvPicPr>
          <p:nvPr/>
        </p:nvPicPr>
        <p:blipFill>
          <a:blip r:embed="rId5"/>
          <a:stretch>
            <a:fillRect/>
          </a:stretch>
        </p:blipFill>
        <p:spPr>
          <a:xfrm>
            <a:off x="3776102" y="4188010"/>
            <a:ext cx="7967312" cy="2437301"/>
          </a:xfrm>
          <a:prstGeom prst="rect">
            <a:avLst/>
          </a:prstGeom>
          <a:ln>
            <a:solidFill>
              <a:schemeClr val="tx1"/>
            </a:solidFill>
          </a:ln>
        </p:spPr>
      </p:pic>
      <p:sp>
        <p:nvSpPr>
          <p:cNvPr id="10" name="TextBox 9">
            <a:extLst>
              <a:ext uri="{FF2B5EF4-FFF2-40B4-BE49-F238E27FC236}">
                <a16:creationId xmlns:a16="http://schemas.microsoft.com/office/drawing/2014/main" id="{1E971E31-C36E-C346-B05C-DE10B48EAA72}"/>
              </a:ext>
            </a:extLst>
          </p:cNvPr>
          <p:cNvSpPr txBox="1"/>
          <p:nvPr/>
        </p:nvSpPr>
        <p:spPr>
          <a:xfrm>
            <a:off x="11009375" y="5915929"/>
            <a:ext cx="603505" cy="461665"/>
          </a:xfrm>
          <a:prstGeom prst="rect">
            <a:avLst/>
          </a:prstGeom>
          <a:noFill/>
        </p:spPr>
        <p:txBody>
          <a:bodyPr wrap="square" rtlCol="0">
            <a:spAutoFit/>
          </a:bodyPr>
          <a:lstStyle/>
          <a:p>
            <a:r>
              <a:rPr lang="en-US" sz="2400" dirty="0">
                <a:solidFill>
                  <a:srgbClr val="C00000"/>
                </a:solidFill>
              </a:rPr>
              <a:t>✘</a:t>
            </a:r>
          </a:p>
        </p:txBody>
      </p:sp>
      <p:pic>
        <p:nvPicPr>
          <p:cNvPr id="3076" name="Picture 4" descr="Push pin stock photo. Image of memo, isolated, detail - 7635176">
            <a:extLst>
              <a:ext uri="{FF2B5EF4-FFF2-40B4-BE49-F238E27FC236}">
                <a16:creationId xmlns:a16="http://schemas.microsoft.com/office/drawing/2014/main" id="{7452584B-D9A6-4448-A6D3-95CA11463BA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672307" y="1150959"/>
            <a:ext cx="940573" cy="9405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ush pin stock photo. Image of detail, blue, color, appliance - 29719218">
            <a:extLst>
              <a:ext uri="{FF2B5EF4-FFF2-40B4-BE49-F238E27FC236}">
                <a16:creationId xmlns:a16="http://schemas.microsoft.com/office/drawing/2014/main" id="{2D2CBD5D-D9C4-E445-9370-1ED3269833AF}"/>
              </a:ext>
            </a:extLst>
          </p:cNvPr>
          <p:cNvPicPr>
            <a:picLocks noChangeAspect="1" noChangeArrowheads="1"/>
          </p:cNvPicPr>
          <p:nvPr/>
        </p:nvPicPr>
        <p:blipFill>
          <a:blip r:embed="rId8">
            <a:duotone>
              <a:schemeClr val="accent6">
                <a:shade val="45000"/>
                <a:satMod val="135000"/>
              </a:schemeClr>
              <a:prstClr val="white"/>
            </a:duoton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0" y="2205555"/>
            <a:ext cx="779481" cy="7794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ush pin stock photo. Image of detail, blue, color, appliance - 29719218">
            <a:extLst>
              <a:ext uri="{FF2B5EF4-FFF2-40B4-BE49-F238E27FC236}">
                <a16:creationId xmlns:a16="http://schemas.microsoft.com/office/drawing/2014/main" id="{D76EC101-D36D-BC47-B506-C64E1C824665}"/>
              </a:ext>
            </a:extLst>
          </p:cNvPr>
          <p:cNvPicPr>
            <a:picLocks noChangeAspect="1" noChangeArrowheads="1"/>
          </p:cNvPicPr>
          <p:nvPr/>
        </p:nvPicPr>
        <p:blipFill>
          <a:blip r:embed="rId8">
            <a:duotone>
              <a:schemeClr val="accent6">
                <a:shade val="45000"/>
                <a:satMod val="135000"/>
              </a:schemeClr>
              <a:prstClr val="white"/>
            </a:duotone>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6056828" y="2071954"/>
            <a:ext cx="779481" cy="7794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Push pin stock photo. Image of detail, blue, color, appliance - 29719218">
            <a:extLst>
              <a:ext uri="{FF2B5EF4-FFF2-40B4-BE49-F238E27FC236}">
                <a16:creationId xmlns:a16="http://schemas.microsoft.com/office/drawing/2014/main" id="{CB2CA813-603A-0E4B-9CEC-4565ADC4436D}"/>
              </a:ext>
            </a:extLst>
          </p:cNvPr>
          <p:cNvPicPr>
            <a:picLocks noChangeAspect="1" noChangeArrowheads="1"/>
          </p:cNvPicPr>
          <p:nvPr/>
        </p:nvPicPr>
        <p:blipFill>
          <a:blip r:embed="rId8">
            <a:duotone>
              <a:schemeClr val="accent4">
                <a:shade val="45000"/>
                <a:satMod val="135000"/>
              </a:schemeClr>
              <a:prstClr val="white"/>
            </a:duotone>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647372" y="3977614"/>
            <a:ext cx="758373" cy="7794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Push pin stock photo. Image of memo, isolated, detail - 7635176">
            <a:extLst>
              <a:ext uri="{FF2B5EF4-FFF2-40B4-BE49-F238E27FC236}">
                <a16:creationId xmlns:a16="http://schemas.microsoft.com/office/drawing/2014/main" id="{C37EB2AD-ED56-4943-BEE6-35E8ECE13F17}"/>
              </a:ext>
            </a:extLst>
          </p:cNvPr>
          <p:cNvPicPr>
            <a:picLocks noChangeAspect="1" noChangeArrowheads="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381933" y="4128226"/>
            <a:ext cx="810067" cy="8100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DDFEA2B-A8B3-AC47-B01A-C05E60FE3372}"/>
              </a:ext>
            </a:extLst>
          </p:cNvPr>
          <p:cNvSpPr txBox="1"/>
          <p:nvPr/>
        </p:nvSpPr>
        <p:spPr>
          <a:xfrm>
            <a:off x="448585" y="2132341"/>
            <a:ext cx="3961379" cy="369332"/>
          </a:xfrm>
          <a:prstGeom prst="rect">
            <a:avLst/>
          </a:prstGeom>
          <a:noFill/>
        </p:spPr>
        <p:txBody>
          <a:bodyPr wrap="square" rtlCol="0">
            <a:spAutoFit/>
          </a:bodyPr>
          <a:lstStyle/>
          <a:p>
            <a:r>
              <a:rPr lang="en-US" dirty="0">
                <a:solidFill>
                  <a:schemeClr val="bg1"/>
                </a:solidFill>
                <a:latin typeface="American Typewriter" panose="02090604020004020304" pitchFamily="18" charset="77"/>
                <a:cs typeface="Courier New" panose="02070309020205020404" pitchFamily="49" charset="0"/>
              </a:rPr>
              <a:t>Model: Gradient Boosting Method</a:t>
            </a:r>
          </a:p>
        </p:txBody>
      </p:sp>
    </p:spTree>
    <p:extLst>
      <p:ext uri="{BB962C8B-B14F-4D97-AF65-F5344CB8AC3E}">
        <p14:creationId xmlns:p14="http://schemas.microsoft.com/office/powerpoint/2010/main" val="336884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0BA9FE-FE9D-BB40-8CEB-F8EE500BC931}"/>
              </a:ext>
            </a:extLst>
          </p:cNvPr>
          <p:cNvSpPr/>
          <p:nvPr/>
        </p:nvSpPr>
        <p:spPr>
          <a:xfrm>
            <a:off x="566928" y="0"/>
            <a:ext cx="4876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11" name="Group 10">
            <a:extLst>
              <a:ext uri="{FF2B5EF4-FFF2-40B4-BE49-F238E27FC236}">
                <a16:creationId xmlns:a16="http://schemas.microsoft.com/office/drawing/2014/main" id="{10BC3F6E-54F2-6445-83FE-AB5E70646520}"/>
              </a:ext>
            </a:extLst>
          </p:cNvPr>
          <p:cNvGrpSpPr/>
          <p:nvPr/>
        </p:nvGrpSpPr>
        <p:grpSpPr>
          <a:xfrm>
            <a:off x="0" y="21476"/>
            <a:ext cx="5132387" cy="6858000"/>
            <a:chOff x="7956884" y="-92413"/>
            <a:chExt cx="5132387" cy="6858000"/>
          </a:xfrm>
        </p:grpSpPr>
        <p:pic>
          <p:nvPicPr>
            <p:cNvPr id="5124" name="Picture 4" descr="1,361 Police Folder Stock Photos, Pictures &amp;amp; Royalty-Free Images - iStock">
              <a:extLst>
                <a:ext uri="{FF2B5EF4-FFF2-40B4-BE49-F238E27FC236}">
                  <a16:creationId xmlns:a16="http://schemas.microsoft.com/office/drawing/2014/main" id="{7A894BA0-90F2-824B-B8FF-8B63CB7DA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84" y="-92413"/>
              <a:ext cx="5132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FD122E2-D373-1540-81F2-DC7C4BB5E91A}"/>
                </a:ext>
              </a:extLst>
            </p:cNvPr>
            <p:cNvSpPr/>
            <p:nvPr/>
          </p:nvSpPr>
          <p:spPr>
            <a:xfrm rot="20825047">
              <a:off x="9566865" y="1956258"/>
              <a:ext cx="452138" cy="137285"/>
            </a:xfrm>
            <a:prstGeom prst="rect">
              <a:avLst/>
            </a:prstGeom>
            <a:solidFill>
              <a:srgbClr val="DF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B6C5A72-3A9D-DD49-9534-80E4168963A9}"/>
                </a:ext>
              </a:extLst>
            </p:cNvPr>
            <p:cNvSpPr txBox="1"/>
            <p:nvPr/>
          </p:nvSpPr>
          <p:spPr>
            <a:xfrm rot="20746464">
              <a:off x="9558692" y="1924873"/>
              <a:ext cx="465998" cy="200055"/>
            </a:xfrm>
            <a:prstGeom prst="rect">
              <a:avLst/>
            </a:prstGeom>
            <a:noFill/>
          </p:spPr>
          <p:txBody>
            <a:bodyPr wrap="square" rtlCol="0">
              <a:spAutoFit/>
            </a:bodyPr>
            <a:lstStyle/>
            <a:p>
              <a:r>
                <a:rPr lang="en-US" sz="700" dirty="0">
                  <a:latin typeface="American Typewriter" panose="02090604020004020304" pitchFamily="18" charset="77"/>
                </a:rPr>
                <a:t>ML1</a:t>
              </a:r>
              <a:endParaRPr lang="en-US" sz="1000" dirty="0">
                <a:latin typeface="American Typewriter" panose="02090604020004020304" pitchFamily="18" charset="77"/>
              </a:endParaRPr>
            </a:p>
          </p:txBody>
        </p:sp>
      </p:grpSp>
      <p:sp>
        <p:nvSpPr>
          <p:cNvPr id="16" name="TextBox 15">
            <a:extLst>
              <a:ext uri="{FF2B5EF4-FFF2-40B4-BE49-F238E27FC236}">
                <a16:creationId xmlns:a16="http://schemas.microsoft.com/office/drawing/2014/main" id="{EE29030C-3CCB-8840-8B8D-D3B27A473801}"/>
              </a:ext>
            </a:extLst>
          </p:cNvPr>
          <p:cNvSpPr txBox="1"/>
          <p:nvPr/>
        </p:nvSpPr>
        <p:spPr>
          <a:xfrm>
            <a:off x="7258637" y="3075057"/>
            <a:ext cx="4094922" cy="707886"/>
          </a:xfrm>
          <a:prstGeom prst="rect">
            <a:avLst/>
          </a:prstGeom>
          <a:noFill/>
        </p:spPr>
        <p:txBody>
          <a:bodyPr wrap="square" rtlCol="0">
            <a:spAutoFit/>
          </a:bodyPr>
          <a:lstStyle/>
          <a:p>
            <a:r>
              <a:rPr lang="en-US" sz="4000" dirty="0">
                <a:solidFill>
                  <a:schemeClr val="bg1"/>
                </a:solidFill>
                <a:latin typeface="American Typewriter" panose="02090604020004020304" pitchFamily="18" charset="77"/>
                <a:cs typeface="Courier New" panose="02070309020205020404" pitchFamily="49" charset="0"/>
              </a:rPr>
              <a:t>Thank you.</a:t>
            </a:r>
          </a:p>
        </p:txBody>
      </p:sp>
    </p:spTree>
    <p:extLst>
      <p:ext uri="{BB962C8B-B14F-4D97-AF65-F5344CB8AC3E}">
        <p14:creationId xmlns:p14="http://schemas.microsoft.com/office/powerpoint/2010/main" val="4181208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1314</Words>
  <Application>Microsoft Macintosh PowerPoint</Application>
  <PresentationFormat>Widescreen</PresentationFormat>
  <Paragraphs>142</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American Typewriter</vt:lpstr>
      <vt:lpstr>Arial</vt:lpstr>
      <vt:lpstr>Bradley Hand ITC</vt:lpstr>
      <vt:lpstr>Calibri</vt:lpstr>
      <vt:lpstr>Calibri Light</vt:lpstr>
      <vt:lpstr>Courier New</vt:lpstr>
      <vt:lpstr>MV Boli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Norman Lapid</dc:creator>
  <cp:lastModifiedBy>Norman Lapid</cp:lastModifiedBy>
  <cp:revision>7</cp:revision>
  <dcterms:created xsi:type="dcterms:W3CDTF">2021-09-12T07:26:07Z</dcterms:created>
  <dcterms:modified xsi:type="dcterms:W3CDTF">2021-09-13T16:13:13Z</dcterms:modified>
</cp:coreProperties>
</file>