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81" r:id="rId3"/>
    <p:sldId id="277" r:id="rId4"/>
    <p:sldId id="276" r:id="rId5"/>
    <p:sldId id="274" r:id="rId6"/>
    <p:sldId id="270" r:id="rId7"/>
    <p:sldId id="284" r:id="rId8"/>
    <p:sldId id="275" r:id="rId9"/>
    <p:sldId id="272" r:id="rId10"/>
    <p:sldId id="278" r:id="rId11"/>
    <p:sldId id="282" r:id="rId12"/>
    <p:sldId id="279" r:id="rId13"/>
    <p:sldId id="283" r:id="rId14"/>
    <p:sldId id="280" r:id="rId15"/>
    <p:sldId id="263" r:id="rId16"/>
    <p:sldId id="257" r:id="rId17"/>
    <p:sldId id="261" r:id="rId18"/>
    <p:sldId id="260" r:id="rId19"/>
    <p:sldId id="262" r:id="rId20"/>
    <p:sldId id="265" r:id="rId21"/>
    <p:sldId id="26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DFDF"/>
    <a:srgbClr val="DEDDDB"/>
    <a:srgbClr val="DFDE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8"/>
    <p:restoredTop sz="91963"/>
  </p:normalViewPr>
  <p:slideViewPr>
    <p:cSldViewPr snapToGrid="0" snapToObjects="1">
      <p:cViewPr>
        <p:scale>
          <a:sx n="150" d="100"/>
          <a:sy n="150" d="100"/>
        </p:scale>
        <p:origin x="-520" y="-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86BF1-4A47-9345-8B72-85F77F6965C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CCF87-E6DD-3D4C-9309-8BD1FA3C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54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CCF87-E6DD-3D4C-9309-8BD1FA3CF3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50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CCF87-E6DD-3D4C-9309-8BD1FA3CF3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18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CCF87-E6DD-3D4C-9309-8BD1FA3CF3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70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CCF87-E6DD-3D4C-9309-8BD1FA3CF3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84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CCF87-E6DD-3D4C-9309-8BD1FA3CF3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13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CCF87-E6DD-3D4C-9309-8BD1FA3CF3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99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CCF87-E6DD-3D4C-9309-8BD1FA3CF3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05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CCF87-E6DD-3D4C-9309-8BD1FA3CF3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68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CCF87-E6DD-3D4C-9309-8BD1FA3CF3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41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CCF87-E6DD-3D4C-9309-8BD1FA3CF3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25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CCF87-E6DD-3D4C-9309-8BD1FA3CF3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48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25158-DE67-694F-9B80-7E99E8E0D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E499E-66A8-494F-8E36-F420EA4E2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5DBA5-107E-DC4D-802D-221B13E1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4ACE5-2FDD-204E-94F4-CF18CC618C82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F1F12-2059-5F44-B009-07A1C0B0A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B174A-2BFC-0746-87DF-387BB09E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4E7BA0-8F85-ED49-8CB5-3382482AB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9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30EE-D66D-2847-A085-7E45CB922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5DA7A-AAB5-C149-BCD6-F2EF7A228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BF281-26AA-7146-B53C-5CFBEB24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4ACE5-2FDD-204E-94F4-CF18CC618C82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6706A-B8B2-F34E-986B-ED388C8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8AE93-D3E1-9B4D-8279-FD457E529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4E7BA0-8F85-ED49-8CB5-3382482AB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8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6FE8CD-B08E-504B-82D4-35313933E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FFCD2-7283-334C-8F81-9DC0D1DEC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7D05B-F209-0547-9958-0047C86731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4ACE5-2FDD-204E-94F4-CF18CC618C82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521BD-AA5D-934F-BF2F-D96608D9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D68F7-6712-F94F-B38B-26FF80497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4E7BA0-8F85-ED49-8CB5-3382482AB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5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D9499-AC9B-AB44-B179-F41996E78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EC082-2889-0146-B0C9-6ECC9ADC8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F8B49-28D1-6C4B-A5A0-E2BAF45E28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4ACE5-2FDD-204E-94F4-CF18CC618C82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AEF77-3459-EB42-8EBB-7DE9A1A6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94ECF-F3DD-3048-8EDF-0E626886D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4E7BA0-8F85-ED49-8CB5-3382482AB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1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6A424-CAEE-AD49-A861-B131FB16E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B3852-1F71-0F41-B540-3CBB6F2AA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C58FA-0109-A84B-992E-00D47E7C71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4ACE5-2FDD-204E-94F4-CF18CC618C82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53ACC-C966-D54D-AF5A-3ED205DC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D716A-7547-6747-8B87-ABB005B5C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4E7BA0-8F85-ED49-8CB5-3382482AB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80DE-302D-EB45-AF51-8146181E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E602E-1B03-6047-9FF0-D8469152E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2AF4A-578A-B649-A815-4E0BBA188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4D8FE-8770-E84F-8837-BF0D4D0F35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4ACE5-2FDD-204E-94F4-CF18CC618C82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15442-5473-9541-B960-E7FDA0C9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2C875-D814-7A4E-8230-8D557EA8A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4E7BA0-8F85-ED49-8CB5-3382482AB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9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A98B0-D87C-5F4E-ABFD-8C14FDCD5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3C454-8F2F-584F-B45A-AEA720C98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7FBC8-042A-294D-A7DC-FBA542026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0DBB6D-8961-424F-9DC5-10E90F941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11D404-9662-5748-8405-9B0A67622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56F0F3-C111-FB42-BE96-E471A18196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4ACE5-2FDD-204E-94F4-CF18CC618C82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C5055A-4F10-C148-90B0-F2B4619F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A5E73F-F1D1-E346-A837-CB7FD297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4E7BA0-8F85-ED49-8CB5-3382482AB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4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70C5D-25E7-9249-9C70-E6371B3E1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0DD3F0-0096-5F43-BDFE-8F1747BC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4ACE5-2FDD-204E-94F4-CF18CC618C82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D5F62-33B3-2C4E-9817-39D4431B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5C914-0C35-8F4A-B026-83124F130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4E7BA0-8F85-ED49-8CB5-3382482AB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88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248DB3-7B7D-DC42-B5D5-B1A68C7324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4ACE5-2FDD-204E-94F4-CF18CC618C82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16F9B-404E-E944-BF17-E9A4E5B8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3A774-FFAD-E044-B7F9-FD04F349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4E7BA0-8F85-ED49-8CB5-3382482AB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0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CB4A6-8493-D04A-8F4F-A19AF61F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0CCA5-D0A8-DF43-B38C-14A67A21F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D6A9F-1904-264D-9B68-391ACF635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8D484-38E4-D04F-97DB-B6D196E724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4ACE5-2FDD-204E-94F4-CF18CC618C82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C8DF7-90D3-884A-AE6C-42FFAB7C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196F7-7473-8641-9682-EC597F80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4E7BA0-8F85-ED49-8CB5-3382482AB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7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C1448-CAA1-D944-9349-F4512A01F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469328-EFA6-EF45-9B5D-FF53DFF3F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7A000-3289-534C-91D6-97A80C421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8C500-C051-AF47-B391-0C323E4B2F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4ACE5-2FDD-204E-94F4-CF18CC618C82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E8C63-8365-6C4B-A7C2-85F0B1AD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9470C-70CE-5149-9981-34E4476A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4E7BA0-8F85-ED49-8CB5-3382482AB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3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B09DB0-2883-1D4E-9B67-4E1E0D4A2B6B}"/>
              </a:ext>
            </a:extLst>
          </p:cNvPr>
          <p:cNvSpPr/>
          <p:nvPr userDrawn="1"/>
        </p:nvSpPr>
        <p:spPr>
          <a:xfrm>
            <a:off x="0" y="0"/>
            <a:ext cx="12192000" cy="68764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12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8.png"/><Relationship Id="rId7" Type="http://schemas.microsoft.com/office/2007/relationships/hdphoto" Target="../media/hdphoto4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microsoft.com/office/2007/relationships/hdphoto" Target="../media/hdphoto1.wdp"/><Relationship Id="rId4" Type="http://schemas.openxmlformats.org/officeDocument/2006/relationships/image" Target="../media/image11.png"/><Relationship Id="rId9" Type="http://schemas.microsoft.com/office/2007/relationships/hdphoto" Target="../media/hdphoto5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microsoft.com/office/2007/relationships/hdphoto" Target="../media/hdphoto6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0.png"/><Relationship Id="rId7" Type="http://schemas.microsoft.com/office/2007/relationships/hdphoto" Target="../media/hdphoto2.wdp"/><Relationship Id="rId12" Type="http://schemas.microsoft.com/office/2007/relationships/hdphoto" Target="../media/hdphoto10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microsoft.com/office/2007/relationships/hdphoto" Target="../media/hdphoto9.wdp"/><Relationship Id="rId5" Type="http://schemas.openxmlformats.org/officeDocument/2006/relationships/image" Target="../media/image42.png"/><Relationship Id="rId10" Type="http://schemas.microsoft.com/office/2007/relationships/hdphoto" Target="../media/hdphoto8.wdp"/><Relationship Id="rId4" Type="http://schemas.openxmlformats.org/officeDocument/2006/relationships/image" Target="../media/image41.jpeg"/><Relationship Id="rId9" Type="http://schemas.microsoft.com/office/2007/relationships/hdphoto" Target="../media/hdphoto7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452DF0-EC9A-1840-9BAE-A848AAE1538E}"/>
              </a:ext>
            </a:extLst>
          </p:cNvPr>
          <p:cNvSpPr txBox="1"/>
          <p:nvPr/>
        </p:nvSpPr>
        <p:spPr>
          <a:xfrm>
            <a:off x="1083744" y="1160323"/>
            <a:ext cx="100245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b="1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A Deeper Investigation into the Predictors for Police Sentiment Scores</a:t>
            </a:r>
          </a:p>
          <a:p>
            <a:endParaRPr lang="en-PH" sz="4000" dirty="0">
              <a:solidFill>
                <a:schemeClr val="bg1"/>
              </a:solidFill>
              <a:latin typeface="American Typewriter" panose="02090604020004020304" pitchFamily="18" charset="77"/>
              <a:cs typeface="Courier New" panose="02070309020205020404" pitchFamily="49" charset="0"/>
            </a:endParaRPr>
          </a:p>
          <a:p>
            <a:r>
              <a:rPr lang="en-PH" sz="4000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Using </a:t>
            </a:r>
            <a:r>
              <a:rPr lang="en-PH" sz="4000" dirty="0" err="1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TreeInterpreter</a:t>
            </a:r>
            <a:r>
              <a:rPr lang="en-PH" sz="4000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 + other Methods</a:t>
            </a:r>
            <a:endParaRPr lang="en-US" sz="4000" dirty="0">
              <a:solidFill>
                <a:schemeClr val="bg1"/>
              </a:solidFill>
              <a:latin typeface="American Typewriter" panose="02090604020004020304" pitchFamily="18" charset="77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F32C5-3F91-544B-A1FD-D7CD3ED0F5F6}"/>
              </a:ext>
            </a:extLst>
          </p:cNvPr>
          <p:cNvSpPr/>
          <p:nvPr/>
        </p:nvSpPr>
        <p:spPr>
          <a:xfrm>
            <a:off x="9744074" y="6304002"/>
            <a:ext cx="22274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by Norman </a:t>
            </a:r>
            <a:r>
              <a:rPr lang="en-US" dirty="0" err="1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Lapid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451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D3B0112-ED73-CF40-BBAF-DA9403BFD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615" y="2139390"/>
            <a:ext cx="4742993" cy="257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FF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>
            <a:extLst>
              <a:ext uri="{FF2B5EF4-FFF2-40B4-BE49-F238E27FC236}">
                <a16:creationId xmlns:a16="http://schemas.microsoft.com/office/drawing/2014/main" id="{301C423F-4F1A-B940-BC75-AF64050A2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3240" y="2078443"/>
            <a:ext cx="4728015" cy="269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D3825B-F19B-914E-9761-3F04E80E9576}"/>
              </a:ext>
            </a:extLst>
          </p:cNvPr>
          <p:cNvSpPr txBox="1"/>
          <p:nvPr/>
        </p:nvSpPr>
        <p:spPr>
          <a:xfrm>
            <a:off x="688661" y="578967"/>
            <a:ext cx="8753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Local Interpretability Using SHAP</a:t>
            </a:r>
          </a:p>
          <a:p>
            <a:r>
              <a:rPr lang="en-US" sz="2800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Waterfall plot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ABA316EC-F3D4-D048-913B-77CF02C76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68" y="5043466"/>
            <a:ext cx="4742993" cy="107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604D7C12-5941-BE4E-B3E3-0D2D64958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393" y="5061418"/>
            <a:ext cx="4742992" cy="104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358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FB4F4B-BF6B-184C-AAB4-213CBC7C7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38"/>
          <a:stretch/>
        </p:blipFill>
        <p:spPr>
          <a:xfrm>
            <a:off x="1663699" y="1736510"/>
            <a:ext cx="2692400" cy="5820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39C1E4-DE19-2F4C-AAC1-30D297498B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91"/>
          <a:stretch/>
        </p:blipFill>
        <p:spPr>
          <a:xfrm>
            <a:off x="1663699" y="3616796"/>
            <a:ext cx="1546596" cy="647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0942D7-0FD0-5F41-9129-1DCF0E977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699" y="5419970"/>
            <a:ext cx="370840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BDFC96-8FC7-AD4A-A055-D5BC9B7303CC}"/>
              </a:ext>
            </a:extLst>
          </p:cNvPr>
          <p:cNvSpPr txBox="1"/>
          <p:nvPr/>
        </p:nvSpPr>
        <p:spPr>
          <a:xfrm>
            <a:off x="1663700" y="867491"/>
            <a:ext cx="7162800" cy="6463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PH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For a single tree, the prediction is the mean of the target variable (bias) plus the sum of contributions at each node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7C20C7-C1A0-A14B-8E71-BD2639F55887}"/>
              </a:ext>
            </a:extLst>
          </p:cNvPr>
          <p:cNvSpPr txBox="1"/>
          <p:nvPr/>
        </p:nvSpPr>
        <p:spPr>
          <a:xfrm>
            <a:off x="1663699" y="2781911"/>
            <a:ext cx="7162800" cy="6463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PH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Since the prediction of a forest is the average prediction for all trees: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23E968-8EE2-B44A-A0FE-63BDF51C9C5F}"/>
              </a:ext>
            </a:extLst>
          </p:cNvPr>
          <p:cNvSpPr txBox="1"/>
          <p:nvPr/>
        </p:nvSpPr>
        <p:spPr>
          <a:xfrm>
            <a:off x="1663699" y="4583716"/>
            <a:ext cx="7162800" cy="6463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PH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The prediction of a forest is the the average of the bias terms plus the average contribution of each feature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C2F30B-F0B9-3148-98B0-55485DA097A3}"/>
                  </a:ext>
                </a:extLst>
              </p:cNvPr>
              <p:cNvSpPr txBox="1"/>
              <p:nvPr/>
            </p:nvSpPr>
            <p:spPr>
              <a:xfrm>
                <a:off x="6375400" y="1736510"/>
                <a:ext cx="3169201" cy="808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𝑓𝑢𝑙𝑙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𝑐𝑜𝑛𝑡𝑟𝑖𝑏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C2F30B-F0B9-3148-98B0-55485DA09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400" y="1736510"/>
                <a:ext cx="3169201" cy="808042"/>
              </a:xfrm>
              <a:prstGeom prst="rect">
                <a:avLst/>
              </a:prstGeom>
              <a:blipFill>
                <a:blip r:embed="rId5"/>
                <a:stretch>
                  <a:fillRect l="-2800" t="-106154" r="-2400" b="-16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BAFA63-2618-194E-A047-A64F1670FB3C}"/>
                  </a:ext>
                </a:extLst>
              </p:cNvPr>
              <p:cNvSpPr txBox="1"/>
              <p:nvPr/>
            </p:nvSpPr>
            <p:spPr>
              <a:xfrm>
                <a:off x="6235700" y="3536625"/>
                <a:ext cx="1887055" cy="810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𝐽𝐾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BAFA63-2618-194E-A047-A64F1670F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700" y="3536625"/>
                <a:ext cx="1887055" cy="810222"/>
              </a:xfrm>
              <a:prstGeom prst="rect">
                <a:avLst/>
              </a:prstGeom>
              <a:blipFill>
                <a:blip r:embed="rId6"/>
                <a:stretch>
                  <a:fillRect l="-2685" t="-106154" r="-4027" b="-16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9039BC-11E0-894B-B80B-4BBF151A8E21}"/>
                  </a:ext>
                </a:extLst>
              </p:cNvPr>
              <p:cNvSpPr txBox="1"/>
              <p:nvPr/>
            </p:nvSpPr>
            <p:spPr>
              <a:xfrm>
                <a:off x="6146798" y="5419970"/>
                <a:ext cx="4991101" cy="8917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𝑓𝑢𝑙𝑙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𝑐𝑜𝑛𝑡𝑟𝑖𝑏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9039BC-11E0-894B-B80B-4BBF151A8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798" y="5419970"/>
                <a:ext cx="4991101" cy="891719"/>
              </a:xfrm>
              <a:prstGeom prst="rect">
                <a:avLst/>
              </a:prstGeom>
              <a:blipFill>
                <a:blip r:embed="rId7"/>
                <a:stretch>
                  <a:fillRect t="-92958" b="-145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343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89DDE48D-B8B7-FF41-9DB7-7505A3DA5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615" y="1867515"/>
            <a:ext cx="4742993" cy="311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24C2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>
            <a:extLst>
              <a:ext uri="{FF2B5EF4-FFF2-40B4-BE49-F238E27FC236}">
                <a16:creationId xmlns:a16="http://schemas.microsoft.com/office/drawing/2014/main" id="{15DC246D-E577-184F-8EF8-A03D46654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3240" y="1872436"/>
            <a:ext cx="4728015" cy="310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CF933C-5C7F-8A4B-AEB9-097FE9EC2F09}"/>
              </a:ext>
            </a:extLst>
          </p:cNvPr>
          <p:cNvSpPr txBox="1"/>
          <p:nvPr/>
        </p:nvSpPr>
        <p:spPr>
          <a:xfrm>
            <a:off x="688661" y="578967"/>
            <a:ext cx="8753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Local Interpretability Using </a:t>
            </a:r>
            <a:r>
              <a:rPr lang="en-US" sz="2800" b="1" dirty="0" err="1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TreeInterpreter</a:t>
            </a:r>
            <a:endParaRPr lang="en-US" sz="2800" b="1" dirty="0">
              <a:solidFill>
                <a:schemeClr val="bg1"/>
              </a:solidFill>
              <a:latin typeface="American Typewriter" panose="02090604020004020304" pitchFamily="18" charset="77"/>
              <a:cs typeface="Courier New" panose="020703090202050204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Waterfall plot</a:t>
            </a:r>
          </a:p>
        </p:txBody>
      </p:sp>
    </p:spTree>
    <p:extLst>
      <p:ext uri="{BB962C8B-B14F-4D97-AF65-F5344CB8AC3E}">
        <p14:creationId xmlns:p14="http://schemas.microsoft.com/office/powerpoint/2010/main" val="3479394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0BA9FE-FE9D-BB40-8CEB-F8EE500BC931}"/>
              </a:ext>
            </a:extLst>
          </p:cNvPr>
          <p:cNvSpPr/>
          <p:nvPr/>
        </p:nvSpPr>
        <p:spPr>
          <a:xfrm>
            <a:off x="566928" y="0"/>
            <a:ext cx="4876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0BC3F6E-54F2-6445-83FE-AB5E70646520}"/>
              </a:ext>
            </a:extLst>
          </p:cNvPr>
          <p:cNvGrpSpPr/>
          <p:nvPr/>
        </p:nvGrpSpPr>
        <p:grpSpPr>
          <a:xfrm>
            <a:off x="0" y="0"/>
            <a:ext cx="5132387" cy="6858000"/>
            <a:chOff x="7956884" y="-92413"/>
            <a:chExt cx="5132387" cy="6858000"/>
          </a:xfrm>
        </p:grpSpPr>
        <p:pic>
          <p:nvPicPr>
            <p:cNvPr id="5124" name="Picture 4" descr="1,361 Police Folder Stock Photos, Pictures &amp;amp; Royalty-Free Images - iStock">
              <a:extLst>
                <a:ext uri="{FF2B5EF4-FFF2-40B4-BE49-F238E27FC236}">
                  <a16:creationId xmlns:a16="http://schemas.microsoft.com/office/drawing/2014/main" id="{7A894BA0-90F2-824B-B8FF-8B63CB7DA0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6884" y="-92413"/>
              <a:ext cx="5132387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D122E2-D373-1540-81F2-DC7C4BB5E91A}"/>
                </a:ext>
              </a:extLst>
            </p:cNvPr>
            <p:cNvSpPr/>
            <p:nvPr/>
          </p:nvSpPr>
          <p:spPr>
            <a:xfrm rot="20825047">
              <a:off x="9566865" y="1956258"/>
              <a:ext cx="452138" cy="137285"/>
            </a:xfrm>
            <a:prstGeom prst="rect">
              <a:avLst/>
            </a:prstGeom>
            <a:solidFill>
              <a:srgbClr val="DFDE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6C5A72-3A9D-DD49-9534-80E4168963A9}"/>
                </a:ext>
              </a:extLst>
            </p:cNvPr>
            <p:cNvSpPr txBox="1"/>
            <p:nvPr/>
          </p:nvSpPr>
          <p:spPr>
            <a:xfrm rot="20746464">
              <a:off x="9558692" y="1924873"/>
              <a:ext cx="46599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American Typewriter" panose="02090604020004020304" pitchFamily="18" charset="77"/>
                </a:rPr>
                <a:t>ML2</a:t>
              </a:r>
              <a:endParaRPr lang="en-US" sz="1000" dirty="0">
                <a:latin typeface="American Typewriter" panose="02090604020004020304" pitchFamily="18" charset="7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E29030C-3CCB-8840-8B8D-D3B27A473801}"/>
              </a:ext>
            </a:extLst>
          </p:cNvPr>
          <p:cNvSpPr txBox="1"/>
          <p:nvPr/>
        </p:nvSpPr>
        <p:spPr>
          <a:xfrm>
            <a:off x="7258637" y="3075057"/>
            <a:ext cx="4094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296397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7070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andcuffs And Police Report On The Desk Stock Photo - Download Image Now -  iStock">
            <a:extLst>
              <a:ext uri="{FF2B5EF4-FFF2-40B4-BE49-F238E27FC236}">
                <a16:creationId xmlns:a16="http://schemas.microsoft.com/office/drawing/2014/main" id="{12933A59-69AD-DB46-A43B-7A701A0BD7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9140"/>
          <a:stretch/>
        </p:blipFill>
        <p:spPr bwMode="auto">
          <a:xfrm>
            <a:off x="7517792" y="0"/>
            <a:ext cx="4674208" cy="687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39B343-B238-624D-A2A3-5056CE1735A6}"/>
              </a:ext>
            </a:extLst>
          </p:cNvPr>
          <p:cNvSpPr txBox="1"/>
          <p:nvPr/>
        </p:nvSpPr>
        <p:spPr>
          <a:xfrm>
            <a:off x="162338" y="422967"/>
            <a:ext cx="4368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merican Typewriter" panose="02090604020004020304" pitchFamily="18" charset="77"/>
                <a:cs typeface="Courier New" panose="02070309020205020404" pitchFamily="49" charset="0"/>
              </a:rPr>
              <a:t>Case File #ML1</a:t>
            </a:r>
            <a:endParaRPr lang="en-US" sz="4000" dirty="0">
              <a:latin typeface="American Typewriter" panose="02090604020004020304" pitchFamily="18" charset="77"/>
              <a:cs typeface="Courier New" panose="020703090202050204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16DD06-98F0-6E44-8237-6C95017CAA77}"/>
              </a:ext>
            </a:extLst>
          </p:cNvPr>
          <p:cNvSpPr txBox="1"/>
          <p:nvPr/>
        </p:nvSpPr>
        <p:spPr>
          <a:xfrm>
            <a:off x="770443" y="1726586"/>
            <a:ext cx="643843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Objective:</a:t>
            </a:r>
          </a:p>
          <a:p>
            <a:endParaRPr lang="en-US" sz="1400" dirty="0">
              <a:solidFill>
                <a:schemeClr val="bg1"/>
              </a:solidFill>
              <a:latin typeface="American Typewriter" panose="02090604020004020304" pitchFamily="18" charset="77"/>
              <a:cs typeface="Courier New" panose="020703090202050204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Build a model to predict the degree to which police are trusted by members of their community.</a:t>
            </a:r>
          </a:p>
          <a:p>
            <a:endParaRPr lang="en-US" sz="2800" dirty="0">
              <a:solidFill>
                <a:schemeClr val="bg1"/>
              </a:solidFill>
              <a:latin typeface="American Typewriter" panose="02090604020004020304" pitchFamily="18" charset="77"/>
              <a:cs typeface="Courier New" panose="02070309020205020404" pitchFamily="49" charset="0"/>
            </a:endParaRPr>
          </a:p>
          <a:p>
            <a:endParaRPr lang="en-US" sz="2800" dirty="0">
              <a:solidFill>
                <a:schemeClr val="bg1"/>
              </a:solidFill>
              <a:latin typeface="American Typewriter" panose="02090604020004020304" pitchFamily="18" charset="77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Location: </a:t>
            </a:r>
            <a:r>
              <a:rPr lang="en-US" sz="2800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Chicago, IL, USA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488787-153D-364D-857F-A870005D45E5}"/>
              </a:ext>
            </a:extLst>
          </p:cNvPr>
          <p:cNvSpPr/>
          <p:nvPr/>
        </p:nvSpPr>
        <p:spPr>
          <a:xfrm rot="20825047">
            <a:off x="9191658" y="2867988"/>
            <a:ext cx="385101" cy="221057"/>
          </a:xfrm>
          <a:prstGeom prst="rect">
            <a:avLst/>
          </a:prstGeom>
          <a:solidFill>
            <a:srgbClr val="E0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FB2F8B-6910-884D-86F9-24546B565701}"/>
              </a:ext>
            </a:extLst>
          </p:cNvPr>
          <p:cNvSpPr txBox="1"/>
          <p:nvPr/>
        </p:nvSpPr>
        <p:spPr>
          <a:xfrm rot="20746464">
            <a:off x="9089097" y="2847298"/>
            <a:ext cx="4659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merican Typewriter" panose="02090604020004020304" pitchFamily="18" charset="77"/>
              </a:rPr>
              <a:t>ML1</a:t>
            </a:r>
            <a:endParaRPr lang="en-US" sz="1100" dirty="0"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582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39B343-B238-624D-A2A3-5056CE1735A6}"/>
              </a:ext>
            </a:extLst>
          </p:cNvPr>
          <p:cNvSpPr txBox="1"/>
          <p:nvPr/>
        </p:nvSpPr>
        <p:spPr>
          <a:xfrm>
            <a:off x="162338" y="422967"/>
            <a:ext cx="9949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merican Typewriter" panose="02090604020004020304" pitchFamily="18" charset="77"/>
                <a:cs typeface="Courier New" panose="02070309020205020404" pitchFamily="49" charset="0"/>
              </a:rPr>
              <a:t>Case Learning #1:</a:t>
            </a:r>
            <a:endParaRPr lang="en-US" sz="4000" dirty="0">
              <a:latin typeface="American Typewriter" panose="02090604020004020304" pitchFamily="18" charset="77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EEB75D-BDA7-294E-AB8A-17E3D6C6C1B3}"/>
              </a:ext>
            </a:extLst>
          </p:cNvPr>
          <p:cNvSpPr txBox="1"/>
          <p:nvPr/>
        </p:nvSpPr>
        <p:spPr>
          <a:xfrm>
            <a:off x="5328588" y="341132"/>
            <a:ext cx="6701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Lay the groundwork. Investigation requires thorough research.</a:t>
            </a:r>
          </a:p>
        </p:txBody>
      </p:sp>
      <p:pic>
        <p:nvPicPr>
          <p:cNvPr id="12" name="Picture 11" descr="A group of colorful squares&#10;&#10;Description automatically generated with low confidence">
            <a:extLst>
              <a:ext uri="{FF2B5EF4-FFF2-40B4-BE49-F238E27FC236}">
                <a16:creationId xmlns:a16="http://schemas.microsoft.com/office/drawing/2014/main" id="{8CDD6357-2859-714C-A4B0-C8E103E8D9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58" t="27496" r="5392" b="24079"/>
          <a:stretch/>
        </p:blipFill>
        <p:spPr>
          <a:xfrm rot="301350">
            <a:off x="7190480" y="2284439"/>
            <a:ext cx="2035328" cy="2011522"/>
          </a:xfrm>
          <a:prstGeom prst="rect">
            <a:avLst/>
          </a:prstGeom>
        </p:spPr>
      </p:pic>
      <p:pic>
        <p:nvPicPr>
          <p:cNvPr id="15" name="Picture 14" descr="A group of colorful squares&#10;&#10;Description automatically generated with low confidence">
            <a:extLst>
              <a:ext uri="{FF2B5EF4-FFF2-40B4-BE49-F238E27FC236}">
                <a16:creationId xmlns:a16="http://schemas.microsoft.com/office/drawing/2014/main" id="{70D9A6D2-6C03-6442-8F5B-3A49A9BF21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45" t="21974" r="29646" b="26486"/>
          <a:stretch/>
        </p:blipFill>
        <p:spPr>
          <a:xfrm rot="21224542">
            <a:off x="4308191" y="1793162"/>
            <a:ext cx="1730018" cy="2007665"/>
          </a:xfrm>
          <a:prstGeom prst="rect">
            <a:avLst/>
          </a:prstGeom>
        </p:spPr>
      </p:pic>
      <p:pic>
        <p:nvPicPr>
          <p:cNvPr id="17" name="Picture 16" descr="A group of colorful squares&#10;&#10;Description automatically generated with low confidence">
            <a:extLst>
              <a:ext uri="{FF2B5EF4-FFF2-40B4-BE49-F238E27FC236}">
                <a16:creationId xmlns:a16="http://schemas.microsoft.com/office/drawing/2014/main" id="{63430F7E-7CF1-A247-A269-BDD18ED710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47" t="32283" r="73769" b="23135"/>
          <a:stretch/>
        </p:blipFill>
        <p:spPr>
          <a:xfrm>
            <a:off x="537946" y="3887467"/>
            <a:ext cx="1984375" cy="19760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650042-770C-5441-9C61-04984CDE578C}"/>
              </a:ext>
            </a:extLst>
          </p:cNvPr>
          <p:cNvSpPr txBox="1"/>
          <p:nvPr/>
        </p:nvSpPr>
        <p:spPr>
          <a:xfrm rot="20210494">
            <a:off x="503710" y="4538537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Bradley Hand ITC" panose="020F0502020204030204" pitchFamily="34" charset="0"/>
                <a:cs typeface="Bradley Hand ITC" panose="020F0502020204030204" pitchFamily="34" charset="0"/>
              </a:rPr>
              <a:t>Geographic data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875652-BC7D-1F4F-A08F-F48D4708FD53}"/>
              </a:ext>
            </a:extLst>
          </p:cNvPr>
          <p:cNvGrpSpPr/>
          <p:nvPr/>
        </p:nvGrpSpPr>
        <p:grpSpPr>
          <a:xfrm rot="20964658">
            <a:off x="2175644" y="2093590"/>
            <a:ext cx="1870914" cy="1976024"/>
            <a:chOff x="2986538" y="2251154"/>
            <a:chExt cx="1870914" cy="1976024"/>
          </a:xfrm>
        </p:grpSpPr>
        <p:pic>
          <p:nvPicPr>
            <p:cNvPr id="16" name="Picture 15" descr="A group of colorful squares&#10;&#10;Description automatically generated with low confidence">
              <a:extLst>
                <a:ext uri="{FF2B5EF4-FFF2-40B4-BE49-F238E27FC236}">
                  <a16:creationId xmlns:a16="http://schemas.microsoft.com/office/drawing/2014/main" id="{3EFB92B7-9E0C-694F-B725-C263A54678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718" t="27470" r="50998" b="22218"/>
            <a:stretch/>
          </p:blipFill>
          <p:spPr>
            <a:xfrm>
              <a:off x="2986538" y="2251154"/>
              <a:ext cx="1870914" cy="197602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68FA34-E01F-6E45-947B-A209297214E8}"/>
                </a:ext>
              </a:extLst>
            </p:cNvPr>
            <p:cNvSpPr txBox="1"/>
            <p:nvPr/>
          </p:nvSpPr>
          <p:spPr>
            <a:xfrm>
              <a:off x="3163161" y="2694760"/>
              <a:ext cx="149784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Bradley Hand ITC" panose="020F0502020204030204" pitchFamily="34" charset="0"/>
                  <a:cs typeface="Bradley Hand ITC" panose="020F0502020204030204" pitchFamily="34" charset="0"/>
                </a:rPr>
                <a:t>Socio-</a:t>
              </a:r>
            </a:p>
            <a:p>
              <a:pPr algn="ctr"/>
              <a:r>
                <a:rPr lang="en-US" sz="2400" b="1" dirty="0">
                  <a:latin typeface="Bradley Hand ITC" panose="020F0502020204030204" pitchFamily="34" charset="0"/>
                  <a:cs typeface="Bradley Hand ITC" panose="020F0502020204030204" pitchFamily="34" charset="0"/>
                </a:rPr>
                <a:t>Economic</a:t>
              </a:r>
            </a:p>
            <a:p>
              <a:pPr algn="ctr"/>
              <a:r>
                <a:rPr lang="en-US" sz="2400" b="1" dirty="0">
                  <a:latin typeface="Bradley Hand ITC" panose="020F0502020204030204" pitchFamily="34" charset="0"/>
                  <a:cs typeface="Bradley Hand ITC" panose="020F0502020204030204" pitchFamily="34" charset="0"/>
                </a:rPr>
                <a:t>data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F922B29-03A8-E143-AE0B-043F31E9007E}"/>
              </a:ext>
            </a:extLst>
          </p:cNvPr>
          <p:cNvSpPr txBox="1"/>
          <p:nvPr/>
        </p:nvSpPr>
        <p:spPr>
          <a:xfrm rot="727388">
            <a:off x="3947878" y="2565082"/>
            <a:ext cx="2382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latin typeface="Bradley Hand ITC" panose="020F0502020204030204" pitchFamily="34" charset="0"/>
                <a:cs typeface="Bradley Hand ITC" panose="020F0502020204030204" pitchFamily="34" charset="0"/>
              </a:rPr>
              <a:t>Demographic</a:t>
            </a:r>
          </a:p>
          <a:p>
            <a:pPr algn="ctr"/>
            <a:r>
              <a:rPr lang="en-US" sz="2000" b="1" i="1" dirty="0">
                <a:latin typeface="Bradley Hand ITC" panose="020F0502020204030204" pitchFamily="34" charset="0"/>
                <a:cs typeface="Bradley Hand ITC" panose="020F0502020204030204" pitchFamily="34" charset="0"/>
              </a:rPr>
              <a:t>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AC2725-9B79-C643-B068-8D0D215E59C9}"/>
              </a:ext>
            </a:extLst>
          </p:cNvPr>
          <p:cNvSpPr txBox="1"/>
          <p:nvPr/>
        </p:nvSpPr>
        <p:spPr>
          <a:xfrm rot="20877108">
            <a:off x="6918584" y="2529585"/>
            <a:ext cx="2660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Bradley Hand ITC" panose="020F0502020204030204" pitchFamily="34" charset="0"/>
                <a:cs typeface="Bradley Hand ITC" panose="020F0502020204030204" pitchFamily="34" charset="0"/>
              </a:rPr>
              <a:t>Public</a:t>
            </a:r>
          </a:p>
          <a:p>
            <a:pPr algn="ctr"/>
            <a:r>
              <a:rPr lang="en-US" sz="2400" b="1" dirty="0">
                <a:latin typeface="Bradley Hand ITC" panose="020F0502020204030204" pitchFamily="34" charset="0"/>
                <a:cs typeface="Bradley Hand ITC" panose="020F0502020204030204" pitchFamily="34" charset="0"/>
              </a:rPr>
              <a:t>Health</a:t>
            </a:r>
          </a:p>
          <a:p>
            <a:pPr algn="ctr"/>
            <a:r>
              <a:rPr lang="en-US" sz="2400" b="1" dirty="0">
                <a:latin typeface="Bradley Hand ITC" panose="020F0502020204030204" pitchFamily="34" charset="0"/>
                <a:cs typeface="Bradley Hand ITC" panose="020F0502020204030204" pitchFamily="34" charset="0"/>
              </a:rPr>
              <a:t>indicators</a:t>
            </a:r>
          </a:p>
        </p:txBody>
      </p:sp>
      <p:pic>
        <p:nvPicPr>
          <p:cNvPr id="20" name="Picture 19" descr="A group of colorful squares&#10;&#10;Description automatically generated with low confidence">
            <a:extLst>
              <a:ext uri="{FF2B5EF4-FFF2-40B4-BE49-F238E27FC236}">
                <a16:creationId xmlns:a16="http://schemas.microsoft.com/office/drawing/2014/main" id="{8C301360-6C17-BD4B-8AB2-FDF00D20A2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45" t="21974" r="29646" b="26486"/>
          <a:stretch/>
        </p:blipFill>
        <p:spPr>
          <a:xfrm rot="20829022">
            <a:off x="9685437" y="2339982"/>
            <a:ext cx="1808062" cy="20982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63A03E-BB44-684C-95F3-2E739DCC4370}"/>
              </a:ext>
            </a:extLst>
          </p:cNvPr>
          <p:cNvSpPr txBox="1"/>
          <p:nvPr/>
        </p:nvSpPr>
        <p:spPr>
          <a:xfrm rot="707657">
            <a:off x="9480336" y="2928534"/>
            <a:ext cx="2171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Bradley Hand ITC" panose="020F0502020204030204" pitchFamily="34" charset="0"/>
                <a:cs typeface="Bradley Hand ITC" panose="020F0502020204030204" pitchFamily="34" charset="0"/>
              </a:rPr>
              <a:t>Crime reports</a:t>
            </a:r>
          </a:p>
        </p:txBody>
      </p:sp>
      <p:pic>
        <p:nvPicPr>
          <p:cNvPr id="1032" name="Picture 8" descr="5,244 Suspect Vector Images, Suspect Illustrations | Depositphotos">
            <a:extLst>
              <a:ext uri="{FF2B5EF4-FFF2-40B4-BE49-F238E27FC236}">
                <a16:creationId xmlns:a16="http://schemas.microsoft.com/office/drawing/2014/main" id="{B4BAD990-F896-7A45-9DA4-27E4061C26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4"/>
          <a:stretch/>
        </p:blipFill>
        <p:spPr bwMode="auto">
          <a:xfrm>
            <a:off x="3754258" y="3963302"/>
            <a:ext cx="2427245" cy="218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4BB3A73-DA2F-3340-81BA-A2F563755B9B}"/>
              </a:ext>
            </a:extLst>
          </p:cNvPr>
          <p:cNvCxnSpPr>
            <a:cxnSpLocks/>
          </p:cNvCxnSpPr>
          <p:nvPr/>
        </p:nvCxnSpPr>
        <p:spPr>
          <a:xfrm>
            <a:off x="2195266" y="4855783"/>
            <a:ext cx="174483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9F7DB7-B0E1-0C4C-8494-F354479FB48E}"/>
              </a:ext>
            </a:extLst>
          </p:cNvPr>
          <p:cNvCxnSpPr>
            <a:cxnSpLocks/>
          </p:cNvCxnSpPr>
          <p:nvPr/>
        </p:nvCxnSpPr>
        <p:spPr>
          <a:xfrm>
            <a:off x="3589173" y="3663239"/>
            <a:ext cx="480426" cy="4650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788535A-CDB4-5D4B-B6EE-9F977F045362}"/>
              </a:ext>
            </a:extLst>
          </p:cNvPr>
          <p:cNvCxnSpPr>
            <a:cxnSpLocks/>
          </p:cNvCxnSpPr>
          <p:nvPr/>
        </p:nvCxnSpPr>
        <p:spPr>
          <a:xfrm flipH="1">
            <a:off x="5171248" y="3447442"/>
            <a:ext cx="157340" cy="8257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C379EA3-B593-574F-9930-F71B43BBE101}"/>
              </a:ext>
            </a:extLst>
          </p:cNvPr>
          <p:cNvCxnSpPr>
            <a:cxnSpLocks/>
          </p:cNvCxnSpPr>
          <p:nvPr/>
        </p:nvCxnSpPr>
        <p:spPr>
          <a:xfrm flipH="1">
            <a:off x="5917566" y="3460608"/>
            <a:ext cx="1629350" cy="8331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507DA2B-E10C-A348-9178-E5536FF805D7}"/>
              </a:ext>
            </a:extLst>
          </p:cNvPr>
          <p:cNvCxnSpPr>
            <a:cxnSpLocks/>
          </p:cNvCxnSpPr>
          <p:nvPr/>
        </p:nvCxnSpPr>
        <p:spPr>
          <a:xfrm flipH="1">
            <a:off x="6036660" y="4040205"/>
            <a:ext cx="4060437" cy="5306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D865F7F-FF7D-AB4E-9A86-2A08AF79EDA0}"/>
              </a:ext>
            </a:extLst>
          </p:cNvPr>
          <p:cNvSpPr txBox="1"/>
          <p:nvPr/>
        </p:nvSpPr>
        <p:spPr>
          <a:xfrm>
            <a:off x="3754258" y="6258597"/>
            <a:ext cx="242724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Design Matrix</a:t>
            </a:r>
          </a:p>
        </p:txBody>
      </p:sp>
      <p:pic>
        <p:nvPicPr>
          <p:cNvPr id="1034" name="Picture 10" descr="How the Index Card Cataloged the World - The Atlantic">
            <a:extLst>
              <a:ext uri="{FF2B5EF4-FFF2-40B4-BE49-F238E27FC236}">
                <a16:creationId xmlns:a16="http://schemas.microsoft.com/office/drawing/2014/main" id="{CEE6150B-C936-0944-A669-36E56780BF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952" b="90476" l="6000" r="90000">
                        <a14:foregroundMark x1="6000" y1="15476" x2="6000" y2="15476"/>
                        <a14:foregroundMark x1="24000" y1="19048" x2="24000" y2="19048"/>
                        <a14:foregroundMark x1="42333" y1="23810" x2="42333" y2="23810"/>
                        <a14:foregroundMark x1="86333" y1="22619" x2="86333" y2="22619"/>
                        <a14:foregroundMark x1="83667" y1="19048" x2="83667" y2="19048"/>
                        <a14:foregroundMark x1="68000" y1="20238" x2="68000" y2="20238"/>
                        <a14:foregroundMark x1="36000" y1="91071" x2="36000" y2="91071"/>
                        <a14:foregroundMark x1="41333" y1="5952" x2="41333" y2="5952"/>
                        <a14:backgroundMark x1="5333" y1="16667" x2="5333" y2="16667"/>
                        <a14:backgroundMark x1="5667" y1="16667" x2="5667" y2="16667"/>
                        <a14:backgroundMark x1="5333" y1="17857" x2="5333" y2="178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1"/>
          <a:stretch/>
        </p:blipFill>
        <p:spPr bwMode="auto">
          <a:xfrm>
            <a:off x="7355690" y="4912474"/>
            <a:ext cx="3126086" cy="190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76788842-B912-7640-AB79-27E6949073CA}"/>
              </a:ext>
            </a:extLst>
          </p:cNvPr>
          <p:cNvSpPr txBox="1"/>
          <p:nvPr/>
        </p:nvSpPr>
        <p:spPr>
          <a:xfrm>
            <a:off x="7589472" y="5374256"/>
            <a:ext cx="2967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Target variable: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Police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Sentiment Scores</a:t>
            </a:r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724D1ECB-683F-674D-8667-36A8AABD6B7C}"/>
              </a:ext>
            </a:extLst>
          </p:cNvPr>
          <p:cNvSpPr/>
          <p:nvPr/>
        </p:nvSpPr>
        <p:spPr>
          <a:xfrm>
            <a:off x="6349299" y="5540193"/>
            <a:ext cx="928669" cy="42517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FD8218-4907-7A40-8084-79E13965BA26}"/>
              </a:ext>
            </a:extLst>
          </p:cNvPr>
          <p:cNvSpPr/>
          <p:nvPr/>
        </p:nvSpPr>
        <p:spPr>
          <a:xfrm>
            <a:off x="7746655" y="1899727"/>
            <a:ext cx="23251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Illinois Department of Public Health (IDPH)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6C24F7-078A-6A4B-8444-E59A0F44F229}"/>
              </a:ext>
            </a:extLst>
          </p:cNvPr>
          <p:cNvSpPr/>
          <p:nvPr/>
        </p:nvSpPr>
        <p:spPr>
          <a:xfrm>
            <a:off x="1147733" y="3038838"/>
            <a:ext cx="15626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</a:rPr>
              <a:t>U.S. Census Bureau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B66A062-62C2-624C-9FEE-E2FC9349A757}"/>
              </a:ext>
            </a:extLst>
          </p:cNvPr>
          <p:cNvSpPr/>
          <p:nvPr/>
        </p:nvSpPr>
        <p:spPr>
          <a:xfrm>
            <a:off x="10351152" y="4354248"/>
            <a:ext cx="13776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Chicago Police Department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2B0708D-4F8E-2445-9F9E-82AC9643B164}"/>
              </a:ext>
            </a:extLst>
          </p:cNvPr>
          <p:cNvSpPr/>
          <p:nvPr/>
        </p:nvSpPr>
        <p:spPr>
          <a:xfrm>
            <a:off x="808237" y="5763092"/>
            <a:ext cx="15626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</a:rPr>
              <a:t>Wikipedia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D7F1C44-25DE-9340-85C7-2A72DC2D3F14}"/>
              </a:ext>
            </a:extLst>
          </p:cNvPr>
          <p:cNvSpPr/>
          <p:nvPr/>
        </p:nvSpPr>
        <p:spPr>
          <a:xfrm>
            <a:off x="6025730" y="2100542"/>
            <a:ext cx="197845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Chicago</a:t>
            </a:r>
          </a:p>
          <a:p>
            <a:r>
              <a:rPr lang="en-PH" sz="1400" dirty="0">
                <a:solidFill>
                  <a:schemeClr val="bg1"/>
                </a:solidFill>
              </a:rPr>
              <a:t>Metropolitan</a:t>
            </a:r>
          </a:p>
          <a:p>
            <a:r>
              <a:rPr lang="en-PH" sz="1400" dirty="0">
                <a:solidFill>
                  <a:schemeClr val="bg1"/>
                </a:solidFill>
              </a:rPr>
              <a:t>Agency for</a:t>
            </a:r>
          </a:p>
          <a:p>
            <a:r>
              <a:rPr lang="en-PH" sz="1400" dirty="0">
                <a:solidFill>
                  <a:schemeClr val="bg1"/>
                </a:solidFill>
              </a:rPr>
              <a:t>Planning</a:t>
            </a:r>
          </a:p>
          <a:p>
            <a:r>
              <a:rPr lang="en-PH" sz="1400" dirty="0">
                <a:solidFill>
                  <a:schemeClr val="bg1"/>
                </a:solidFill>
              </a:rPr>
              <a:t>(CMAP)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3ACEFEE-D7A5-EA4E-8773-CF16E3A2407E}"/>
              </a:ext>
            </a:extLst>
          </p:cNvPr>
          <p:cNvSpPr/>
          <p:nvPr/>
        </p:nvSpPr>
        <p:spPr>
          <a:xfrm>
            <a:off x="10248344" y="5562802"/>
            <a:ext cx="137761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Chicago</a:t>
            </a:r>
          </a:p>
          <a:p>
            <a:r>
              <a:rPr lang="en-PH" sz="1400" dirty="0">
                <a:solidFill>
                  <a:schemeClr val="bg1"/>
                </a:solidFill>
              </a:rPr>
              <a:t>Police Department</a:t>
            </a:r>
          </a:p>
          <a:p>
            <a:r>
              <a:rPr lang="en-PH" sz="1400" dirty="0">
                <a:solidFill>
                  <a:schemeClr val="bg1"/>
                </a:solidFill>
              </a:rPr>
              <a:t>&amp;</a:t>
            </a:r>
          </a:p>
          <a:p>
            <a:r>
              <a:rPr lang="en-PH" sz="1400" dirty="0" err="1">
                <a:solidFill>
                  <a:schemeClr val="bg1"/>
                </a:solidFill>
              </a:rPr>
              <a:t>Elucd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498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39B343-B238-624D-A2A3-5056CE1735A6}"/>
              </a:ext>
            </a:extLst>
          </p:cNvPr>
          <p:cNvSpPr txBox="1"/>
          <p:nvPr/>
        </p:nvSpPr>
        <p:spPr>
          <a:xfrm>
            <a:off x="162338" y="422967"/>
            <a:ext cx="9949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merican Typewriter" panose="02090604020004020304" pitchFamily="18" charset="77"/>
                <a:cs typeface="Courier New" panose="02070309020205020404" pitchFamily="49" charset="0"/>
              </a:rPr>
              <a:t>Case Learning #2:</a:t>
            </a:r>
            <a:endParaRPr lang="en-US" sz="4000" dirty="0">
              <a:latin typeface="American Typewriter" panose="02090604020004020304" pitchFamily="18" charset="77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EEB75D-BDA7-294E-AB8A-17E3D6C6C1B3}"/>
              </a:ext>
            </a:extLst>
          </p:cNvPr>
          <p:cNvSpPr txBox="1"/>
          <p:nvPr/>
        </p:nvSpPr>
        <p:spPr>
          <a:xfrm>
            <a:off x="310584" y="1443069"/>
            <a:ext cx="10962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Make the most of limited resources.</a:t>
            </a: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FFD30FFD-83D3-3143-B9E7-EFEA7237D8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11209" t="11392" r="50696" b="11707"/>
          <a:stretch/>
        </p:blipFill>
        <p:spPr>
          <a:xfrm rot="20907242">
            <a:off x="5859368" y="2577354"/>
            <a:ext cx="2375613" cy="406611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9BB04BA-43F8-3645-ABC1-39238E337DDA}"/>
              </a:ext>
            </a:extLst>
          </p:cNvPr>
          <p:cNvGrpSpPr/>
          <p:nvPr/>
        </p:nvGrpSpPr>
        <p:grpSpPr>
          <a:xfrm>
            <a:off x="7645399" y="535269"/>
            <a:ext cx="4148207" cy="6026318"/>
            <a:chOff x="2717800" y="1805268"/>
            <a:chExt cx="2501584" cy="488329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90A372A-36CC-C44C-949A-74CBE886188E}"/>
                </a:ext>
              </a:extLst>
            </p:cNvPr>
            <p:cNvSpPr/>
            <p:nvPr/>
          </p:nvSpPr>
          <p:spPr>
            <a:xfrm>
              <a:off x="2717800" y="1953064"/>
              <a:ext cx="2419073" cy="4735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DBB0543-F8C6-4848-8991-2BA38D824F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6213" t="11392" r="4391" b="11707"/>
            <a:stretch/>
          </p:blipFill>
          <p:spPr>
            <a:xfrm>
              <a:off x="2717800" y="1805268"/>
              <a:ext cx="2501584" cy="4883297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ADD2DB3-F9AC-CD4E-A3C1-12AEA081CD26}"/>
              </a:ext>
            </a:extLst>
          </p:cNvPr>
          <p:cNvSpPr txBox="1"/>
          <p:nvPr/>
        </p:nvSpPr>
        <p:spPr>
          <a:xfrm>
            <a:off x="7805194" y="1070509"/>
            <a:ext cx="366008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>
                <a:latin typeface="MV Boli" panose="02000500030200090000" pitchFamily="2" charset="0"/>
                <a:cs typeface="MV Boli" panose="02000500030200090000" pitchFamily="2" charset="0"/>
              </a:rPr>
              <a:t>LeaveOneOut</a:t>
            </a:r>
            <a:r>
              <a:rPr lang="en-US" sz="2000" b="1" i="1" dirty="0">
                <a:latin typeface="MV Boli" panose="02000500030200090000" pitchFamily="2" charset="0"/>
                <a:cs typeface="MV Boli" panose="02000500030200090000" pitchFamily="2" charset="0"/>
              </a:rPr>
              <a:t>:</a:t>
            </a:r>
          </a:p>
          <a:p>
            <a:r>
              <a:rPr lang="en-US" sz="2000" i="1" dirty="0">
                <a:latin typeface="MV Boli" panose="02000500030200090000" pitchFamily="2" charset="0"/>
                <a:cs typeface="MV Boli" panose="02000500030200090000" pitchFamily="2" charset="0"/>
              </a:rPr>
              <a:t>  R</a:t>
            </a:r>
            <a:r>
              <a:rPr lang="en-US" sz="2000" i="1" baseline="30000" dirty="0">
                <a:latin typeface="MV Boli" panose="02000500030200090000" pitchFamily="2" charset="0"/>
                <a:cs typeface="MV Boli" panose="02000500030200090000" pitchFamily="2" charset="0"/>
              </a:rPr>
              <a:t>2</a:t>
            </a:r>
            <a:r>
              <a:rPr lang="en-US" sz="2000" i="1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sz="2000" i="1" dirty="0">
                <a:latin typeface="MV Boli" panose="02000500030200090000" pitchFamily="2" charset="0"/>
                <a:cs typeface="MV Boli" panose="02000500030200090000" pitchFamily="2" charset="0"/>
                <a:sym typeface="Wingdings" pitchFamily="2" charset="2"/>
              </a:rPr>
              <a:t></a:t>
            </a:r>
            <a:r>
              <a:rPr lang="en-US" sz="2000" i="1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sz="2000" i="1" u="sng" dirty="0">
                <a:latin typeface="MV Boli" panose="02000500030200090000" pitchFamily="2" charset="0"/>
                <a:cs typeface="MV Boli" panose="02000500030200090000" pitchFamily="2" charset="0"/>
              </a:rPr>
              <a:t>Error</a:t>
            </a:r>
          </a:p>
          <a:p>
            <a:endParaRPr lang="en-US" sz="2000" b="1" i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2000" b="1" i="1" dirty="0" err="1">
                <a:latin typeface="MV Boli" panose="02000500030200090000" pitchFamily="2" charset="0"/>
                <a:cs typeface="MV Boli" panose="02000500030200090000" pitchFamily="2" charset="0"/>
              </a:rPr>
              <a:t>Kfold</a:t>
            </a:r>
            <a:r>
              <a:rPr lang="en-US" sz="2000" b="1" i="1" dirty="0">
                <a:latin typeface="MV Boli" panose="02000500030200090000" pitchFamily="2" charset="0"/>
                <a:cs typeface="MV Boli" panose="02000500030200090000" pitchFamily="2" charset="0"/>
              </a:rPr>
              <a:t>(</a:t>
            </a:r>
            <a:r>
              <a:rPr lang="en-US" sz="2000" b="1" i="1" dirty="0" err="1">
                <a:latin typeface="MV Boli" panose="02000500030200090000" pitchFamily="2" charset="0"/>
                <a:cs typeface="MV Boli" panose="02000500030200090000" pitchFamily="2" charset="0"/>
              </a:rPr>
              <a:t>n_splits</a:t>
            </a:r>
            <a:r>
              <a:rPr lang="en-US" sz="2000" b="1" i="1" dirty="0">
                <a:latin typeface="MV Boli" panose="02000500030200090000" pitchFamily="2" charset="0"/>
                <a:cs typeface="MV Boli" panose="02000500030200090000" pitchFamily="2" charset="0"/>
              </a:rPr>
              <a:t>=10):</a:t>
            </a:r>
          </a:p>
          <a:p>
            <a:r>
              <a:rPr lang="en-US" sz="2000" i="1" dirty="0">
                <a:latin typeface="MV Boli" panose="02000500030200090000" pitchFamily="2" charset="0"/>
                <a:cs typeface="MV Boli" panose="02000500030200090000" pitchFamily="2" charset="0"/>
              </a:rPr>
              <a:t>   R</a:t>
            </a:r>
            <a:r>
              <a:rPr lang="en-US" sz="2000" i="1" baseline="30000" dirty="0">
                <a:latin typeface="MV Boli" panose="02000500030200090000" pitchFamily="2" charset="0"/>
                <a:cs typeface="MV Boli" panose="02000500030200090000" pitchFamily="2" charset="0"/>
              </a:rPr>
              <a:t>2</a:t>
            </a:r>
            <a:r>
              <a:rPr lang="en-US" sz="2000" i="1" dirty="0">
                <a:latin typeface="MV Boli" panose="02000500030200090000" pitchFamily="2" charset="0"/>
                <a:cs typeface="MV Boli" panose="02000500030200090000" pitchFamily="2" charset="0"/>
              </a:rPr>
              <a:t> = -42%</a:t>
            </a:r>
          </a:p>
          <a:p>
            <a:endParaRPr lang="en-US" sz="2000" i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2000" b="1" i="1" dirty="0" err="1">
                <a:latin typeface="MV Boli" panose="02000500030200090000" pitchFamily="2" charset="0"/>
                <a:cs typeface="MV Boli" panose="02000500030200090000" pitchFamily="2" charset="0"/>
              </a:rPr>
              <a:t>Kfold</a:t>
            </a:r>
            <a:r>
              <a:rPr lang="en-US" sz="2000" b="1" i="1" dirty="0">
                <a:latin typeface="MV Boli" panose="02000500030200090000" pitchFamily="2" charset="0"/>
                <a:cs typeface="MV Boli" panose="02000500030200090000" pitchFamily="2" charset="0"/>
              </a:rPr>
              <a:t>(</a:t>
            </a:r>
            <a:r>
              <a:rPr lang="en-US" sz="2000" b="1" i="1" dirty="0" err="1">
                <a:latin typeface="MV Boli" panose="02000500030200090000" pitchFamily="2" charset="0"/>
                <a:cs typeface="MV Boli" panose="02000500030200090000" pitchFamily="2" charset="0"/>
              </a:rPr>
              <a:t>n_splits</a:t>
            </a:r>
            <a:r>
              <a:rPr lang="en-US" sz="2000" b="1" i="1" dirty="0">
                <a:latin typeface="MV Boli" panose="02000500030200090000" pitchFamily="2" charset="0"/>
                <a:cs typeface="MV Boli" panose="02000500030200090000" pitchFamily="2" charset="0"/>
              </a:rPr>
              <a:t>=6):</a:t>
            </a:r>
          </a:p>
          <a:p>
            <a:r>
              <a:rPr lang="en-US" sz="2000" i="1" dirty="0">
                <a:latin typeface="MV Boli" panose="02000500030200090000" pitchFamily="2" charset="0"/>
                <a:cs typeface="MV Boli" panose="02000500030200090000" pitchFamily="2" charset="0"/>
              </a:rPr>
              <a:t>   R</a:t>
            </a:r>
            <a:r>
              <a:rPr lang="en-US" sz="2000" i="1" baseline="30000" dirty="0">
                <a:latin typeface="MV Boli" panose="02000500030200090000" pitchFamily="2" charset="0"/>
                <a:cs typeface="MV Boli" panose="02000500030200090000" pitchFamily="2" charset="0"/>
              </a:rPr>
              <a:t>2</a:t>
            </a:r>
            <a:r>
              <a:rPr lang="en-US" sz="2000" i="1" dirty="0">
                <a:latin typeface="MV Boli" panose="02000500030200090000" pitchFamily="2" charset="0"/>
                <a:cs typeface="MV Boli" panose="02000500030200090000" pitchFamily="2" charset="0"/>
              </a:rPr>
              <a:t> = 16%</a:t>
            </a:r>
          </a:p>
          <a:p>
            <a:endParaRPr lang="en-US" sz="2000" i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2000" b="1" i="1" dirty="0" err="1">
                <a:latin typeface="MV Boli" panose="02000500030200090000" pitchFamily="2" charset="0"/>
                <a:cs typeface="MV Boli" panose="02000500030200090000" pitchFamily="2" charset="0"/>
              </a:rPr>
              <a:t>RepeatedKFold</a:t>
            </a:r>
            <a:endParaRPr lang="en-US" sz="2000" b="1" i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2000" b="1" i="1" dirty="0">
                <a:latin typeface="MV Boli" panose="02000500030200090000" pitchFamily="2" charset="0"/>
                <a:cs typeface="MV Boli" panose="02000500030200090000" pitchFamily="2" charset="0"/>
              </a:rPr>
              <a:t>(</a:t>
            </a:r>
            <a:r>
              <a:rPr lang="en-US" sz="2000" b="1" i="1" dirty="0" err="1">
                <a:latin typeface="MV Boli" panose="02000500030200090000" pitchFamily="2" charset="0"/>
                <a:cs typeface="MV Boli" panose="02000500030200090000" pitchFamily="2" charset="0"/>
              </a:rPr>
              <a:t>n_splits</a:t>
            </a:r>
            <a:r>
              <a:rPr lang="en-US" sz="2000" b="1" i="1" dirty="0">
                <a:latin typeface="MV Boli" panose="02000500030200090000" pitchFamily="2" charset="0"/>
                <a:cs typeface="MV Boli" panose="02000500030200090000" pitchFamily="2" charset="0"/>
              </a:rPr>
              <a:t>=10, </a:t>
            </a:r>
            <a:r>
              <a:rPr lang="en-US" sz="2000" b="1" i="1" dirty="0" err="1">
                <a:latin typeface="MV Boli" panose="02000500030200090000" pitchFamily="2" charset="0"/>
                <a:cs typeface="MV Boli" panose="02000500030200090000" pitchFamily="2" charset="0"/>
              </a:rPr>
              <a:t>n_repeats</a:t>
            </a:r>
            <a:r>
              <a:rPr lang="en-US" sz="2000" b="1" i="1" dirty="0">
                <a:latin typeface="MV Boli" panose="02000500030200090000" pitchFamily="2" charset="0"/>
                <a:cs typeface="MV Boli" panose="02000500030200090000" pitchFamily="2" charset="0"/>
              </a:rPr>
              <a:t>=10):</a:t>
            </a:r>
          </a:p>
          <a:p>
            <a:r>
              <a:rPr lang="en-US" sz="2000" i="1" dirty="0">
                <a:latin typeface="MV Boli" panose="02000500030200090000" pitchFamily="2" charset="0"/>
                <a:cs typeface="MV Boli" panose="02000500030200090000" pitchFamily="2" charset="0"/>
              </a:rPr>
              <a:t>  R</a:t>
            </a:r>
            <a:r>
              <a:rPr lang="en-US" sz="2000" i="1" baseline="30000" dirty="0">
                <a:latin typeface="MV Boli" panose="02000500030200090000" pitchFamily="2" charset="0"/>
                <a:cs typeface="MV Boli" panose="02000500030200090000" pitchFamily="2" charset="0"/>
              </a:rPr>
              <a:t>2</a:t>
            </a:r>
            <a:r>
              <a:rPr lang="en-US" sz="2000" i="1" dirty="0">
                <a:latin typeface="MV Boli" panose="02000500030200090000" pitchFamily="2" charset="0"/>
                <a:cs typeface="MV Boli" panose="02000500030200090000" pitchFamily="2" charset="0"/>
              </a:rPr>
              <a:t> = 62%</a:t>
            </a:r>
          </a:p>
          <a:p>
            <a:endParaRPr lang="en-US" sz="2000" i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2000" b="1" i="1" dirty="0" err="1">
                <a:latin typeface="MV Boli" panose="02000500030200090000" pitchFamily="2" charset="0"/>
                <a:cs typeface="MV Boli" panose="02000500030200090000" pitchFamily="2" charset="0"/>
              </a:rPr>
              <a:t>RepeatedKFold</a:t>
            </a:r>
            <a:endParaRPr lang="en-US" sz="2000" b="1" i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2000" b="1" i="1" dirty="0">
                <a:latin typeface="MV Boli" panose="02000500030200090000" pitchFamily="2" charset="0"/>
                <a:cs typeface="MV Boli" panose="02000500030200090000" pitchFamily="2" charset="0"/>
              </a:rPr>
              <a:t>(</a:t>
            </a:r>
            <a:r>
              <a:rPr lang="en-US" sz="2000" b="1" i="1" dirty="0" err="1">
                <a:latin typeface="MV Boli" panose="02000500030200090000" pitchFamily="2" charset="0"/>
                <a:cs typeface="MV Boli" panose="02000500030200090000" pitchFamily="2" charset="0"/>
              </a:rPr>
              <a:t>n_splits</a:t>
            </a:r>
            <a:r>
              <a:rPr lang="en-US" sz="2000" b="1" i="1" dirty="0">
                <a:latin typeface="MV Boli" panose="02000500030200090000" pitchFamily="2" charset="0"/>
                <a:cs typeface="MV Boli" panose="02000500030200090000" pitchFamily="2" charset="0"/>
              </a:rPr>
              <a:t>=6, </a:t>
            </a:r>
            <a:r>
              <a:rPr lang="en-US" sz="2000" b="1" i="1" dirty="0" err="1">
                <a:latin typeface="MV Boli" panose="02000500030200090000" pitchFamily="2" charset="0"/>
                <a:cs typeface="MV Boli" panose="02000500030200090000" pitchFamily="2" charset="0"/>
              </a:rPr>
              <a:t>n_repeats</a:t>
            </a:r>
            <a:r>
              <a:rPr lang="en-US" sz="2000" b="1" i="1" dirty="0">
                <a:latin typeface="MV Boli" panose="02000500030200090000" pitchFamily="2" charset="0"/>
                <a:cs typeface="MV Boli" panose="02000500030200090000" pitchFamily="2" charset="0"/>
              </a:rPr>
              <a:t>=10):</a:t>
            </a:r>
          </a:p>
          <a:p>
            <a:r>
              <a:rPr lang="en-US" sz="2000" i="1" dirty="0">
                <a:latin typeface="MV Boli" panose="02000500030200090000" pitchFamily="2" charset="0"/>
                <a:cs typeface="MV Boli" panose="02000500030200090000" pitchFamily="2" charset="0"/>
              </a:rPr>
              <a:t>  </a:t>
            </a:r>
            <a:r>
              <a:rPr lang="en-US" sz="2000" i="1" dirty="0">
                <a:highlight>
                  <a:srgbClr val="00FFFF"/>
                </a:highlight>
                <a:latin typeface="MV Boli" panose="02000500030200090000" pitchFamily="2" charset="0"/>
                <a:cs typeface="MV Boli" panose="02000500030200090000" pitchFamily="2" charset="0"/>
              </a:rPr>
              <a:t>R</a:t>
            </a:r>
            <a:r>
              <a:rPr lang="en-US" sz="2000" i="1" baseline="30000" dirty="0">
                <a:highlight>
                  <a:srgbClr val="00FFFF"/>
                </a:highlight>
                <a:latin typeface="MV Boli" panose="02000500030200090000" pitchFamily="2" charset="0"/>
                <a:cs typeface="MV Boli" panose="02000500030200090000" pitchFamily="2" charset="0"/>
              </a:rPr>
              <a:t>2</a:t>
            </a:r>
            <a:r>
              <a:rPr lang="en-US" sz="2000" i="1" dirty="0">
                <a:highlight>
                  <a:srgbClr val="00FFFF"/>
                </a:highlight>
                <a:latin typeface="MV Boli" panose="02000500030200090000" pitchFamily="2" charset="0"/>
                <a:cs typeface="MV Boli" panose="02000500030200090000" pitchFamily="2" charset="0"/>
              </a:rPr>
              <a:t> = 71%</a:t>
            </a:r>
          </a:p>
          <a:p>
            <a:endParaRPr lang="en-US" sz="2000" i="1" dirty="0">
              <a:highlight>
                <a:srgbClr val="FFFF00"/>
              </a:highlight>
              <a:latin typeface="MV Boli" panose="02000500030200090000" pitchFamily="2" charset="0"/>
              <a:cs typeface="MV Boli" panose="02000500030200090000" pitchFamily="2" charset="0"/>
            </a:endParaRPr>
          </a:p>
          <a:p>
            <a:endParaRPr lang="en-US" sz="2000" i="1" dirty="0">
              <a:highlight>
                <a:srgbClr val="FFFF00"/>
              </a:highlight>
              <a:latin typeface="MV Boli" panose="02000500030200090000" pitchFamily="2" charset="0"/>
              <a:cs typeface="MV Boli" panose="02000500030200090000" pitchFamily="2" charset="0"/>
            </a:endParaRPr>
          </a:p>
          <a:p>
            <a:endParaRPr lang="en-US" sz="2000" i="1" dirty="0">
              <a:highlight>
                <a:srgbClr val="FFFF00"/>
              </a:highlight>
              <a:latin typeface="MV Boli" panose="02000500030200090000" pitchFamily="2" charset="0"/>
              <a:cs typeface="MV Boli" panose="02000500030200090000" pitchFamily="2" charset="0"/>
            </a:endParaRPr>
          </a:p>
          <a:p>
            <a:endParaRPr lang="en-US" sz="2000" i="1" dirty="0">
              <a:highlight>
                <a:srgbClr val="FFFF00"/>
              </a:highlight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29992B05-9DF6-414A-BAE6-77C55A1962D5}"/>
              </a:ext>
            </a:extLst>
          </p:cNvPr>
          <p:cNvSpPr/>
          <p:nvPr/>
        </p:nvSpPr>
        <p:spPr>
          <a:xfrm>
            <a:off x="7613689" y="4802798"/>
            <a:ext cx="3714846" cy="1389035"/>
          </a:xfrm>
          <a:custGeom>
            <a:avLst/>
            <a:gdLst>
              <a:gd name="connsiteX0" fmla="*/ 1451539 w 2438231"/>
              <a:gd name="connsiteY0" fmla="*/ 0 h 1379152"/>
              <a:gd name="connsiteX1" fmla="*/ 110 w 2438231"/>
              <a:gd name="connsiteY1" fmla="*/ 798286 h 1379152"/>
              <a:gd name="connsiteX2" fmla="*/ 1378967 w 2438231"/>
              <a:gd name="connsiteY2" fmla="*/ 1378858 h 1379152"/>
              <a:gd name="connsiteX3" fmla="*/ 2423996 w 2438231"/>
              <a:gd name="connsiteY3" fmla="*/ 725715 h 1379152"/>
              <a:gd name="connsiteX4" fmla="*/ 609710 w 2438231"/>
              <a:gd name="connsiteY4" fmla="*/ 261258 h 1379152"/>
              <a:gd name="connsiteX0" fmla="*/ 1467024 w 2452026"/>
              <a:gd name="connsiteY0" fmla="*/ 0 h 1411887"/>
              <a:gd name="connsiteX1" fmla="*/ 15595 w 2452026"/>
              <a:gd name="connsiteY1" fmla="*/ 798286 h 1411887"/>
              <a:gd name="connsiteX2" fmla="*/ 740661 w 2452026"/>
              <a:gd name="connsiteY2" fmla="*/ 1261675 h 1411887"/>
              <a:gd name="connsiteX3" fmla="*/ 1394452 w 2452026"/>
              <a:gd name="connsiteY3" fmla="*/ 1378858 h 1411887"/>
              <a:gd name="connsiteX4" fmla="*/ 2439481 w 2452026"/>
              <a:gd name="connsiteY4" fmla="*/ 725715 h 1411887"/>
              <a:gd name="connsiteX5" fmla="*/ 625195 w 2452026"/>
              <a:gd name="connsiteY5" fmla="*/ 261258 h 1411887"/>
              <a:gd name="connsiteX0" fmla="*/ 1467024 w 2457699"/>
              <a:gd name="connsiteY0" fmla="*/ 0 h 1312131"/>
              <a:gd name="connsiteX1" fmla="*/ 15595 w 2457699"/>
              <a:gd name="connsiteY1" fmla="*/ 798286 h 1312131"/>
              <a:gd name="connsiteX2" fmla="*/ 740661 w 2457699"/>
              <a:gd name="connsiteY2" fmla="*/ 1261675 h 1312131"/>
              <a:gd name="connsiteX3" fmla="*/ 1703902 w 2457699"/>
              <a:gd name="connsiteY3" fmla="*/ 1212268 h 1312131"/>
              <a:gd name="connsiteX4" fmla="*/ 2439481 w 2457699"/>
              <a:gd name="connsiteY4" fmla="*/ 725715 h 1312131"/>
              <a:gd name="connsiteX5" fmla="*/ 625195 w 2457699"/>
              <a:gd name="connsiteY5" fmla="*/ 261258 h 1312131"/>
              <a:gd name="connsiteX0" fmla="*/ 1467024 w 2439596"/>
              <a:gd name="connsiteY0" fmla="*/ 0 h 1312131"/>
              <a:gd name="connsiteX1" fmla="*/ 15595 w 2439596"/>
              <a:gd name="connsiteY1" fmla="*/ 798286 h 1312131"/>
              <a:gd name="connsiteX2" fmla="*/ 740661 w 2439596"/>
              <a:gd name="connsiteY2" fmla="*/ 1261675 h 1312131"/>
              <a:gd name="connsiteX3" fmla="*/ 1703902 w 2439596"/>
              <a:gd name="connsiteY3" fmla="*/ 1212268 h 1312131"/>
              <a:gd name="connsiteX4" fmla="*/ 2439481 w 2439596"/>
              <a:gd name="connsiteY4" fmla="*/ 725715 h 1312131"/>
              <a:gd name="connsiteX5" fmla="*/ 1750924 w 2439596"/>
              <a:gd name="connsiteY5" fmla="*/ 467922 h 1312131"/>
              <a:gd name="connsiteX6" fmla="*/ 625195 w 2439596"/>
              <a:gd name="connsiteY6" fmla="*/ 261258 h 1312131"/>
              <a:gd name="connsiteX0" fmla="*/ 1467024 w 2439607"/>
              <a:gd name="connsiteY0" fmla="*/ 0 h 1312131"/>
              <a:gd name="connsiteX1" fmla="*/ 15595 w 2439607"/>
              <a:gd name="connsiteY1" fmla="*/ 798286 h 1312131"/>
              <a:gd name="connsiteX2" fmla="*/ 740661 w 2439607"/>
              <a:gd name="connsiteY2" fmla="*/ 1261675 h 1312131"/>
              <a:gd name="connsiteX3" fmla="*/ 1703902 w 2439607"/>
              <a:gd name="connsiteY3" fmla="*/ 1212268 h 1312131"/>
              <a:gd name="connsiteX4" fmla="*/ 2439481 w 2439607"/>
              <a:gd name="connsiteY4" fmla="*/ 725715 h 1312131"/>
              <a:gd name="connsiteX5" fmla="*/ 1787330 w 2439607"/>
              <a:gd name="connsiteY5" fmla="*/ 399326 h 1312131"/>
              <a:gd name="connsiteX6" fmla="*/ 625195 w 2439607"/>
              <a:gd name="connsiteY6" fmla="*/ 261258 h 1312131"/>
              <a:gd name="connsiteX0" fmla="*/ 1438732 w 2438620"/>
              <a:gd name="connsiteY0" fmla="*/ 22925 h 1050873"/>
              <a:gd name="connsiteX1" fmla="*/ 14608 w 2438620"/>
              <a:gd name="connsiteY1" fmla="*/ 537028 h 1050873"/>
              <a:gd name="connsiteX2" fmla="*/ 739674 w 2438620"/>
              <a:gd name="connsiteY2" fmla="*/ 1000417 h 1050873"/>
              <a:gd name="connsiteX3" fmla="*/ 1702915 w 2438620"/>
              <a:gd name="connsiteY3" fmla="*/ 951010 h 1050873"/>
              <a:gd name="connsiteX4" fmla="*/ 2438494 w 2438620"/>
              <a:gd name="connsiteY4" fmla="*/ 464457 h 1050873"/>
              <a:gd name="connsiteX5" fmla="*/ 1786343 w 2438620"/>
              <a:gd name="connsiteY5" fmla="*/ 138068 h 1050873"/>
              <a:gd name="connsiteX6" fmla="*/ 624208 w 2438620"/>
              <a:gd name="connsiteY6" fmla="*/ 0 h 1050873"/>
              <a:gd name="connsiteX0" fmla="*/ 1424179 w 2424067"/>
              <a:gd name="connsiteY0" fmla="*/ 22925 h 1050873"/>
              <a:gd name="connsiteX1" fmla="*/ 761526 w 2424067"/>
              <a:gd name="connsiteY1" fmla="*/ 245861 h 1050873"/>
              <a:gd name="connsiteX2" fmla="*/ 55 w 2424067"/>
              <a:gd name="connsiteY2" fmla="*/ 537028 h 1050873"/>
              <a:gd name="connsiteX3" fmla="*/ 725121 w 2424067"/>
              <a:gd name="connsiteY3" fmla="*/ 1000417 h 1050873"/>
              <a:gd name="connsiteX4" fmla="*/ 1688362 w 2424067"/>
              <a:gd name="connsiteY4" fmla="*/ 951010 h 1050873"/>
              <a:gd name="connsiteX5" fmla="*/ 2423941 w 2424067"/>
              <a:gd name="connsiteY5" fmla="*/ 464457 h 1050873"/>
              <a:gd name="connsiteX6" fmla="*/ 1771790 w 2424067"/>
              <a:gd name="connsiteY6" fmla="*/ 138068 h 1050873"/>
              <a:gd name="connsiteX7" fmla="*/ 609655 w 2424067"/>
              <a:gd name="connsiteY7" fmla="*/ 0 h 1050873"/>
              <a:gd name="connsiteX0" fmla="*/ 1424974 w 2424862"/>
              <a:gd name="connsiteY0" fmla="*/ 22925 h 1050873"/>
              <a:gd name="connsiteX1" fmla="*/ 598494 w 2424862"/>
              <a:gd name="connsiteY1" fmla="*/ 167466 h 1050873"/>
              <a:gd name="connsiteX2" fmla="*/ 850 w 2424862"/>
              <a:gd name="connsiteY2" fmla="*/ 537028 h 1050873"/>
              <a:gd name="connsiteX3" fmla="*/ 725916 w 2424862"/>
              <a:gd name="connsiteY3" fmla="*/ 1000417 h 1050873"/>
              <a:gd name="connsiteX4" fmla="*/ 1689157 w 2424862"/>
              <a:gd name="connsiteY4" fmla="*/ 951010 h 1050873"/>
              <a:gd name="connsiteX5" fmla="*/ 2424736 w 2424862"/>
              <a:gd name="connsiteY5" fmla="*/ 464457 h 1050873"/>
              <a:gd name="connsiteX6" fmla="*/ 1772585 w 2424862"/>
              <a:gd name="connsiteY6" fmla="*/ 138068 h 1050873"/>
              <a:gd name="connsiteX7" fmla="*/ 610450 w 2424862"/>
              <a:gd name="connsiteY7" fmla="*/ 0 h 1050873"/>
              <a:gd name="connsiteX0" fmla="*/ 1252689 w 2252577"/>
              <a:gd name="connsiteY0" fmla="*/ 22925 h 1050873"/>
              <a:gd name="connsiteX1" fmla="*/ 426209 w 2252577"/>
              <a:gd name="connsiteY1" fmla="*/ 167466 h 1050873"/>
              <a:gd name="connsiteX2" fmla="*/ 1493 w 2252577"/>
              <a:gd name="connsiteY2" fmla="*/ 635023 h 1050873"/>
              <a:gd name="connsiteX3" fmla="*/ 553631 w 2252577"/>
              <a:gd name="connsiteY3" fmla="*/ 1000417 h 1050873"/>
              <a:gd name="connsiteX4" fmla="*/ 1516872 w 2252577"/>
              <a:gd name="connsiteY4" fmla="*/ 951010 h 1050873"/>
              <a:gd name="connsiteX5" fmla="*/ 2252451 w 2252577"/>
              <a:gd name="connsiteY5" fmla="*/ 464457 h 1050873"/>
              <a:gd name="connsiteX6" fmla="*/ 1600300 w 2252577"/>
              <a:gd name="connsiteY6" fmla="*/ 138068 h 1050873"/>
              <a:gd name="connsiteX7" fmla="*/ 438165 w 2252577"/>
              <a:gd name="connsiteY7" fmla="*/ 0 h 1050873"/>
              <a:gd name="connsiteX0" fmla="*/ 1270547 w 2270435"/>
              <a:gd name="connsiteY0" fmla="*/ 22925 h 1050873"/>
              <a:gd name="connsiteX1" fmla="*/ 252936 w 2270435"/>
              <a:gd name="connsiteY1" fmla="*/ 167466 h 1050873"/>
              <a:gd name="connsiteX2" fmla="*/ 19351 w 2270435"/>
              <a:gd name="connsiteY2" fmla="*/ 635023 h 1050873"/>
              <a:gd name="connsiteX3" fmla="*/ 571489 w 2270435"/>
              <a:gd name="connsiteY3" fmla="*/ 1000417 h 1050873"/>
              <a:gd name="connsiteX4" fmla="*/ 1534730 w 2270435"/>
              <a:gd name="connsiteY4" fmla="*/ 951010 h 1050873"/>
              <a:gd name="connsiteX5" fmla="*/ 2270309 w 2270435"/>
              <a:gd name="connsiteY5" fmla="*/ 464457 h 1050873"/>
              <a:gd name="connsiteX6" fmla="*/ 1618158 w 2270435"/>
              <a:gd name="connsiteY6" fmla="*/ 138068 h 1050873"/>
              <a:gd name="connsiteX7" fmla="*/ 456023 w 2270435"/>
              <a:gd name="connsiteY7" fmla="*/ 0 h 1050873"/>
              <a:gd name="connsiteX0" fmla="*/ 1270547 w 2343226"/>
              <a:gd name="connsiteY0" fmla="*/ 22925 h 1050040"/>
              <a:gd name="connsiteX1" fmla="*/ 252936 w 2343226"/>
              <a:gd name="connsiteY1" fmla="*/ 167466 h 1050040"/>
              <a:gd name="connsiteX2" fmla="*/ 19351 w 2343226"/>
              <a:gd name="connsiteY2" fmla="*/ 635023 h 1050040"/>
              <a:gd name="connsiteX3" fmla="*/ 571489 w 2343226"/>
              <a:gd name="connsiteY3" fmla="*/ 1000417 h 1050040"/>
              <a:gd name="connsiteX4" fmla="*/ 1534730 w 2343226"/>
              <a:gd name="connsiteY4" fmla="*/ 951010 h 1050040"/>
              <a:gd name="connsiteX5" fmla="*/ 2343121 w 2343226"/>
              <a:gd name="connsiteY5" fmla="*/ 484055 h 1050040"/>
              <a:gd name="connsiteX6" fmla="*/ 1618158 w 2343226"/>
              <a:gd name="connsiteY6" fmla="*/ 138068 h 1050040"/>
              <a:gd name="connsiteX7" fmla="*/ 456023 w 2343226"/>
              <a:gd name="connsiteY7" fmla="*/ 0 h 1050040"/>
              <a:gd name="connsiteX0" fmla="*/ 1270547 w 2343226"/>
              <a:gd name="connsiteY0" fmla="*/ 22925 h 1042357"/>
              <a:gd name="connsiteX1" fmla="*/ 252936 w 2343226"/>
              <a:gd name="connsiteY1" fmla="*/ 167466 h 1042357"/>
              <a:gd name="connsiteX2" fmla="*/ 19351 w 2343226"/>
              <a:gd name="connsiteY2" fmla="*/ 635023 h 1042357"/>
              <a:gd name="connsiteX3" fmla="*/ 571489 w 2343226"/>
              <a:gd name="connsiteY3" fmla="*/ 1000417 h 1042357"/>
              <a:gd name="connsiteX4" fmla="*/ 1725861 w 2343226"/>
              <a:gd name="connsiteY4" fmla="*/ 921612 h 1042357"/>
              <a:gd name="connsiteX5" fmla="*/ 2343121 w 2343226"/>
              <a:gd name="connsiteY5" fmla="*/ 484055 h 1042357"/>
              <a:gd name="connsiteX6" fmla="*/ 1618158 w 2343226"/>
              <a:gd name="connsiteY6" fmla="*/ 138068 h 1042357"/>
              <a:gd name="connsiteX7" fmla="*/ 456023 w 2343226"/>
              <a:gd name="connsiteY7" fmla="*/ 0 h 1042357"/>
              <a:gd name="connsiteX0" fmla="*/ 1680113 w 2343226"/>
              <a:gd name="connsiteY0" fmla="*/ 42524 h 1042357"/>
              <a:gd name="connsiteX1" fmla="*/ 252936 w 2343226"/>
              <a:gd name="connsiteY1" fmla="*/ 167466 h 1042357"/>
              <a:gd name="connsiteX2" fmla="*/ 19351 w 2343226"/>
              <a:gd name="connsiteY2" fmla="*/ 635023 h 1042357"/>
              <a:gd name="connsiteX3" fmla="*/ 571489 w 2343226"/>
              <a:gd name="connsiteY3" fmla="*/ 1000417 h 1042357"/>
              <a:gd name="connsiteX4" fmla="*/ 1725861 w 2343226"/>
              <a:gd name="connsiteY4" fmla="*/ 921612 h 1042357"/>
              <a:gd name="connsiteX5" fmla="*/ 2343121 w 2343226"/>
              <a:gd name="connsiteY5" fmla="*/ 484055 h 1042357"/>
              <a:gd name="connsiteX6" fmla="*/ 1618158 w 2343226"/>
              <a:gd name="connsiteY6" fmla="*/ 138068 h 1042357"/>
              <a:gd name="connsiteX7" fmla="*/ 456023 w 2343226"/>
              <a:gd name="connsiteY7" fmla="*/ 0 h 1042357"/>
              <a:gd name="connsiteX0" fmla="*/ 1680113 w 2343226"/>
              <a:gd name="connsiteY0" fmla="*/ 0 h 999833"/>
              <a:gd name="connsiteX1" fmla="*/ 252936 w 2343226"/>
              <a:gd name="connsiteY1" fmla="*/ 124942 h 999833"/>
              <a:gd name="connsiteX2" fmla="*/ 19351 w 2343226"/>
              <a:gd name="connsiteY2" fmla="*/ 592499 h 999833"/>
              <a:gd name="connsiteX3" fmla="*/ 571489 w 2343226"/>
              <a:gd name="connsiteY3" fmla="*/ 957893 h 999833"/>
              <a:gd name="connsiteX4" fmla="*/ 1725861 w 2343226"/>
              <a:gd name="connsiteY4" fmla="*/ 879088 h 999833"/>
              <a:gd name="connsiteX5" fmla="*/ 2343121 w 2343226"/>
              <a:gd name="connsiteY5" fmla="*/ 441531 h 999833"/>
              <a:gd name="connsiteX6" fmla="*/ 1618158 w 2343226"/>
              <a:gd name="connsiteY6" fmla="*/ 95544 h 999833"/>
              <a:gd name="connsiteX7" fmla="*/ 492429 w 2343226"/>
              <a:gd name="connsiteY7" fmla="*/ 6473 h 999833"/>
              <a:gd name="connsiteX0" fmla="*/ 1669158 w 2332271"/>
              <a:gd name="connsiteY0" fmla="*/ 0 h 976900"/>
              <a:gd name="connsiteX1" fmla="*/ 241981 w 2332271"/>
              <a:gd name="connsiteY1" fmla="*/ 124942 h 976900"/>
              <a:gd name="connsiteX2" fmla="*/ 8396 w 2332271"/>
              <a:gd name="connsiteY2" fmla="*/ 592499 h 976900"/>
              <a:gd name="connsiteX3" fmla="*/ 396708 w 2332271"/>
              <a:gd name="connsiteY3" fmla="*/ 928495 h 976900"/>
              <a:gd name="connsiteX4" fmla="*/ 1714906 w 2332271"/>
              <a:gd name="connsiteY4" fmla="*/ 879088 h 976900"/>
              <a:gd name="connsiteX5" fmla="*/ 2332166 w 2332271"/>
              <a:gd name="connsiteY5" fmla="*/ 441531 h 976900"/>
              <a:gd name="connsiteX6" fmla="*/ 1607203 w 2332271"/>
              <a:gd name="connsiteY6" fmla="*/ 95544 h 976900"/>
              <a:gd name="connsiteX7" fmla="*/ 481474 w 2332271"/>
              <a:gd name="connsiteY7" fmla="*/ 6473 h 976900"/>
              <a:gd name="connsiteX0" fmla="*/ 1669158 w 2336520"/>
              <a:gd name="connsiteY0" fmla="*/ 0 h 976900"/>
              <a:gd name="connsiteX1" fmla="*/ 241981 w 2336520"/>
              <a:gd name="connsiteY1" fmla="*/ 124942 h 976900"/>
              <a:gd name="connsiteX2" fmla="*/ 8396 w 2336520"/>
              <a:gd name="connsiteY2" fmla="*/ 592499 h 976900"/>
              <a:gd name="connsiteX3" fmla="*/ 396708 w 2336520"/>
              <a:gd name="connsiteY3" fmla="*/ 928495 h 976900"/>
              <a:gd name="connsiteX4" fmla="*/ 1714906 w 2336520"/>
              <a:gd name="connsiteY4" fmla="*/ 879088 h 976900"/>
              <a:gd name="connsiteX5" fmla="*/ 2332166 w 2336520"/>
              <a:gd name="connsiteY5" fmla="*/ 441531 h 976900"/>
              <a:gd name="connsiteX6" fmla="*/ 1971262 w 2336520"/>
              <a:gd name="connsiteY6" fmla="*/ 222937 h 976900"/>
              <a:gd name="connsiteX7" fmla="*/ 1607203 w 2336520"/>
              <a:gd name="connsiteY7" fmla="*/ 95544 h 976900"/>
              <a:gd name="connsiteX8" fmla="*/ 481474 w 2336520"/>
              <a:gd name="connsiteY8" fmla="*/ 6473 h 976900"/>
              <a:gd name="connsiteX0" fmla="*/ 1669158 w 2337247"/>
              <a:gd name="connsiteY0" fmla="*/ 0 h 976900"/>
              <a:gd name="connsiteX1" fmla="*/ 241981 w 2337247"/>
              <a:gd name="connsiteY1" fmla="*/ 124942 h 976900"/>
              <a:gd name="connsiteX2" fmla="*/ 8396 w 2337247"/>
              <a:gd name="connsiteY2" fmla="*/ 592499 h 976900"/>
              <a:gd name="connsiteX3" fmla="*/ 396708 w 2337247"/>
              <a:gd name="connsiteY3" fmla="*/ 928495 h 976900"/>
              <a:gd name="connsiteX4" fmla="*/ 1714906 w 2337247"/>
              <a:gd name="connsiteY4" fmla="*/ 879088 h 976900"/>
              <a:gd name="connsiteX5" fmla="*/ 2332166 w 2337247"/>
              <a:gd name="connsiteY5" fmla="*/ 441531 h 976900"/>
              <a:gd name="connsiteX6" fmla="*/ 2016770 w 2337247"/>
              <a:gd name="connsiteY6" fmla="*/ 164140 h 976900"/>
              <a:gd name="connsiteX7" fmla="*/ 1607203 w 2337247"/>
              <a:gd name="connsiteY7" fmla="*/ 95544 h 976900"/>
              <a:gd name="connsiteX8" fmla="*/ 481474 w 2337247"/>
              <a:gd name="connsiteY8" fmla="*/ 6473 h 976900"/>
              <a:gd name="connsiteX0" fmla="*/ 1669158 w 2337247"/>
              <a:gd name="connsiteY0" fmla="*/ 0 h 973098"/>
              <a:gd name="connsiteX1" fmla="*/ 241981 w 2337247"/>
              <a:gd name="connsiteY1" fmla="*/ 124942 h 973098"/>
              <a:gd name="connsiteX2" fmla="*/ 8396 w 2337247"/>
              <a:gd name="connsiteY2" fmla="*/ 592499 h 973098"/>
              <a:gd name="connsiteX3" fmla="*/ 396708 w 2337247"/>
              <a:gd name="connsiteY3" fmla="*/ 928495 h 973098"/>
              <a:gd name="connsiteX4" fmla="*/ 1714906 w 2337247"/>
              <a:gd name="connsiteY4" fmla="*/ 879088 h 973098"/>
              <a:gd name="connsiteX5" fmla="*/ 2332166 w 2337247"/>
              <a:gd name="connsiteY5" fmla="*/ 539525 h 973098"/>
              <a:gd name="connsiteX6" fmla="*/ 2016770 w 2337247"/>
              <a:gd name="connsiteY6" fmla="*/ 164140 h 973098"/>
              <a:gd name="connsiteX7" fmla="*/ 1607203 w 2337247"/>
              <a:gd name="connsiteY7" fmla="*/ 95544 h 973098"/>
              <a:gd name="connsiteX8" fmla="*/ 481474 w 2337247"/>
              <a:gd name="connsiteY8" fmla="*/ 6473 h 973098"/>
              <a:gd name="connsiteX0" fmla="*/ 1669158 w 2337609"/>
              <a:gd name="connsiteY0" fmla="*/ 0 h 973098"/>
              <a:gd name="connsiteX1" fmla="*/ 241981 w 2337609"/>
              <a:gd name="connsiteY1" fmla="*/ 124942 h 973098"/>
              <a:gd name="connsiteX2" fmla="*/ 8396 w 2337609"/>
              <a:gd name="connsiteY2" fmla="*/ 592499 h 973098"/>
              <a:gd name="connsiteX3" fmla="*/ 396708 w 2337609"/>
              <a:gd name="connsiteY3" fmla="*/ 928495 h 973098"/>
              <a:gd name="connsiteX4" fmla="*/ 1714906 w 2337609"/>
              <a:gd name="connsiteY4" fmla="*/ 879088 h 973098"/>
              <a:gd name="connsiteX5" fmla="*/ 2332166 w 2337609"/>
              <a:gd name="connsiteY5" fmla="*/ 539525 h 973098"/>
              <a:gd name="connsiteX6" fmla="*/ 2034974 w 2337609"/>
              <a:gd name="connsiteY6" fmla="*/ 242536 h 973098"/>
              <a:gd name="connsiteX7" fmla="*/ 1607203 w 2337609"/>
              <a:gd name="connsiteY7" fmla="*/ 95544 h 973098"/>
              <a:gd name="connsiteX8" fmla="*/ 481474 w 2337609"/>
              <a:gd name="connsiteY8" fmla="*/ 6473 h 973098"/>
              <a:gd name="connsiteX0" fmla="*/ 1669158 w 2337609"/>
              <a:gd name="connsiteY0" fmla="*/ 0 h 973098"/>
              <a:gd name="connsiteX1" fmla="*/ 241981 w 2337609"/>
              <a:gd name="connsiteY1" fmla="*/ 124942 h 973098"/>
              <a:gd name="connsiteX2" fmla="*/ 8396 w 2337609"/>
              <a:gd name="connsiteY2" fmla="*/ 592499 h 973098"/>
              <a:gd name="connsiteX3" fmla="*/ 396708 w 2337609"/>
              <a:gd name="connsiteY3" fmla="*/ 928495 h 973098"/>
              <a:gd name="connsiteX4" fmla="*/ 1714906 w 2337609"/>
              <a:gd name="connsiteY4" fmla="*/ 879088 h 973098"/>
              <a:gd name="connsiteX5" fmla="*/ 2332166 w 2337609"/>
              <a:gd name="connsiteY5" fmla="*/ 539525 h 973098"/>
              <a:gd name="connsiteX6" fmla="*/ 2034974 w 2337609"/>
              <a:gd name="connsiteY6" fmla="*/ 242536 h 973098"/>
              <a:gd name="connsiteX7" fmla="*/ 1607203 w 2337609"/>
              <a:gd name="connsiteY7" fmla="*/ 95544 h 973098"/>
              <a:gd name="connsiteX8" fmla="*/ 781822 w 2337609"/>
              <a:gd name="connsiteY8" fmla="*/ 26072 h 973098"/>
              <a:gd name="connsiteX0" fmla="*/ 1669158 w 2337609"/>
              <a:gd name="connsiteY0" fmla="*/ 0 h 973098"/>
              <a:gd name="connsiteX1" fmla="*/ 241981 w 2337609"/>
              <a:gd name="connsiteY1" fmla="*/ 124942 h 973098"/>
              <a:gd name="connsiteX2" fmla="*/ 8396 w 2337609"/>
              <a:gd name="connsiteY2" fmla="*/ 592499 h 973098"/>
              <a:gd name="connsiteX3" fmla="*/ 396708 w 2337609"/>
              <a:gd name="connsiteY3" fmla="*/ 928495 h 973098"/>
              <a:gd name="connsiteX4" fmla="*/ 1714906 w 2337609"/>
              <a:gd name="connsiteY4" fmla="*/ 879088 h 973098"/>
              <a:gd name="connsiteX5" fmla="*/ 2332166 w 2337609"/>
              <a:gd name="connsiteY5" fmla="*/ 539525 h 973098"/>
              <a:gd name="connsiteX6" fmla="*/ 2034974 w 2337609"/>
              <a:gd name="connsiteY6" fmla="*/ 242536 h 973098"/>
              <a:gd name="connsiteX7" fmla="*/ 1607203 w 2337609"/>
              <a:gd name="connsiteY7" fmla="*/ 95544 h 973098"/>
              <a:gd name="connsiteX8" fmla="*/ 672605 w 2337609"/>
              <a:gd name="connsiteY8" fmla="*/ 6473 h 973098"/>
              <a:gd name="connsiteX0" fmla="*/ 1661018 w 2329469"/>
              <a:gd name="connsiteY0" fmla="*/ 0 h 937816"/>
              <a:gd name="connsiteX1" fmla="*/ 233841 w 2329469"/>
              <a:gd name="connsiteY1" fmla="*/ 124942 h 937816"/>
              <a:gd name="connsiteX2" fmla="*/ 256 w 2329469"/>
              <a:gd name="connsiteY2" fmla="*/ 592499 h 937816"/>
              <a:gd name="connsiteX3" fmla="*/ 242944 w 2329469"/>
              <a:gd name="connsiteY3" fmla="*/ 879498 h 937816"/>
              <a:gd name="connsiteX4" fmla="*/ 1706766 w 2329469"/>
              <a:gd name="connsiteY4" fmla="*/ 879088 h 937816"/>
              <a:gd name="connsiteX5" fmla="*/ 2324026 w 2329469"/>
              <a:gd name="connsiteY5" fmla="*/ 539525 h 937816"/>
              <a:gd name="connsiteX6" fmla="*/ 2026834 w 2329469"/>
              <a:gd name="connsiteY6" fmla="*/ 242536 h 937816"/>
              <a:gd name="connsiteX7" fmla="*/ 1599063 w 2329469"/>
              <a:gd name="connsiteY7" fmla="*/ 95544 h 937816"/>
              <a:gd name="connsiteX8" fmla="*/ 664465 w 2329469"/>
              <a:gd name="connsiteY8" fmla="*/ 6473 h 937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9469" h="937816">
                <a:moveTo>
                  <a:pt x="1661018" y="0"/>
                </a:moveTo>
                <a:cubicBezTo>
                  <a:pt x="1550576" y="37156"/>
                  <a:pt x="471195" y="39258"/>
                  <a:pt x="233841" y="124942"/>
                </a:cubicBezTo>
                <a:cubicBezTo>
                  <a:pt x="-3513" y="210626"/>
                  <a:pt x="-1261" y="466740"/>
                  <a:pt x="256" y="592499"/>
                </a:cubicBezTo>
                <a:cubicBezTo>
                  <a:pt x="1773" y="718258"/>
                  <a:pt x="13135" y="782736"/>
                  <a:pt x="242944" y="879498"/>
                </a:cubicBezTo>
                <a:cubicBezTo>
                  <a:pt x="472754" y="976260"/>
                  <a:pt x="1359919" y="935750"/>
                  <a:pt x="1706766" y="879088"/>
                </a:cubicBezTo>
                <a:cubicBezTo>
                  <a:pt x="2053613" y="822426"/>
                  <a:pt x="2281300" y="648883"/>
                  <a:pt x="2324026" y="539525"/>
                </a:cubicBezTo>
                <a:cubicBezTo>
                  <a:pt x="2366752" y="430167"/>
                  <a:pt x="2147661" y="300201"/>
                  <a:pt x="2026834" y="242536"/>
                </a:cubicBezTo>
                <a:cubicBezTo>
                  <a:pt x="1906007" y="184871"/>
                  <a:pt x="1847361" y="131621"/>
                  <a:pt x="1599063" y="95544"/>
                </a:cubicBezTo>
                <a:cubicBezTo>
                  <a:pt x="1296682" y="18135"/>
                  <a:pt x="852086" y="40917"/>
                  <a:pt x="664465" y="6473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8C8EC9-2371-BE45-96D5-553BF55E1361}"/>
              </a:ext>
            </a:extLst>
          </p:cNvPr>
          <p:cNvSpPr txBox="1"/>
          <p:nvPr/>
        </p:nvSpPr>
        <p:spPr>
          <a:xfrm>
            <a:off x="9607985" y="1251409"/>
            <a:ext cx="406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✘</a:t>
            </a:r>
          </a:p>
        </p:txBody>
      </p:sp>
      <p:pic>
        <p:nvPicPr>
          <p:cNvPr id="1030" name="Picture 6" descr="Realistic paper notepad isolated Royalty Free Vector Image">
            <a:extLst>
              <a:ext uri="{FF2B5EF4-FFF2-40B4-BE49-F238E27FC236}">
                <a16:creationId xmlns:a16="http://schemas.microsoft.com/office/drawing/2014/main" id="{49CA21F8-5180-D446-9791-270603D108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75" b="80773" l="10000" r="90000">
                        <a14:foregroundMark x1="46800" y1="79537" x2="46800" y2="795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0252"/>
          <a:stretch/>
        </p:blipFill>
        <p:spPr bwMode="auto">
          <a:xfrm rot="574399">
            <a:off x="-465308" y="2671790"/>
            <a:ext cx="4341704" cy="420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E7965FB-D106-E046-801F-128507217CDE}"/>
              </a:ext>
            </a:extLst>
          </p:cNvPr>
          <p:cNvSpPr txBox="1"/>
          <p:nvPr/>
        </p:nvSpPr>
        <p:spPr>
          <a:xfrm rot="640362">
            <a:off x="630919" y="4976269"/>
            <a:ext cx="22926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MV Boli" panose="02000500030200090000" pitchFamily="2" charset="0"/>
                <a:cs typeface="MV Boli" panose="02000500030200090000" pitchFamily="2" charset="0"/>
              </a:rPr>
              <a:t>Reminder:</a:t>
            </a:r>
          </a:p>
          <a:p>
            <a:endParaRPr lang="en-US" sz="1200" i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1200" i="1" dirty="0">
                <a:latin typeface="MV Boli" panose="02000500030200090000" pitchFamily="2" charset="0"/>
                <a:cs typeface="MV Boli" panose="02000500030200090000" pitchFamily="2" charset="0"/>
              </a:rPr>
              <a:t>Check</a:t>
            </a:r>
          </a:p>
          <a:p>
            <a:r>
              <a:rPr lang="en-US" sz="1200" i="1" dirty="0">
                <a:latin typeface="MV Boli" panose="02000500030200090000" pitchFamily="2" charset="0"/>
                <a:cs typeface="MV Boli" panose="02000500030200090000" pitchFamily="2" charset="0"/>
              </a:rPr>
              <a:t>Robust Scaling</a:t>
            </a:r>
          </a:p>
          <a:p>
            <a:r>
              <a:rPr lang="en-US" sz="1200" i="1" dirty="0">
                <a:latin typeface="MV Boli" panose="02000500030200090000" pitchFamily="2" charset="0"/>
                <a:cs typeface="MV Boli" panose="02000500030200090000" pitchFamily="2" charset="0"/>
              </a:rPr>
              <a:t>vs</a:t>
            </a:r>
          </a:p>
          <a:p>
            <a:r>
              <a:rPr lang="en-US" sz="1200" i="1" dirty="0">
                <a:latin typeface="MV Boli" panose="02000500030200090000" pitchFamily="2" charset="0"/>
                <a:cs typeface="MV Boli" panose="02000500030200090000" pitchFamily="2" charset="0"/>
              </a:rPr>
              <a:t>Standard Scaling</a:t>
            </a:r>
          </a:p>
          <a:p>
            <a:endParaRPr lang="en-US" sz="1200" i="1" dirty="0">
              <a:latin typeface="MV Boli" panose="020F0502020204030204" pitchFamily="34" charset="0"/>
              <a:cs typeface="MV Boli" panose="020F0502020204030204" pitchFamily="34" charset="0"/>
            </a:endParaRPr>
          </a:p>
        </p:txBody>
      </p:sp>
      <p:pic>
        <p:nvPicPr>
          <p:cNvPr id="1034" name="Picture 10" descr="50,899 Ballpoint Pen Stock Photos, Pictures &amp;amp; Royalty-Free Images - iStock">
            <a:extLst>
              <a:ext uri="{FF2B5EF4-FFF2-40B4-BE49-F238E27FC236}">
                <a16:creationId xmlns:a16="http://schemas.microsoft.com/office/drawing/2014/main" id="{3B648F80-E865-264F-9778-92CCDFA89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3758" y1="42973" x2="53758" y2="42973"/>
                        <a14:foregroundMark x1="87418" y1="11081" x2="87418" y2="11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01828">
            <a:off x="1660953" y="4813804"/>
            <a:ext cx="2470185" cy="149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plica Movie Prop Pin Badge DETECTIVE CHICAGO POLICE No.586 badge  incorporated 4th march 1837|Badges| - AliExpress">
            <a:extLst>
              <a:ext uri="{FF2B5EF4-FFF2-40B4-BE49-F238E27FC236}">
                <a16:creationId xmlns:a16="http://schemas.microsoft.com/office/drawing/2014/main" id="{5D68B4BD-0C05-9E47-8AAD-D9A472A71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671" y="4573459"/>
            <a:ext cx="2324202" cy="204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A8A39DB-30BA-B547-9474-A61533181052}"/>
              </a:ext>
            </a:extLst>
          </p:cNvPr>
          <p:cNvSpPr txBox="1"/>
          <p:nvPr/>
        </p:nvSpPr>
        <p:spPr>
          <a:xfrm>
            <a:off x="9970339" y="1243100"/>
            <a:ext cx="406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✘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C768E8-0E6F-B545-AFD5-A7942EE8C412}"/>
              </a:ext>
            </a:extLst>
          </p:cNvPr>
          <p:cNvSpPr txBox="1"/>
          <p:nvPr/>
        </p:nvSpPr>
        <p:spPr>
          <a:xfrm>
            <a:off x="9627046" y="2201255"/>
            <a:ext cx="406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E59819-6975-D44C-96CC-2EB51946A828}"/>
              </a:ext>
            </a:extLst>
          </p:cNvPr>
          <p:cNvSpPr txBox="1"/>
          <p:nvPr/>
        </p:nvSpPr>
        <p:spPr>
          <a:xfrm>
            <a:off x="9233357" y="5623730"/>
            <a:ext cx="97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✓✓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059E30-A3B9-6E45-843A-85CDEF35BD96}"/>
              </a:ext>
            </a:extLst>
          </p:cNvPr>
          <p:cNvSpPr txBox="1"/>
          <p:nvPr/>
        </p:nvSpPr>
        <p:spPr>
          <a:xfrm>
            <a:off x="9394558" y="4336999"/>
            <a:ext cx="97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2075734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wdunit Book Of Police Procedure And Investigation - 600x600 PNG Download  - PNGkit">
            <a:extLst>
              <a:ext uri="{FF2B5EF4-FFF2-40B4-BE49-F238E27FC236}">
                <a16:creationId xmlns:a16="http://schemas.microsoft.com/office/drawing/2014/main" id="{607B1B7C-4693-7548-A427-90037841F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994" b="92226" l="10000" r="90000">
                        <a14:foregroundMark x1="61707" y1="9146" x2="61707" y2="9146"/>
                        <a14:foregroundMark x1="36463" y1="92226" x2="36463" y2="922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0112">
            <a:off x="4847165" y="-314684"/>
            <a:ext cx="8535018" cy="682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39B343-B238-624D-A2A3-5056CE1735A6}"/>
              </a:ext>
            </a:extLst>
          </p:cNvPr>
          <p:cNvSpPr txBox="1"/>
          <p:nvPr/>
        </p:nvSpPr>
        <p:spPr>
          <a:xfrm>
            <a:off x="162338" y="422967"/>
            <a:ext cx="9949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merican Typewriter" panose="02090604020004020304" pitchFamily="18" charset="77"/>
                <a:cs typeface="Courier New" panose="02070309020205020404" pitchFamily="49" charset="0"/>
              </a:rPr>
              <a:t>Case Learning #3:</a:t>
            </a:r>
            <a:endParaRPr lang="en-US" sz="4000" dirty="0">
              <a:latin typeface="American Typewriter" panose="02090604020004020304" pitchFamily="18" charset="77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EEB75D-BDA7-294E-AB8A-17E3D6C6C1B3}"/>
              </a:ext>
            </a:extLst>
          </p:cNvPr>
          <p:cNvSpPr txBox="1"/>
          <p:nvPr/>
        </p:nvSpPr>
        <p:spPr>
          <a:xfrm>
            <a:off x="420150" y="1542163"/>
            <a:ext cx="5284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Follow proper procedure.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806A7-DF63-4246-8A1B-60A17CB1C509}"/>
              </a:ext>
            </a:extLst>
          </p:cNvPr>
          <p:cNvSpPr txBox="1"/>
          <p:nvPr/>
        </p:nvSpPr>
        <p:spPr>
          <a:xfrm>
            <a:off x="434005" y="2217136"/>
            <a:ext cx="566199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Construct a </a:t>
            </a:r>
            <a:r>
              <a:rPr lang="en-US" sz="2800" b="1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Pipeline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Apply transforms (scaling)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Apply an estimator (regression)</a:t>
            </a:r>
          </a:p>
          <a:p>
            <a:pPr lvl="1"/>
            <a:endParaRPr lang="en-US" sz="2000" dirty="0">
              <a:solidFill>
                <a:schemeClr val="bg1"/>
              </a:solidFill>
              <a:latin typeface="American Typewriter" panose="02090604020004020304" pitchFamily="18" charset="77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Define grid search parameters</a:t>
            </a:r>
          </a:p>
          <a:p>
            <a:pPr marL="971550" lvl="1" indent="-514350">
              <a:buFont typeface="+mj-lt"/>
              <a:buAutoNum type="arabicPeriod"/>
            </a:pPr>
            <a:endParaRPr lang="en-US" sz="3200" dirty="0">
              <a:solidFill>
                <a:schemeClr val="bg1"/>
              </a:solidFill>
              <a:latin typeface="American Typewriter" panose="02090604020004020304" pitchFamily="18" charset="77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Instantiate cross-validator</a:t>
            </a:r>
          </a:p>
          <a:p>
            <a:pPr marL="971550" lvl="1" indent="-514350">
              <a:buFont typeface="+mj-lt"/>
              <a:buAutoNum type="arabicPeriod"/>
            </a:pPr>
            <a:endParaRPr lang="en-US" sz="3200" dirty="0">
              <a:solidFill>
                <a:schemeClr val="bg1"/>
              </a:solidFill>
              <a:latin typeface="American Typewriter" panose="02090604020004020304" pitchFamily="18" charset="77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Apply </a:t>
            </a:r>
            <a:r>
              <a:rPr lang="en-US" sz="2800" b="1" dirty="0" err="1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GridSearchCV</a:t>
            </a:r>
            <a:endParaRPr lang="en-US" sz="2800" b="1" dirty="0">
              <a:solidFill>
                <a:schemeClr val="bg1"/>
              </a:solidFill>
              <a:latin typeface="American Typewriter" panose="02090604020004020304" pitchFamily="18" charset="77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lphaLcPeriod"/>
            </a:pPr>
            <a:endParaRPr lang="en-US" sz="3200" dirty="0">
              <a:solidFill>
                <a:schemeClr val="bg1"/>
              </a:solidFill>
              <a:latin typeface="American Typewriter" panose="02090604020004020304" pitchFamily="18" charset="77"/>
              <a:cs typeface="Courier New" panose="020703090202050204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A03D68-4430-C941-902A-F802822DBD0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2672" b="10858"/>
          <a:stretch/>
        </p:blipFill>
        <p:spPr>
          <a:xfrm>
            <a:off x="6414721" y="4876825"/>
            <a:ext cx="5472478" cy="60001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BAB0FC-660D-C841-9087-4E3EB814D8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5142" y="3680088"/>
            <a:ext cx="6662057" cy="84152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3EF8D7-F1A2-B745-9B3B-DBAF59C884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4939" y="5746120"/>
            <a:ext cx="6532260" cy="82512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44CDA6-C326-AB4B-B239-2B81454517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0999" y="2473974"/>
            <a:ext cx="51562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68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8F14EF-6646-9F40-BA8D-AF60750C5E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56" b="30030"/>
          <a:stretch/>
        </p:blipFill>
        <p:spPr>
          <a:xfrm>
            <a:off x="162338" y="2467428"/>
            <a:ext cx="6372675" cy="3967605"/>
          </a:xfrm>
          <a:prstGeom prst="rect">
            <a:avLst/>
          </a:prstGeom>
        </p:spPr>
      </p:pic>
      <p:pic>
        <p:nvPicPr>
          <p:cNvPr id="3074" name="Picture 2" descr="What Happened to Public Trust? An Examination of Outcome-Based Strategies  to Enhance Ethical Policing - Police Chief Magazine">
            <a:extLst>
              <a:ext uri="{FF2B5EF4-FFF2-40B4-BE49-F238E27FC236}">
                <a16:creationId xmlns:a16="http://schemas.microsoft.com/office/drawing/2014/main" id="{86658949-0B4F-4F4F-BCB4-E66E63D1D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54894">
            <a:off x="8833290" y="1694633"/>
            <a:ext cx="2764717" cy="24911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39B343-B238-624D-A2A3-5056CE1735A6}"/>
              </a:ext>
            </a:extLst>
          </p:cNvPr>
          <p:cNvSpPr txBox="1"/>
          <p:nvPr/>
        </p:nvSpPr>
        <p:spPr>
          <a:xfrm>
            <a:off x="162338" y="422967"/>
            <a:ext cx="9949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merican Typewriter" panose="02090604020004020304" pitchFamily="18" charset="77"/>
                <a:cs typeface="Courier New" panose="02070309020205020404" pitchFamily="49" charset="0"/>
              </a:rPr>
              <a:t>Case Learning #4:</a:t>
            </a:r>
            <a:endParaRPr lang="en-US" sz="4000" dirty="0">
              <a:latin typeface="American Typewriter" panose="02090604020004020304" pitchFamily="18" charset="77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EEB75D-BDA7-294E-AB8A-17E3D6C6C1B3}"/>
              </a:ext>
            </a:extLst>
          </p:cNvPr>
          <p:cNvSpPr txBox="1"/>
          <p:nvPr/>
        </p:nvSpPr>
        <p:spPr>
          <a:xfrm>
            <a:off x="5394960" y="264031"/>
            <a:ext cx="6217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To build trust with the public, interpretability is key.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B3DBA0-78EC-9240-A2FB-A82B59FEF9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3174" y="4178646"/>
            <a:ext cx="7912781" cy="24479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971E31-C36E-C346-B05C-DE10B48EAA72}"/>
              </a:ext>
            </a:extLst>
          </p:cNvPr>
          <p:cNvSpPr txBox="1"/>
          <p:nvPr/>
        </p:nvSpPr>
        <p:spPr>
          <a:xfrm>
            <a:off x="11009375" y="5915929"/>
            <a:ext cx="603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✘</a:t>
            </a:r>
          </a:p>
        </p:txBody>
      </p:sp>
      <p:pic>
        <p:nvPicPr>
          <p:cNvPr id="3076" name="Picture 4" descr="Push pin stock photo. Image of memo, isolated, detail - 7635176">
            <a:extLst>
              <a:ext uri="{FF2B5EF4-FFF2-40B4-BE49-F238E27FC236}">
                <a16:creationId xmlns:a16="http://schemas.microsoft.com/office/drawing/2014/main" id="{7452584B-D9A6-4448-A6D3-95CA11463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307" y="1150959"/>
            <a:ext cx="940573" cy="94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ush pin stock photo. Image of detail, blue, color, appliance - 29719218">
            <a:extLst>
              <a:ext uri="{FF2B5EF4-FFF2-40B4-BE49-F238E27FC236}">
                <a16:creationId xmlns:a16="http://schemas.microsoft.com/office/drawing/2014/main" id="{2D2CBD5D-D9C4-E445-9370-1ED326983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5555"/>
            <a:ext cx="779481" cy="77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Push pin stock photo. Image of detail, blue, color, appliance - 29719218">
            <a:extLst>
              <a:ext uri="{FF2B5EF4-FFF2-40B4-BE49-F238E27FC236}">
                <a16:creationId xmlns:a16="http://schemas.microsoft.com/office/drawing/2014/main" id="{D76EC101-D36D-BC47-B506-C64E1C824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56828" y="2071954"/>
            <a:ext cx="779481" cy="77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Push pin stock photo. Image of detail, blue, color, appliance - 29719218">
            <a:extLst>
              <a:ext uri="{FF2B5EF4-FFF2-40B4-BE49-F238E27FC236}">
                <a16:creationId xmlns:a16="http://schemas.microsoft.com/office/drawing/2014/main" id="{CB2CA813-603A-0E4B-9CEC-4565ADC44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372" y="3977614"/>
            <a:ext cx="758373" cy="77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Push pin stock photo. Image of memo, isolated, detail - 7635176">
            <a:extLst>
              <a:ext uri="{FF2B5EF4-FFF2-40B4-BE49-F238E27FC236}">
                <a16:creationId xmlns:a16="http://schemas.microsoft.com/office/drawing/2014/main" id="{C37EB2AD-ED56-4943-BEE6-35E8ECE13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1933" y="4128226"/>
            <a:ext cx="810067" cy="81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DDFEA2B-A8B3-AC47-B01A-C05E60FE3372}"/>
              </a:ext>
            </a:extLst>
          </p:cNvPr>
          <p:cNvSpPr txBox="1"/>
          <p:nvPr/>
        </p:nvSpPr>
        <p:spPr>
          <a:xfrm>
            <a:off x="448585" y="2132341"/>
            <a:ext cx="396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Model: Gradient Boosting Method</a:t>
            </a:r>
          </a:p>
        </p:txBody>
      </p:sp>
    </p:spTree>
    <p:extLst>
      <p:ext uri="{BB962C8B-B14F-4D97-AF65-F5344CB8AC3E}">
        <p14:creationId xmlns:p14="http://schemas.microsoft.com/office/powerpoint/2010/main" val="336884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B24398-7415-514D-A985-E48AC6A3AB1B}"/>
              </a:ext>
            </a:extLst>
          </p:cNvPr>
          <p:cNvSpPr/>
          <p:nvPr/>
        </p:nvSpPr>
        <p:spPr>
          <a:xfrm>
            <a:off x="0" y="317500"/>
            <a:ext cx="49276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Handcuffs And Police Report On The Desk Stock Photo - Download Image Now -  iStock">
            <a:extLst>
              <a:ext uri="{FF2B5EF4-FFF2-40B4-BE49-F238E27FC236}">
                <a16:creationId xmlns:a16="http://schemas.microsoft.com/office/drawing/2014/main" id="{12933A59-69AD-DB46-A43B-7A701A0BD7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9140"/>
          <a:stretch/>
        </p:blipFill>
        <p:spPr bwMode="auto">
          <a:xfrm>
            <a:off x="7517792" y="0"/>
            <a:ext cx="4674208" cy="687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39B343-B238-624D-A2A3-5056CE1735A6}"/>
              </a:ext>
            </a:extLst>
          </p:cNvPr>
          <p:cNvSpPr txBox="1"/>
          <p:nvPr/>
        </p:nvSpPr>
        <p:spPr>
          <a:xfrm>
            <a:off x="162338" y="422967"/>
            <a:ext cx="4368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merican Typewriter" panose="02090604020004020304" pitchFamily="18" charset="77"/>
                <a:cs typeface="Courier New" panose="02070309020205020404" pitchFamily="49" charset="0"/>
              </a:rPr>
              <a:t>Case File #ML2</a:t>
            </a:r>
            <a:endParaRPr lang="en-US" sz="4000" dirty="0">
              <a:latin typeface="American Typewriter" panose="02090604020004020304" pitchFamily="18" charset="77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488787-153D-364D-857F-A870005D45E5}"/>
              </a:ext>
            </a:extLst>
          </p:cNvPr>
          <p:cNvSpPr/>
          <p:nvPr/>
        </p:nvSpPr>
        <p:spPr>
          <a:xfrm rot="20825047">
            <a:off x="9191658" y="2867988"/>
            <a:ext cx="385101" cy="221057"/>
          </a:xfrm>
          <a:prstGeom prst="rect">
            <a:avLst/>
          </a:prstGeom>
          <a:solidFill>
            <a:srgbClr val="E0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FB2F8B-6910-884D-86F9-24546B565701}"/>
              </a:ext>
            </a:extLst>
          </p:cNvPr>
          <p:cNvSpPr txBox="1"/>
          <p:nvPr/>
        </p:nvSpPr>
        <p:spPr>
          <a:xfrm rot="20746464">
            <a:off x="9101797" y="2847298"/>
            <a:ext cx="4659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merican Typewriter" panose="02090604020004020304" pitchFamily="18" charset="77"/>
              </a:rPr>
              <a:t>ML2</a:t>
            </a:r>
            <a:endParaRPr lang="en-US" sz="1100" dirty="0">
              <a:latin typeface="American Typewriter" panose="02090604020004020304" pitchFamily="18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98113D-A001-F946-8C56-54FDEE777000}"/>
              </a:ext>
            </a:extLst>
          </p:cNvPr>
          <p:cNvSpPr txBox="1"/>
          <p:nvPr/>
        </p:nvSpPr>
        <p:spPr>
          <a:xfrm>
            <a:off x="828493" y="1774858"/>
            <a:ext cx="609300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Recap of Case File #ML1:</a:t>
            </a:r>
          </a:p>
          <a:p>
            <a:endParaRPr lang="en-US" sz="1400" dirty="0">
              <a:solidFill>
                <a:schemeClr val="bg1"/>
              </a:solidFill>
              <a:latin typeface="American Typewriter" panose="02090604020004020304" pitchFamily="18" charset="77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Used different ML regressors to identify predictors for trust scores in law enforcement</a:t>
            </a:r>
          </a:p>
          <a:p>
            <a:endParaRPr lang="en-US" sz="2800" dirty="0">
              <a:solidFill>
                <a:schemeClr val="bg1"/>
              </a:solidFill>
              <a:latin typeface="American Typewriter" panose="02090604020004020304" pitchFamily="18" charset="77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New Objective:</a:t>
            </a:r>
          </a:p>
          <a:p>
            <a:endParaRPr lang="en-US" sz="1400" dirty="0">
              <a:solidFill>
                <a:schemeClr val="bg1"/>
              </a:solidFill>
              <a:latin typeface="American Typewriter" panose="02090604020004020304" pitchFamily="18" charset="77"/>
              <a:cs typeface="Courier New" panose="020703090202050204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Apply interpretability methods to investigate a “black-box” Random Forest Model</a:t>
            </a:r>
          </a:p>
        </p:txBody>
      </p:sp>
    </p:spTree>
    <p:extLst>
      <p:ext uri="{BB962C8B-B14F-4D97-AF65-F5344CB8AC3E}">
        <p14:creationId xmlns:p14="http://schemas.microsoft.com/office/powerpoint/2010/main" val="3487175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39B343-B238-624D-A2A3-5056CE1735A6}"/>
              </a:ext>
            </a:extLst>
          </p:cNvPr>
          <p:cNvSpPr txBox="1"/>
          <p:nvPr/>
        </p:nvSpPr>
        <p:spPr>
          <a:xfrm>
            <a:off x="162338" y="422967"/>
            <a:ext cx="9949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merican Typewriter" panose="02090604020004020304" pitchFamily="18" charset="77"/>
                <a:cs typeface="Courier New" panose="02070309020205020404" pitchFamily="49" charset="0"/>
              </a:rPr>
              <a:t>Top Suspects:</a:t>
            </a:r>
            <a:endParaRPr lang="en-US" sz="4000" dirty="0">
              <a:latin typeface="American Typewriter" panose="02090604020004020304" pitchFamily="18" charset="77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A756D0-A1F0-E942-9384-E17DD70CAE01}"/>
              </a:ext>
            </a:extLst>
          </p:cNvPr>
          <p:cNvSpPr txBox="1"/>
          <p:nvPr/>
        </p:nvSpPr>
        <p:spPr>
          <a:xfrm>
            <a:off x="992023" y="2036311"/>
            <a:ext cx="10207954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spcAft>
                <a:spcPts val="600"/>
              </a:spcAft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Unemployment</a:t>
            </a:r>
          </a:p>
          <a:p>
            <a:pPr marL="742950" indent="-742950">
              <a:spcAft>
                <a:spcPts val="600"/>
              </a:spcAft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Race (% of white population)</a:t>
            </a:r>
          </a:p>
          <a:p>
            <a:pPr marL="742950" indent="-742950">
              <a:spcAft>
                <a:spcPts val="600"/>
              </a:spcAft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Urban decay/Vacant housing</a:t>
            </a:r>
          </a:p>
          <a:p>
            <a:pPr marL="742950" indent="-742950">
              <a:spcAft>
                <a:spcPts val="600"/>
              </a:spcAft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Per Capita Deaths from Homicide</a:t>
            </a:r>
          </a:p>
        </p:txBody>
      </p:sp>
      <p:pic>
        <p:nvPicPr>
          <p:cNvPr id="7170" name="Picture 2" descr="Amazon.com : VIPERTEK Double Lock Steel Police Edition Professional Grade  Handcuffs (Black) : Sports &amp;amp; Outdoors">
            <a:extLst>
              <a:ext uri="{FF2B5EF4-FFF2-40B4-BE49-F238E27FC236}">
                <a16:creationId xmlns:a16="http://schemas.microsoft.com/office/drawing/2014/main" id="{21597993-053E-6B4F-916E-397414C54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91" b="94798" l="3219" r="95708">
                        <a14:foregroundMark x1="3648" y1="65029" x2="3648" y2="65029"/>
                        <a14:foregroundMark x1="18240" y1="94798" x2="18240" y2="94798"/>
                        <a14:foregroundMark x1="78970" y1="5780" x2="78970" y2="5780"/>
                        <a14:foregroundMark x1="95708" y1="26879" x2="95708" y2="26879"/>
                        <a14:foregroundMark x1="63734" y1="65318" x2="63734" y2="65318"/>
                        <a14:foregroundMark x1="66738" y1="73121" x2="66738" y2="73121"/>
                        <a14:foregroundMark x1="64592" y1="74566" x2="64592" y2="74566"/>
                        <a14:backgroundMark x1="60300" y1="67630" x2="60300" y2="67630"/>
                        <a14:backgroundMark x1="63948" y1="73410" x2="63948" y2="734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705" y="4072622"/>
            <a:ext cx="3751405" cy="278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800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0BA9FE-FE9D-BB40-8CEB-F8EE500BC931}"/>
              </a:ext>
            </a:extLst>
          </p:cNvPr>
          <p:cNvSpPr/>
          <p:nvPr/>
        </p:nvSpPr>
        <p:spPr>
          <a:xfrm>
            <a:off x="566928" y="0"/>
            <a:ext cx="4876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0BC3F6E-54F2-6445-83FE-AB5E70646520}"/>
              </a:ext>
            </a:extLst>
          </p:cNvPr>
          <p:cNvGrpSpPr/>
          <p:nvPr/>
        </p:nvGrpSpPr>
        <p:grpSpPr>
          <a:xfrm>
            <a:off x="0" y="0"/>
            <a:ext cx="5132387" cy="6858000"/>
            <a:chOff x="7956884" y="-92413"/>
            <a:chExt cx="5132387" cy="6858000"/>
          </a:xfrm>
        </p:grpSpPr>
        <p:pic>
          <p:nvPicPr>
            <p:cNvPr id="5124" name="Picture 4" descr="1,361 Police Folder Stock Photos, Pictures &amp;amp; Royalty-Free Images - iStock">
              <a:extLst>
                <a:ext uri="{FF2B5EF4-FFF2-40B4-BE49-F238E27FC236}">
                  <a16:creationId xmlns:a16="http://schemas.microsoft.com/office/drawing/2014/main" id="{7A894BA0-90F2-824B-B8FF-8B63CB7DA0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6884" y="-92413"/>
              <a:ext cx="5132387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D122E2-D373-1540-81F2-DC7C4BB5E91A}"/>
                </a:ext>
              </a:extLst>
            </p:cNvPr>
            <p:cNvSpPr/>
            <p:nvPr/>
          </p:nvSpPr>
          <p:spPr>
            <a:xfrm rot="20825047">
              <a:off x="9566865" y="1956258"/>
              <a:ext cx="452138" cy="137285"/>
            </a:xfrm>
            <a:prstGeom prst="rect">
              <a:avLst/>
            </a:prstGeom>
            <a:solidFill>
              <a:srgbClr val="DFDE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6C5A72-3A9D-DD49-9534-80E4168963A9}"/>
                </a:ext>
              </a:extLst>
            </p:cNvPr>
            <p:cNvSpPr txBox="1"/>
            <p:nvPr/>
          </p:nvSpPr>
          <p:spPr>
            <a:xfrm rot="20746464">
              <a:off x="9558692" y="1924873"/>
              <a:ext cx="46599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American Typewriter" panose="02090604020004020304" pitchFamily="18" charset="77"/>
                </a:rPr>
                <a:t>ML1</a:t>
              </a:r>
              <a:endParaRPr lang="en-US" sz="1000" dirty="0">
                <a:latin typeface="American Typewriter" panose="02090604020004020304" pitchFamily="18" charset="7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E29030C-3CCB-8840-8B8D-D3B27A473801}"/>
              </a:ext>
            </a:extLst>
          </p:cNvPr>
          <p:cNvSpPr txBox="1"/>
          <p:nvPr/>
        </p:nvSpPr>
        <p:spPr>
          <a:xfrm>
            <a:off x="7258637" y="3075057"/>
            <a:ext cx="4094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181208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7CA41A-0651-5F4B-9ED3-3854D997E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2076232"/>
            <a:ext cx="3517119" cy="26993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07F340F-428B-2349-B56F-5CB8D2F6A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676" y="2076232"/>
            <a:ext cx="3537345" cy="269938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474F164-16E3-8843-81C0-E33A0F960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336" y="2098215"/>
            <a:ext cx="3517120" cy="2655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39685A-B5E4-3E48-8F9A-6E56A5E6C719}"/>
              </a:ext>
            </a:extLst>
          </p:cNvPr>
          <p:cNvSpPr txBox="1"/>
          <p:nvPr/>
        </p:nvSpPr>
        <p:spPr>
          <a:xfrm>
            <a:off x="506445" y="424661"/>
            <a:ext cx="875353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Feature</a:t>
            </a:r>
          </a:p>
          <a:p>
            <a:r>
              <a:rPr lang="en-US" sz="2800" b="1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Importance</a:t>
            </a:r>
          </a:p>
          <a:p>
            <a:r>
              <a:rPr lang="en-US" sz="2000" dirty="0" err="1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sklearn</a:t>
            </a:r>
            <a:endParaRPr lang="en-US" sz="2800" dirty="0">
              <a:solidFill>
                <a:schemeClr val="bg1"/>
              </a:solidFill>
              <a:latin typeface="American Typewriter" panose="02090604020004020304" pitchFamily="18" charset="77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6B888A-A93D-B047-A259-540475618F39}"/>
              </a:ext>
            </a:extLst>
          </p:cNvPr>
          <p:cNvSpPr txBox="1"/>
          <p:nvPr/>
        </p:nvSpPr>
        <p:spPr>
          <a:xfrm>
            <a:off x="4329450" y="322720"/>
            <a:ext cx="57337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Permutation</a:t>
            </a:r>
          </a:p>
          <a:p>
            <a:r>
              <a:rPr lang="en-US" sz="2800" b="1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Importance</a:t>
            </a:r>
          </a:p>
          <a:p>
            <a:r>
              <a:rPr lang="en-US" sz="2000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manual implementation</a:t>
            </a:r>
          </a:p>
          <a:p>
            <a:r>
              <a:rPr lang="en-US" sz="2000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or eli5 or </a:t>
            </a:r>
            <a:r>
              <a:rPr lang="en-US" sz="2000" dirty="0" err="1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sklearn</a:t>
            </a:r>
            <a:endParaRPr lang="en-US" sz="2000" dirty="0">
              <a:solidFill>
                <a:schemeClr val="bg1"/>
              </a:solidFill>
              <a:latin typeface="American Typewriter" panose="02090604020004020304" pitchFamily="18" charset="77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EAB21C-5F8D-AC43-84E7-A6B11E40A2B7}"/>
              </a:ext>
            </a:extLst>
          </p:cNvPr>
          <p:cNvSpPr txBox="1"/>
          <p:nvPr/>
        </p:nvSpPr>
        <p:spPr>
          <a:xfrm>
            <a:off x="8288708" y="503426"/>
            <a:ext cx="325938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Shap</a:t>
            </a:r>
            <a:endParaRPr lang="en-US" sz="2800" b="1" dirty="0">
              <a:solidFill>
                <a:schemeClr val="bg1"/>
              </a:solidFill>
              <a:latin typeface="American Typewriter" panose="02090604020004020304" pitchFamily="18" charset="77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Summary Plot</a:t>
            </a:r>
          </a:p>
          <a:p>
            <a:r>
              <a:rPr lang="en-US" sz="2000" dirty="0" err="1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shap</a:t>
            </a:r>
            <a:endParaRPr lang="en-US" sz="2000" dirty="0">
              <a:solidFill>
                <a:schemeClr val="bg1"/>
              </a:solidFill>
              <a:latin typeface="American Typewriter" panose="02090604020004020304" pitchFamily="18" charset="77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F31BE6-35A9-0040-9B93-7A0BCFD3DDDE}"/>
              </a:ext>
            </a:extLst>
          </p:cNvPr>
          <p:cNvSpPr txBox="1"/>
          <p:nvPr/>
        </p:nvSpPr>
        <p:spPr>
          <a:xfrm>
            <a:off x="4310677" y="4962672"/>
            <a:ext cx="3514080" cy="9233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Permute features and compare accuracy against a baseline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FF7A7C-F4C9-464B-9C4D-B5614D78E78E}"/>
              </a:ext>
            </a:extLst>
          </p:cNvPr>
          <p:cNvSpPr txBox="1"/>
          <p:nvPr/>
        </p:nvSpPr>
        <p:spPr>
          <a:xfrm>
            <a:off x="408296" y="4962672"/>
            <a:ext cx="3551864" cy="9233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Computed from accumulation of the impurity decrease within each tree</a:t>
            </a:r>
            <a:endParaRPr lang="en-US" dirty="0">
              <a:solidFill>
                <a:schemeClr val="bg1"/>
              </a:solidFill>
              <a:latin typeface="American Typewriter" panose="02090604020004020304" pitchFamily="18" charset="77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885BA1-5F5E-CC44-80BA-F8DFDA66107B}"/>
              </a:ext>
            </a:extLst>
          </p:cNvPr>
          <p:cNvSpPr txBox="1"/>
          <p:nvPr/>
        </p:nvSpPr>
        <p:spPr>
          <a:xfrm>
            <a:off x="8201362" y="4960948"/>
            <a:ext cx="3461029" cy="9233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Mean absolute SHAP values per feature across all samples</a:t>
            </a:r>
          </a:p>
          <a:p>
            <a:endParaRPr lang="en-US" dirty="0">
              <a:solidFill>
                <a:schemeClr val="bg1"/>
              </a:solidFill>
              <a:latin typeface="American Typewriter" panose="02090604020004020304" pitchFamily="18" charset="7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212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8940174-2C94-A542-A2BB-3E044A2F2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632" y="1944664"/>
            <a:ext cx="3517119" cy="299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8521314-E52D-DF42-8E8C-BDA9459DA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676" y="1944664"/>
            <a:ext cx="3537345" cy="299802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C42D9913-8C0D-8248-941E-B3B950D80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62336" y="1944664"/>
            <a:ext cx="3517120" cy="299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261067-9D78-514A-B5A4-CDA9A1441DB5}"/>
              </a:ext>
            </a:extLst>
          </p:cNvPr>
          <p:cNvSpPr txBox="1"/>
          <p:nvPr/>
        </p:nvSpPr>
        <p:spPr>
          <a:xfrm>
            <a:off x="484633" y="1452597"/>
            <a:ext cx="244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Beeswarm</a:t>
            </a:r>
            <a:r>
              <a:rPr lang="en-US" sz="2000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 plot</a:t>
            </a:r>
            <a:endParaRPr lang="en-US" sz="2800" dirty="0">
              <a:solidFill>
                <a:schemeClr val="bg1"/>
              </a:solidFill>
              <a:latin typeface="American Typewriter" panose="02090604020004020304" pitchFamily="18" charset="77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7CCEF3-9BCB-C34F-977B-FA83B480B58B}"/>
              </a:ext>
            </a:extLst>
          </p:cNvPr>
          <p:cNvSpPr txBox="1"/>
          <p:nvPr/>
        </p:nvSpPr>
        <p:spPr>
          <a:xfrm>
            <a:off x="4310676" y="1452597"/>
            <a:ext cx="5733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Violin plot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F84D5-C8C3-7B43-90DF-641F7C1D3ADA}"/>
              </a:ext>
            </a:extLst>
          </p:cNvPr>
          <p:cNvSpPr txBox="1"/>
          <p:nvPr/>
        </p:nvSpPr>
        <p:spPr>
          <a:xfrm>
            <a:off x="8162336" y="1420058"/>
            <a:ext cx="3259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Decision plot</a:t>
            </a:r>
          </a:p>
        </p:txBody>
      </p:sp>
    </p:spTree>
    <p:extLst>
      <p:ext uri="{BB962C8B-B14F-4D97-AF65-F5344CB8AC3E}">
        <p14:creationId xmlns:p14="http://schemas.microsoft.com/office/powerpoint/2010/main" val="2937382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FA3404D-31A7-CF40-BCA8-4A0B444DE8B4}"/>
              </a:ext>
            </a:extLst>
          </p:cNvPr>
          <p:cNvGrpSpPr/>
          <p:nvPr/>
        </p:nvGrpSpPr>
        <p:grpSpPr>
          <a:xfrm>
            <a:off x="711200" y="1308100"/>
            <a:ext cx="3403600" cy="4864100"/>
            <a:chOff x="2717800" y="1805268"/>
            <a:chExt cx="2501584" cy="488329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E9E6EB-9E59-DB47-9D09-C27C865BE71C}"/>
                </a:ext>
              </a:extLst>
            </p:cNvPr>
            <p:cNvSpPr/>
            <p:nvPr/>
          </p:nvSpPr>
          <p:spPr>
            <a:xfrm>
              <a:off x="2717800" y="1953064"/>
              <a:ext cx="2419073" cy="4735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EE32EAE-F06B-304F-AC9E-784112C0F3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213" t="11392" r="4391" b="11707"/>
            <a:stretch/>
          </p:blipFill>
          <p:spPr>
            <a:xfrm>
              <a:off x="2717800" y="1805268"/>
              <a:ext cx="2501584" cy="4883297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1B231CD-AE0F-0741-9D77-BBBD86725772}"/>
              </a:ext>
            </a:extLst>
          </p:cNvPr>
          <p:cNvSpPr txBox="1"/>
          <p:nvPr/>
        </p:nvSpPr>
        <p:spPr>
          <a:xfrm>
            <a:off x="943329" y="1617107"/>
            <a:ext cx="272615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Trust in Police goes </a:t>
            </a:r>
            <a:r>
              <a:rPr lang="en-US" sz="2800" b="1" dirty="0">
                <a:latin typeface="MV Boli" panose="02000500030200090000" pitchFamily="2" charset="0"/>
                <a:cs typeface="MV Boli" panose="02000500030200090000" pitchFamily="2" charset="0"/>
              </a:rPr>
              <a:t>↓</a:t>
            </a:r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 down in relation to:</a:t>
            </a:r>
          </a:p>
          <a:p>
            <a:pPr marL="304800" indent="-304800">
              <a:buFont typeface="Arial" panose="020B0604020202020204" pitchFamily="34" charset="0"/>
              <a:buChar char="•"/>
            </a:pPr>
            <a:r>
              <a:rPr lang="en-US" dirty="0">
                <a:latin typeface="MV Boli" panose="02000500030200090000" pitchFamily="2" charset="0"/>
                <a:cs typeface="MV Boli" panose="02000500030200090000" pitchFamily="2" charset="0"/>
              </a:rPr>
              <a:t>Mortality from Homicides/Firearms</a:t>
            </a:r>
          </a:p>
          <a:p>
            <a:pPr marL="304800" indent="-304800">
              <a:buFont typeface="Arial" panose="020B0604020202020204" pitchFamily="34" charset="0"/>
              <a:buChar char="•"/>
            </a:pPr>
            <a:r>
              <a:rPr lang="en-US" dirty="0">
                <a:latin typeface="MV Boli" panose="02000500030200090000" pitchFamily="2" charset="0"/>
                <a:cs typeface="MV Boli" panose="02000500030200090000" pitchFamily="2" charset="0"/>
              </a:rPr>
              <a:t>% Unemployed</a:t>
            </a:r>
          </a:p>
          <a:p>
            <a:pPr marL="304800" indent="-304800">
              <a:buFont typeface="Arial" panose="020B0604020202020204" pitchFamily="34" charset="0"/>
              <a:buChar char="•"/>
            </a:pPr>
            <a:r>
              <a:rPr lang="en-US" dirty="0">
                <a:latin typeface="MV Boli" panose="02000500030200090000" pitchFamily="2" charset="0"/>
                <a:cs typeface="MV Boli" panose="02000500030200090000" pitchFamily="2" charset="0"/>
              </a:rPr>
              <a:t>% Black population</a:t>
            </a:r>
          </a:p>
          <a:p>
            <a:pPr marL="304800" indent="-304800">
              <a:buFont typeface="Arial" panose="020B0604020202020204" pitchFamily="34" charset="0"/>
              <a:buChar char="•"/>
            </a:pPr>
            <a:r>
              <a:rPr lang="en-US" dirty="0">
                <a:latin typeface="MV Boli" panose="02000500030200090000" pitchFamily="2" charset="0"/>
                <a:cs typeface="MV Boli" panose="02000500030200090000" pitchFamily="2" charset="0"/>
              </a:rPr>
              <a:t>% Households below poverty</a:t>
            </a:r>
          </a:p>
          <a:p>
            <a:pPr marL="304800" indent="-304800">
              <a:buFont typeface="Arial" panose="020B0604020202020204" pitchFamily="34" charset="0"/>
              <a:buChar char="•"/>
            </a:pPr>
            <a:r>
              <a:rPr lang="en-US" dirty="0">
                <a:latin typeface="MV Boli" panose="02000500030200090000" pitchFamily="2" charset="0"/>
                <a:cs typeface="MV Boli" panose="02000500030200090000" pitchFamily="2" charset="0"/>
              </a:rPr>
              <a:t>Vacant Housing  Units</a:t>
            </a:r>
          </a:p>
          <a:p>
            <a:pPr marL="304800" indent="-304800">
              <a:buAutoNum type="arabicPeriod"/>
            </a:pPr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Trust in Police goes </a:t>
            </a:r>
            <a:r>
              <a:rPr lang="en-US" sz="2800" b="1" dirty="0">
                <a:latin typeface="MV Boli" panose="02000500030200090000" pitchFamily="2" charset="0"/>
                <a:cs typeface="MV Boli" panose="02000500030200090000" pitchFamily="2" charset="0"/>
              </a:rPr>
              <a:t>↑</a:t>
            </a:r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 in relation to:</a:t>
            </a:r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04800" indent="-304800">
              <a:buFont typeface="Arial" panose="020B0604020202020204" pitchFamily="34" charset="0"/>
              <a:buChar char="•"/>
            </a:pPr>
            <a:r>
              <a:rPr lang="en-US" dirty="0">
                <a:latin typeface="MV Boli" panose="02000500030200090000" pitchFamily="2" charset="0"/>
                <a:cs typeface="MV Boli" panose="02000500030200090000" pitchFamily="2" charset="0"/>
              </a:rPr>
              <a:t>% White population</a:t>
            </a:r>
          </a:p>
          <a:p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040631-BC9A-8E47-B4F5-5927AEA5080A}"/>
              </a:ext>
            </a:extLst>
          </p:cNvPr>
          <p:cNvSpPr txBox="1"/>
          <p:nvPr/>
        </p:nvSpPr>
        <p:spPr>
          <a:xfrm>
            <a:off x="711200" y="505823"/>
            <a:ext cx="5733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So far, all the evidence agrees: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21D211A-AD83-914D-8567-D50E0EEFB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618" y="1914015"/>
            <a:ext cx="3776182" cy="425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78A30C7-33D6-814B-BE85-BEF97B376A9A}"/>
              </a:ext>
            </a:extLst>
          </p:cNvPr>
          <p:cNvSpPr txBox="1"/>
          <p:nvPr/>
        </p:nvSpPr>
        <p:spPr>
          <a:xfrm>
            <a:off x="4783618" y="1417052"/>
            <a:ext cx="5096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Partial Dependence Plots </a:t>
            </a:r>
            <a:r>
              <a:rPr lang="en-US" sz="2000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sklearn</a:t>
            </a:r>
            <a:r>
              <a:rPr lang="en-US" sz="2000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)</a:t>
            </a:r>
            <a:endParaRPr lang="en-US" sz="2800" dirty="0">
              <a:solidFill>
                <a:schemeClr val="bg1"/>
              </a:solidFill>
              <a:latin typeface="American Typewriter" panose="02090604020004020304" pitchFamily="18" charset="7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959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E98BD6-796E-8344-A80C-8D8949780CF2}"/>
              </a:ext>
            </a:extLst>
          </p:cNvPr>
          <p:cNvSpPr txBox="1"/>
          <p:nvPr/>
        </p:nvSpPr>
        <p:spPr>
          <a:xfrm>
            <a:off x="688661" y="578967"/>
            <a:ext cx="8753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Drop Column Importance</a:t>
            </a:r>
          </a:p>
          <a:p>
            <a:r>
              <a:rPr lang="en-US" sz="2800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manual implementation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071EC6-6F54-694A-BA44-52FE48201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61" y="1698286"/>
            <a:ext cx="5258571" cy="35921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719600-3A48-4046-A248-45B356011475}"/>
              </a:ext>
            </a:extLst>
          </p:cNvPr>
          <p:cNvSpPr txBox="1"/>
          <p:nvPr/>
        </p:nvSpPr>
        <p:spPr>
          <a:xfrm>
            <a:off x="6292872" y="1722670"/>
            <a:ext cx="5098869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Drop a feature and compare accuracy against a baseline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B79598-F06E-5C4F-B708-C7A7DD213833}"/>
              </a:ext>
            </a:extLst>
          </p:cNvPr>
          <p:cNvGrpSpPr/>
          <p:nvPr/>
        </p:nvGrpSpPr>
        <p:grpSpPr>
          <a:xfrm>
            <a:off x="6435203" y="2847536"/>
            <a:ext cx="2671570" cy="3464248"/>
            <a:chOff x="2717800" y="1805268"/>
            <a:chExt cx="2501584" cy="488329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A6FA46-825F-4A4B-9EBA-D6F902C01D7F}"/>
                </a:ext>
              </a:extLst>
            </p:cNvPr>
            <p:cNvSpPr/>
            <p:nvPr/>
          </p:nvSpPr>
          <p:spPr>
            <a:xfrm>
              <a:off x="2717800" y="1953064"/>
              <a:ext cx="2419073" cy="4735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DDEB62C-0FBB-0D4A-8FBE-B4A5FE7A6F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6213" t="11392" r="4391" b="11707"/>
            <a:stretch/>
          </p:blipFill>
          <p:spPr>
            <a:xfrm>
              <a:off x="2717800" y="1805268"/>
              <a:ext cx="2501584" cy="4883297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07A76BF-1449-5C47-9508-99D84D0162F2}"/>
              </a:ext>
            </a:extLst>
          </p:cNvPr>
          <p:cNvSpPr txBox="1"/>
          <p:nvPr/>
        </p:nvSpPr>
        <p:spPr>
          <a:xfrm>
            <a:off x="6560322" y="3224157"/>
            <a:ext cx="23332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latin typeface="MV Boli" panose="02000500030200090000" pitchFamily="2" charset="0"/>
                <a:cs typeface="MV Boli" panose="02000500030200090000" pitchFamily="2" charset="0"/>
              </a:rPr>
              <a:t>Top 5:</a:t>
            </a:r>
          </a:p>
          <a:p>
            <a:pPr marL="266700" indent="-266700">
              <a:buAutoNum type="arabicPeriod"/>
            </a:pPr>
            <a:r>
              <a:rPr lang="en-US" sz="1600" i="1" dirty="0">
                <a:latin typeface="MV Boli" panose="02000500030200090000" pitchFamily="2" charset="0"/>
                <a:cs typeface="MV Boli" panose="02000500030200090000" pitchFamily="2" charset="0"/>
              </a:rPr>
              <a:t>% Households below poverty</a:t>
            </a:r>
          </a:p>
          <a:p>
            <a:pPr marL="266700" indent="-266700">
              <a:buAutoNum type="arabicPeriod"/>
            </a:pPr>
            <a:r>
              <a:rPr lang="en-US" sz="1600" i="1" dirty="0">
                <a:latin typeface="MV Boli" panose="02000500030200090000" pitchFamily="2" charset="0"/>
                <a:cs typeface="MV Boli" panose="02000500030200090000" pitchFamily="2" charset="0"/>
              </a:rPr>
              <a:t>Vacant housing units</a:t>
            </a:r>
          </a:p>
          <a:p>
            <a:pPr marL="266700" indent="-266700">
              <a:buAutoNum type="arabicPeriod"/>
            </a:pPr>
            <a:r>
              <a:rPr lang="en-US" sz="1600" i="1" dirty="0">
                <a:latin typeface="MV Boli" panose="02000500030200090000" pitchFamily="2" charset="0"/>
                <a:cs typeface="MV Boli" panose="02000500030200090000" pitchFamily="2" charset="0"/>
              </a:rPr>
              <a:t>% Unemployed</a:t>
            </a:r>
          </a:p>
          <a:p>
            <a:pPr marL="266700" indent="-266700">
              <a:buAutoNum type="arabicPeriod"/>
            </a:pPr>
            <a:r>
              <a:rPr lang="en-US" sz="1600" i="1" dirty="0">
                <a:latin typeface="MV Boli" panose="02000500030200090000" pitchFamily="2" charset="0"/>
                <a:cs typeface="MV Boli" panose="02000500030200090000" pitchFamily="2" charset="0"/>
              </a:rPr>
              <a:t>% Black Population</a:t>
            </a:r>
          </a:p>
          <a:p>
            <a:pPr marL="266700" indent="-266700">
              <a:buAutoNum type="arabicPeriod"/>
            </a:pPr>
            <a:r>
              <a:rPr lang="en-US" sz="1600" i="1" dirty="0">
                <a:latin typeface="MV Boli" panose="02000500030200090000" pitchFamily="2" charset="0"/>
                <a:cs typeface="MV Boli" panose="02000500030200090000" pitchFamily="2" charset="0"/>
              </a:rPr>
              <a:t>Crime Density</a:t>
            </a:r>
          </a:p>
        </p:txBody>
      </p:sp>
      <p:pic>
        <p:nvPicPr>
          <p:cNvPr id="15" name="Picture 6" descr="Realistic paper notepad isolated Royalty Free Vector Image">
            <a:extLst>
              <a:ext uri="{FF2B5EF4-FFF2-40B4-BE49-F238E27FC236}">
                <a16:creationId xmlns:a16="http://schemas.microsoft.com/office/drawing/2014/main" id="{6E85323D-7633-E74D-B503-ECE96B450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75" b="80773" l="10000" r="90000">
                        <a14:foregroundMark x1="46800" y1="79537" x2="46800" y2="795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0252"/>
          <a:stretch/>
        </p:blipFill>
        <p:spPr bwMode="auto">
          <a:xfrm rot="574399">
            <a:off x="7935564" y="2856006"/>
            <a:ext cx="4341704" cy="420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18DB8E0-F57C-894A-A705-2F5153CA72BB}"/>
              </a:ext>
            </a:extLst>
          </p:cNvPr>
          <p:cNvSpPr txBox="1"/>
          <p:nvPr/>
        </p:nvSpPr>
        <p:spPr>
          <a:xfrm rot="640362">
            <a:off x="9077158" y="3855310"/>
            <a:ext cx="229269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MV Boli" panose="02000500030200090000" pitchFamily="2" charset="0"/>
                <a:cs typeface="MV Boli" panose="02000500030200090000" pitchFamily="2" charset="0"/>
              </a:rPr>
              <a:t>Reduces accuracy:</a:t>
            </a:r>
          </a:p>
          <a:p>
            <a:endParaRPr lang="en-US" sz="1200" i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>
                <a:latin typeface="MV Boli" panose="020F0502020204030204" pitchFamily="34" charset="0"/>
                <a:cs typeface="MV Boli" panose="020F0502020204030204" pitchFamily="34" charset="0"/>
              </a:rPr>
              <a:t>% Hispanic population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>
                <a:latin typeface="MV Boli" panose="020F0502020204030204" pitchFamily="34" charset="0"/>
                <a:cs typeface="MV Boli" panose="020F0502020204030204" pitchFamily="34" charset="0"/>
              </a:rPr>
              <a:t>Birth Rate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>
                <a:latin typeface="MV Boli" panose="020F0502020204030204" pitchFamily="34" charset="0"/>
                <a:cs typeface="MV Boli" panose="020F0502020204030204" pitchFamily="34" charset="0"/>
              </a:rPr>
              <a:t>% Pop. In Group Quarters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>
                <a:latin typeface="MV Boli" panose="020F0502020204030204" pitchFamily="34" charset="0"/>
                <a:cs typeface="MV Boli" panose="020F0502020204030204" pitchFamily="34" charset="0"/>
              </a:rPr>
              <a:t>% &lt;18 or &gt;64 in 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>
                <a:latin typeface="MV Boli" panose="020F0502020204030204" pitchFamily="34" charset="0"/>
                <a:cs typeface="MV Boli" panose="020F0502020204030204" pitchFamily="34" charset="0"/>
              </a:rPr>
              <a:t>Total Population</a:t>
            </a:r>
          </a:p>
        </p:txBody>
      </p:sp>
      <p:pic>
        <p:nvPicPr>
          <p:cNvPr id="17" name="Picture 16" descr="A group of colorful squares&#10;&#10;Description automatically generated with low confidence">
            <a:extLst>
              <a:ext uri="{FF2B5EF4-FFF2-40B4-BE49-F238E27FC236}">
                <a16:creationId xmlns:a16="http://schemas.microsoft.com/office/drawing/2014/main" id="{F6765444-0882-FE41-A03E-1BEE399DEB4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0658" t="27496" r="5392" b="24079"/>
          <a:stretch/>
        </p:blipFill>
        <p:spPr>
          <a:xfrm rot="301350">
            <a:off x="171072" y="4880084"/>
            <a:ext cx="2035328" cy="20115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82DA2F5-D4C2-1848-AD08-F22372BD94EB}"/>
              </a:ext>
            </a:extLst>
          </p:cNvPr>
          <p:cNvSpPr txBox="1"/>
          <p:nvPr/>
        </p:nvSpPr>
        <p:spPr>
          <a:xfrm rot="21441866">
            <a:off x="289050" y="5224126"/>
            <a:ext cx="17993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 ITC" panose="020F0502020204030204" pitchFamily="34" charset="0"/>
                <a:cs typeface="Bradley Hand ITC" panose="020F0502020204030204" pitchFamily="34" charset="0"/>
              </a:rPr>
              <a:t>Negative importance = removing these features improves accuracy!</a:t>
            </a:r>
          </a:p>
        </p:txBody>
      </p:sp>
      <p:pic>
        <p:nvPicPr>
          <p:cNvPr id="19" name="Picture 4" descr="Push pin stock photo. Image of memo, isolated, detail - 7635176">
            <a:extLst>
              <a:ext uri="{FF2B5EF4-FFF2-40B4-BE49-F238E27FC236}">
                <a16:creationId xmlns:a16="http://schemas.microsoft.com/office/drawing/2014/main" id="{47AC6E78-E14E-CB45-9D95-6D0EF944F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90" y="4579660"/>
            <a:ext cx="940573" cy="94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Magnifying Glass PNG Transparent Images | PNG All">
            <a:extLst>
              <a:ext uri="{FF2B5EF4-FFF2-40B4-BE49-F238E27FC236}">
                <a16:creationId xmlns:a16="http://schemas.microsoft.com/office/drawing/2014/main" id="{11848F30-4C69-8340-9215-01FEB659E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7233">
            <a:off x="1831817" y="3097163"/>
            <a:ext cx="5312353" cy="339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974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EAFEBF9-3EAE-1248-A698-BEDFB6019360}"/>
              </a:ext>
            </a:extLst>
          </p:cNvPr>
          <p:cNvSpPr txBox="1"/>
          <p:nvPr/>
        </p:nvSpPr>
        <p:spPr>
          <a:xfrm>
            <a:off x="430745" y="419862"/>
            <a:ext cx="875353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What about for Random Forests?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Ensemble of deep trees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295ADB-10FB-6F4E-A5A8-A90BC2A77DC3}"/>
              </a:ext>
            </a:extLst>
          </p:cNvPr>
          <p:cNvSpPr txBox="1"/>
          <p:nvPr/>
        </p:nvSpPr>
        <p:spPr>
          <a:xfrm>
            <a:off x="7467601" y="6273800"/>
            <a:ext cx="2451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× </a:t>
            </a:r>
            <a:r>
              <a:rPr lang="en-US" sz="2400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n_estimators</a:t>
            </a:r>
            <a:endParaRPr lang="en-US" sz="2800" dirty="0">
              <a:solidFill>
                <a:schemeClr val="bg1"/>
              </a:solidFill>
              <a:latin typeface="American Typewriter" panose="02090604020004020304" pitchFamily="18" charset="77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559BC6-AE60-FD48-9AB4-436052006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49" y="1674629"/>
            <a:ext cx="9487955" cy="45991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2FFF34-83C7-B140-BEF6-ACCE73D99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48" y="1674628"/>
            <a:ext cx="9487956" cy="459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45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F55C486-04E5-0F41-9355-3479A634A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21" y="1674628"/>
            <a:ext cx="9487956" cy="45991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AFEBF9-3EAE-1248-A698-BEDFB6019360}"/>
              </a:ext>
            </a:extLst>
          </p:cNvPr>
          <p:cNvSpPr txBox="1"/>
          <p:nvPr/>
        </p:nvSpPr>
        <p:spPr>
          <a:xfrm>
            <a:off x="430745" y="419862"/>
            <a:ext cx="875353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What about for Random Forests?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Ensemble of deep trees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F19B0F-B746-714A-93DC-1A018D95ADF7}"/>
              </a:ext>
            </a:extLst>
          </p:cNvPr>
          <p:cNvSpPr/>
          <p:nvPr/>
        </p:nvSpPr>
        <p:spPr>
          <a:xfrm>
            <a:off x="4190869" y="1760341"/>
            <a:ext cx="2115261" cy="967869"/>
          </a:xfrm>
          <a:prstGeom prst="rect">
            <a:avLst/>
          </a:prstGeom>
          <a:solidFill>
            <a:schemeClr val="accent3">
              <a:lumMod val="20000"/>
              <a:lumOff val="80000"/>
              <a:alpha val="27000"/>
            </a:schemeClr>
          </a:solidFill>
          <a:ln w="38100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96457E-7A50-3748-B043-075DB3C4674C}"/>
              </a:ext>
            </a:extLst>
          </p:cNvPr>
          <p:cNvSpPr/>
          <p:nvPr/>
        </p:nvSpPr>
        <p:spPr>
          <a:xfrm>
            <a:off x="3308503" y="2954301"/>
            <a:ext cx="1939996" cy="1008900"/>
          </a:xfrm>
          <a:prstGeom prst="rect">
            <a:avLst/>
          </a:prstGeom>
          <a:solidFill>
            <a:schemeClr val="accent3">
              <a:lumMod val="20000"/>
              <a:lumOff val="80000"/>
              <a:alpha val="27000"/>
            </a:schemeClr>
          </a:solidFill>
          <a:ln w="38100"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465559-889B-5447-8586-FF1594547F5E}"/>
              </a:ext>
            </a:extLst>
          </p:cNvPr>
          <p:cNvSpPr/>
          <p:nvPr/>
        </p:nvSpPr>
        <p:spPr>
          <a:xfrm>
            <a:off x="1368507" y="4178527"/>
            <a:ext cx="1939996" cy="1008900"/>
          </a:xfrm>
          <a:prstGeom prst="rect">
            <a:avLst/>
          </a:prstGeom>
          <a:solidFill>
            <a:schemeClr val="accent3">
              <a:lumMod val="20000"/>
              <a:lumOff val="80000"/>
              <a:alpha val="27000"/>
            </a:schemeClr>
          </a:solidFill>
          <a:ln w="38100"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E095D8-1BA6-5C40-9317-56D3E7D48D69}"/>
              </a:ext>
            </a:extLst>
          </p:cNvPr>
          <p:cNvSpPr/>
          <p:nvPr/>
        </p:nvSpPr>
        <p:spPr>
          <a:xfrm>
            <a:off x="1742439" y="5402753"/>
            <a:ext cx="1026161" cy="703407"/>
          </a:xfrm>
          <a:prstGeom prst="rect">
            <a:avLst/>
          </a:prstGeom>
          <a:solidFill>
            <a:schemeClr val="accent3">
              <a:lumMod val="20000"/>
              <a:lumOff val="80000"/>
              <a:alpha val="27000"/>
            </a:schemeClr>
          </a:solidFill>
          <a:ln w="38100"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295ADB-10FB-6F4E-A5A8-A90BC2A77DC3}"/>
              </a:ext>
            </a:extLst>
          </p:cNvPr>
          <p:cNvSpPr txBox="1"/>
          <p:nvPr/>
        </p:nvSpPr>
        <p:spPr>
          <a:xfrm>
            <a:off x="7467601" y="6273800"/>
            <a:ext cx="2451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× </a:t>
            </a:r>
            <a:r>
              <a:rPr lang="en-US" sz="2400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n_estimators</a:t>
            </a:r>
            <a:endParaRPr lang="en-US" sz="2800" dirty="0">
              <a:solidFill>
                <a:schemeClr val="bg1"/>
              </a:solidFill>
              <a:latin typeface="American Typewriter" panose="02090604020004020304" pitchFamily="18" charset="77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7C3FEE-5475-DE40-9D6D-5B9518A656E4}"/>
              </a:ext>
            </a:extLst>
          </p:cNvPr>
          <p:cNvSpPr txBox="1"/>
          <p:nvPr/>
        </p:nvSpPr>
        <p:spPr>
          <a:xfrm>
            <a:off x="10375221" y="1638556"/>
            <a:ext cx="3838228" cy="26314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PH" sz="2000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Predictions are made by </a:t>
            </a:r>
            <a:r>
              <a:rPr lang="en-PH" sz="2000" b="1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paths</a:t>
            </a:r>
            <a:r>
              <a:rPr lang="en-PH" sz="2000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 along trees (combinations of features)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2000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Decomposing predictions by decomposing contributions of features will fail to consider </a:t>
            </a:r>
            <a:r>
              <a:rPr lang="en-PH" sz="2000" b="1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feature interactions</a:t>
            </a:r>
          </a:p>
        </p:txBody>
      </p:sp>
    </p:spTree>
    <p:extLst>
      <p:ext uri="{BB962C8B-B14F-4D97-AF65-F5344CB8AC3E}">
        <p14:creationId xmlns:p14="http://schemas.microsoft.com/office/powerpoint/2010/main" val="3261855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E98BD6-796E-8344-A80C-8D8949780CF2}"/>
              </a:ext>
            </a:extLst>
          </p:cNvPr>
          <p:cNvSpPr txBox="1"/>
          <p:nvPr/>
        </p:nvSpPr>
        <p:spPr>
          <a:xfrm>
            <a:off x="688661" y="388467"/>
            <a:ext cx="8753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TreeInterpreter</a:t>
            </a:r>
            <a:endParaRPr lang="en-US" sz="2800" b="1" dirty="0">
              <a:solidFill>
                <a:schemeClr val="bg1"/>
              </a:solidFill>
              <a:latin typeface="American Typewriter" panose="02090604020004020304" pitchFamily="18" charset="77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B3E676-1D49-4743-BF6E-2C7F33CF1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61" y="1091756"/>
            <a:ext cx="9114169" cy="40517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BDBB2A-09C6-7546-B05F-6B9E30FE6373}"/>
              </a:ext>
            </a:extLst>
          </p:cNvPr>
          <p:cNvSpPr/>
          <p:nvPr/>
        </p:nvSpPr>
        <p:spPr>
          <a:xfrm>
            <a:off x="688661" y="5323569"/>
            <a:ext cx="97761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2000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Provides </a:t>
            </a:r>
            <a:r>
              <a:rPr lang="en-PH" sz="2000" b="1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joint contributions</a:t>
            </a:r>
            <a:r>
              <a:rPr lang="en-PH" sz="2000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, or contributions of the entire decision paths</a:t>
            </a:r>
          </a:p>
        </p:txBody>
      </p:sp>
    </p:spTree>
    <p:extLst>
      <p:ext uri="{BB962C8B-B14F-4D97-AF65-F5344CB8AC3E}">
        <p14:creationId xmlns:p14="http://schemas.microsoft.com/office/powerpoint/2010/main" val="238927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3145</TotalTime>
  <Words>662</Words>
  <Application>Microsoft Macintosh PowerPoint</Application>
  <PresentationFormat>Widescreen</PresentationFormat>
  <Paragraphs>180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American Typewriter</vt:lpstr>
      <vt:lpstr>Arial</vt:lpstr>
      <vt:lpstr>Bradley Hand ITC</vt:lpstr>
      <vt:lpstr>Calibri</vt:lpstr>
      <vt:lpstr>Calibri Light</vt:lpstr>
      <vt:lpstr>Cambria Math</vt:lpstr>
      <vt:lpstr>Courier New</vt:lpstr>
      <vt:lpstr>MV Boli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Norman Lapid</dc:creator>
  <cp:lastModifiedBy>Norman Lapid</cp:lastModifiedBy>
  <cp:revision>9</cp:revision>
  <dcterms:created xsi:type="dcterms:W3CDTF">2021-09-12T07:26:07Z</dcterms:created>
  <dcterms:modified xsi:type="dcterms:W3CDTF">2021-11-16T20:10:07Z</dcterms:modified>
</cp:coreProperties>
</file>