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63" r:id="rId3"/>
    <p:sldId id="257" r:id="rId4"/>
    <p:sldId id="258" r:id="rId5"/>
    <p:sldId id="259" r:id="rId6"/>
    <p:sldId id="260" r:id="rId7"/>
    <p:sldId id="261" r:id="rId8"/>
    <p:sldId id="264" r:id="rId9"/>
    <p:sldId id="265" r:id="rId10"/>
    <p:sldId id="266" r:id="rId11"/>
    <p:sldId id="267" r:id="rId12"/>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17" name="16 Marcador de pie de página"/>
          <p:cNvSpPr>
            <a:spLocks noGrp="1"/>
          </p:cNvSpPr>
          <p:nvPr>
            <p:ph type="ftr" sz="quarter" idx="11"/>
          </p:nvPr>
        </p:nvSpPr>
        <p:spPr/>
        <p:txBody>
          <a:bodyPr/>
          <a:lstStyle>
            <a:extLst/>
          </a:lstStyle>
          <a:p>
            <a:endParaRPr lang="es-CR"/>
          </a:p>
        </p:txBody>
      </p:sp>
      <p:sp>
        <p:nvSpPr>
          <p:cNvPr id="29" name="28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
        <p:nvSpPr>
          <p:cNvPr id="32" name="31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38 Rectángulo"/>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39 Rectángulo"/>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40 Rectángulo"/>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41 Rectángulo"/>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56" name="55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64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65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66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5" name="4 Marcador de pie de página"/>
          <p:cNvSpPr>
            <a:spLocks noGrp="1"/>
          </p:cNvSpPr>
          <p:nvPr>
            <p:ph type="ftr" sz="quarter" idx="11"/>
          </p:nvPr>
        </p:nvSpPr>
        <p:spPr/>
        <p:txBody>
          <a:bodyPr/>
          <a:lstStyle>
            <a:extLst/>
          </a:lstStyle>
          <a:p>
            <a:endParaRPr lang="es-CR"/>
          </a:p>
        </p:txBody>
      </p:sp>
      <p:sp>
        <p:nvSpPr>
          <p:cNvPr id="6" name="5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981200" cy="5851525"/>
          </a:xfrm>
        </p:spPr>
        <p:txBody>
          <a:bodyPr vert="eaVert" anchor="ct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58674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5" name="4 Marcador de pie de página"/>
          <p:cNvSpPr>
            <a:spLocks noGrp="1"/>
          </p:cNvSpPr>
          <p:nvPr>
            <p:ph type="ftr" sz="quarter" idx="11"/>
          </p:nvPr>
        </p:nvSpPr>
        <p:spPr/>
        <p:txBody>
          <a:bodyPr/>
          <a:lstStyle>
            <a:extLst/>
          </a:lstStyle>
          <a:p>
            <a:endParaRPr lang="es-CR"/>
          </a:p>
        </p:txBody>
      </p:sp>
      <p:sp>
        <p:nvSpPr>
          <p:cNvPr id="6" name="5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5" name="4 Marcador de pie de página"/>
          <p:cNvSpPr>
            <a:spLocks noGrp="1"/>
          </p:cNvSpPr>
          <p:nvPr>
            <p:ph type="ftr" sz="quarter" idx="11"/>
          </p:nvPr>
        </p:nvSpPr>
        <p:spPr/>
        <p:txBody>
          <a:bodyPr/>
          <a:lstStyle>
            <a:extLst/>
          </a:lstStyle>
          <a:p>
            <a:endParaRPr lang="es-CR"/>
          </a:p>
        </p:txBody>
      </p:sp>
      <p:sp>
        <p:nvSpPr>
          <p:cNvPr id="6" name="5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14 Forma libre"/>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12 Forma libre"/>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15 Forma libre"/>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16 Forma libre"/>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17 Forma libre"/>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18 Forma libre"/>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19 Forma libre"/>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20 Forma libre"/>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21 Forma libre"/>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22 Forma libre"/>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23 Forma libre"/>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24 Forma libre"/>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25 Forma libre"/>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26 Forma libre"/>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2 Marcador de texto"/>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5" name="4 Marcador de pie de página"/>
          <p:cNvSpPr>
            <a:spLocks noGrp="1"/>
          </p:cNvSpPr>
          <p:nvPr>
            <p:ph type="ftr" sz="quarter" idx="11"/>
          </p:nvPr>
        </p:nvSpPr>
        <p:spPr/>
        <p:txBody>
          <a:bodyPr/>
          <a:lstStyle>
            <a:extLst/>
          </a:lstStyle>
          <a:p>
            <a:endParaRPr lang="es-CR"/>
          </a:p>
        </p:txBody>
      </p:sp>
      <p:sp>
        <p:nvSpPr>
          <p:cNvPr id="6" name="5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
        <p:nvSpPr>
          <p:cNvPr id="7" name="6 Rectángulo"/>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s-ES" smtClean="0"/>
              <a:t>Haga clic para modificar el estilo de título del patrón</a:t>
            </a:r>
            <a:endParaRPr kumimoji="0" lang="en-US"/>
          </a:p>
        </p:txBody>
      </p:sp>
      <p:sp>
        <p:nvSpPr>
          <p:cNvPr id="8" name="7 Rectángulo"/>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Rectángulo"/>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9 Rectángulo"/>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2064"/>
            <a:ext cx="8229600" cy="9144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6" name="5 Marcador de pie de página"/>
          <p:cNvSpPr>
            <a:spLocks noGrp="1"/>
          </p:cNvSpPr>
          <p:nvPr>
            <p:ph type="ftr" sz="quarter" idx="11"/>
          </p:nvPr>
        </p:nvSpPr>
        <p:spPr/>
        <p:txBody>
          <a:bodyPr/>
          <a:lstStyle>
            <a:extLst/>
          </a:lstStyle>
          <a:p>
            <a:endParaRPr lang="es-CR"/>
          </a:p>
        </p:txBody>
      </p:sp>
      <p:sp>
        <p:nvSpPr>
          <p:cNvPr id="7" name="6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504824" y="512064"/>
            <a:ext cx="7772400" cy="914400"/>
          </a:xfrm>
        </p:spPr>
        <p:txBody>
          <a:bodyPr anchor="t"/>
          <a:lstStyle>
            <a:lvl1pPr>
              <a:defRPr sz="400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8" name="7 Marcador de pie de página"/>
          <p:cNvSpPr>
            <a:spLocks noGrp="1"/>
          </p:cNvSpPr>
          <p:nvPr>
            <p:ph type="ftr" sz="quarter" idx="11"/>
          </p:nvPr>
        </p:nvSpPr>
        <p:spPr/>
        <p:txBody>
          <a:bodyPr/>
          <a:lstStyle>
            <a:extLst/>
          </a:lstStyle>
          <a:p>
            <a:endParaRPr lang="es-CR"/>
          </a:p>
        </p:txBody>
      </p:sp>
      <p:sp>
        <p:nvSpPr>
          <p:cNvPr id="9" name="8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
        <p:nvSpPr>
          <p:cNvPr id="16" name="15 Rectángulo"/>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16 Rectángulo"/>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17 Rectángulo"/>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Rectángulo"/>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19 Rectángulo"/>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20 Rectángulo"/>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Rectángulo"/>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28 Rectángulo"/>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29 Rectángulo"/>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914400"/>
          </a:xfrm>
        </p:spPr>
        <p:txBody>
          <a:bodyPr/>
          <a:lstStyle>
            <a:lvl1pPr>
              <a:defRPr sz="4000" cap="none" baseline="0"/>
            </a:lvl1pPr>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4" name="3 Marcador de pie de página"/>
          <p:cNvSpPr>
            <a:spLocks noGrp="1"/>
          </p:cNvSpPr>
          <p:nvPr>
            <p:ph type="ftr" sz="quarter" idx="11"/>
          </p:nvPr>
        </p:nvSpPr>
        <p:spPr/>
        <p:txBody>
          <a:bodyPr/>
          <a:lstStyle>
            <a:extLst/>
          </a:lstStyle>
          <a:p>
            <a:endParaRPr lang="es-CR"/>
          </a:p>
        </p:txBody>
      </p:sp>
      <p:sp>
        <p:nvSpPr>
          <p:cNvPr id="5" name="4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3" name="2 Marcador de pie de página"/>
          <p:cNvSpPr>
            <a:spLocks noGrp="1"/>
          </p:cNvSpPr>
          <p:nvPr>
            <p:ph type="ftr" sz="quarter" idx="11"/>
          </p:nvPr>
        </p:nvSpPr>
        <p:spPr/>
        <p:txBody>
          <a:bodyPr/>
          <a:lstStyle>
            <a:extLst/>
          </a:lstStyle>
          <a:p>
            <a:endParaRPr lang="es-CR"/>
          </a:p>
        </p:txBody>
      </p:sp>
      <p:sp>
        <p:nvSpPr>
          <p:cNvPr id="4" name="3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3050"/>
            <a:ext cx="8229600" cy="1162050"/>
          </a:xfrm>
        </p:spPr>
        <p:txBody>
          <a:bodyPr anchor="ctr"/>
          <a:lstStyle>
            <a:lvl1pPr algn="l">
              <a:buNone/>
              <a:defRPr sz="3600" b="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1E5C4F6-3698-43D8-B39F-BEF530E601C8}" type="datetimeFigureOut">
              <a:rPr lang="es-CR" smtClean="0"/>
              <a:t>27/05/2014</a:t>
            </a:fld>
            <a:endParaRPr lang="es-CR"/>
          </a:p>
        </p:txBody>
      </p:sp>
      <p:sp>
        <p:nvSpPr>
          <p:cNvPr id="6" name="5 Marcador de pie de página"/>
          <p:cNvSpPr>
            <a:spLocks noGrp="1"/>
          </p:cNvSpPr>
          <p:nvPr>
            <p:ph type="ftr" sz="quarter" idx="11"/>
          </p:nvPr>
        </p:nvSpPr>
        <p:spPr/>
        <p:txBody>
          <a:bodyPr/>
          <a:lstStyle>
            <a:extLst/>
          </a:lstStyle>
          <a:p>
            <a:endParaRPr lang="es-CR"/>
          </a:p>
        </p:txBody>
      </p:sp>
      <p:sp>
        <p:nvSpPr>
          <p:cNvPr id="7" name="6 Marcador de número de diapositiva"/>
          <p:cNvSpPr>
            <a:spLocks noGrp="1"/>
          </p:cNvSpPr>
          <p:nvPr>
            <p:ph type="sldNum" sz="quarter" idx="12"/>
          </p:nvPr>
        </p:nvSpPr>
        <p:spPr/>
        <p:txBody>
          <a:bodyPr/>
          <a:lstStyle>
            <a:extLst/>
          </a:lstStyle>
          <a:p>
            <a:fld id="{62932D73-6E77-4E64-B726-000FDCECD415}" type="slidenum">
              <a:rPr lang="es-CR" smtClean="0"/>
              <a:t>‹Nº›</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8 Conector recto"/>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8514581" y="1219200"/>
            <a:ext cx="132763" cy="128466"/>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grpSp>
        <p:nvGrpSpPr>
          <p:cNvPr id="14" name="13 Grupo"/>
          <p:cNvGrpSpPr/>
          <p:nvPr/>
        </p:nvGrpSpPr>
        <p:grpSpPr>
          <a:xfrm rot="5400000">
            <a:off x="8666981" y="1371600"/>
            <a:ext cx="132763" cy="128466"/>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8320088" y="1474763"/>
            <a:ext cx="132763" cy="128466"/>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6477000" y="55499"/>
            <a:ext cx="2133600" cy="365125"/>
          </a:xfrm>
        </p:spPr>
        <p:txBody>
          <a:bodyPr/>
          <a:lstStyle>
            <a:extLst/>
          </a:lstStyle>
          <a:p>
            <a:fld id="{01E5C4F6-3698-43D8-B39F-BEF530E601C8}" type="datetimeFigureOut">
              <a:rPr lang="es-CR" smtClean="0"/>
              <a:t>27/05/2014</a:t>
            </a:fld>
            <a:endParaRPr lang="es-CR"/>
          </a:p>
        </p:txBody>
      </p:sp>
      <p:sp>
        <p:nvSpPr>
          <p:cNvPr id="6" name="5 Marcador de pie de página"/>
          <p:cNvSpPr>
            <a:spLocks noGrp="1"/>
          </p:cNvSpPr>
          <p:nvPr>
            <p:ph type="ftr" sz="quarter" idx="11"/>
          </p:nvPr>
        </p:nvSpPr>
        <p:spPr>
          <a:xfrm>
            <a:off x="914400" y="55499"/>
            <a:ext cx="5562600" cy="365125"/>
          </a:xfrm>
        </p:spPr>
        <p:txBody>
          <a:bodyPr/>
          <a:lstStyle>
            <a:extLst/>
          </a:lstStyle>
          <a:p>
            <a:endParaRPr lang="es-CR"/>
          </a:p>
        </p:txBody>
      </p:sp>
      <p:sp>
        <p:nvSpPr>
          <p:cNvPr id="7" name="6 Marcador de número de diapositiva"/>
          <p:cNvSpPr>
            <a:spLocks noGrp="1"/>
          </p:cNvSpPr>
          <p:nvPr>
            <p:ph type="sldNum" sz="quarter" idx="12"/>
          </p:nvPr>
        </p:nvSpPr>
        <p:spPr>
          <a:xfrm>
            <a:off x="8610600" y="55499"/>
            <a:ext cx="457200" cy="365125"/>
          </a:xfrm>
        </p:spPr>
        <p:txBody>
          <a:bodyPr/>
          <a:lstStyle>
            <a:extLst/>
          </a:lstStyle>
          <a:p>
            <a:fld id="{62932D73-6E77-4E64-B726-000FDCECD415}" type="slidenum">
              <a:rPr lang="es-CR" smtClean="0"/>
              <a:t>‹Nº›</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14 Rectángulo"/>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15 Rectángulo"/>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16 Rectángulo"/>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Marcador de título"/>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1E5C4F6-3698-43D8-B39F-BEF530E601C8}" type="datetimeFigureOut">
              <a:rPr lang="es-CR" smtClean="0"/>
              <a:t>27/05/2014</a:t>
            </a:fld>
            <a:endParaRPr lang="es-CR"/>
          </a:p>
        </p:txBody>
      </p:sp>
      <p:sp>
        <p:nvSpPr>
          <p:cNvPr id="3" name="2 Marcador de pie de página"/>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s-CR"/>
          </a:p>
        </p:txBody>
      </p:sp>
      <p:sp>
        <p:nvSpPr>
          <p:cNvPr id="23" name="22 Marcador de número de diapositiva"/>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2932D73-6E77-4E64-B726-000FDCECD415}" type="slidenum">
              <a:rPr lang="es-CR" smtClean="0"/>
              <a:t>‹Nº›</a:t>
            </a:fld>
            <a:endParaRPr lang="es-C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Título"/>
          <p:cNvSpPr>
            <a:spLocks noGrp="1"/>
          </p:cNvSpPr>
          <p:nvPr>
            <p:ph type="subTitle" idx="1"/>
          </p:nvPr>
        </p:nvSpPr>
        <p:spPr>
          <a:xfrm>
            <a:off x="395536" y="476672"/>
            <a:ext cx="8136904" cy="4968552"/>
          </a:xfrm>
        </p:spPr>
        <p:txBody>
          <a:bodyPr>
            <a:normAutofit/>
          </a:bodyPr>
          <a:lstStyle/>
          <a:p>
            <a:pPr algn="just"/>
            <a:r>
              <a:rPr lang="es-CR" b="1" dirty="0" smtClean="0"/>
              <a:t>El </a:t>
            </a:r>
            <a:r>
              <a:rPr lang="es-CR" b="1" dirty="0"/>
              <a:t>aseguramiento de la calidad (conocido también por el anglicismo Quality Assurance) es el conjunto de actividades planificadas y sistemáticas aplicadas en un Sistema de Calidad para que los requisitos de calidad de un producto o servicio sean satisfechos</a:t>
            </a:r>
            <a:r>
              <a:rPr lang="es-CR" b="1" dirty="0" smtClean="0"/>
              <a:t>.</a:t>
            </a:r>
          </a:p>
          <a:p>
            <a:pPr algn="just"/>
            <a:r>
              <a:rPr lang="es-CR" b="1" dirty="0" smtClean="0"/>
              <a:t> </a:t>
            </a:r>
            <a:r>
              <a:rPr lang="es-CR" b="1" dirty="0"/>
              <a:t>Entre estas actividades se encuentran la medición sistemática, la comparación con estándares, el seguimiento de los </a:t>
            </a:r>
            <a:r>
              <a:rPr lang="es-CR" b="1" dirty="0" smtClean="0"/>
              <a:t>procesos. </a:t>
            </a:r>
            <a:r>
              <a:rPr lang="es-CR" b="1" dirty="0"/>
              <a:t>Estas actividades contribuyen a la prevención de errores, lo cual se puede contrastar con el Control de Calidad, que se centra en las salidas del proceso.</a:t>
            </a:r>
          </a:p>
          <a:p>
            <a:endParaRPr lang="es-CR" dirty="0"/>
          </a:p>
        </p:txBody>
      </p:sp>
      <p:sp>
        <p:nvSpPr>
          <p:cNvPr id="2" name="1 Rectángulo"/>
          <p:cNvSpPr/>
          <p:nvPr/>
        </p:nvSpPr>
        <p:spPr>
          <a:xfrm>
            <a:off x="539552" y="732766"/>
            <a:ext cx="4355680" cy="707886"/>
          </a:xfrm>
          <a:prstGeom prst="rect">
            <a:avLst/>
          </a:prstGeom>
        </p:spPr>
        <p:txBody>
          <a:bodyPr wrap="none">
            <a:spAutoFit/>
          </a:bodyPr>
          <a:lstStyle/>
          <a:p>
            <a:pPr lvl="0">
              <a:buClr>
                <a:srgbClr val="F0AD00"/>
              </a:buClr>
              <a:buSzPct val="80000"/>
            </a:pP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QA</a:t>
            </a:r>
            <a:r>
              <a:rPr lang="es-CR" sz="2800" b="1" dirty="0">
                <a:solidFill>
                  <a:srgbClr val="FFFFFF"/>
                </a:solidFill>
              </a:rPr>
              <a:t> </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Quality</a:t>
            </a:r>
            <a:r>
              <a:rPr lang="es-CR" sz="2800" b="1" dirty="0">
                <a:solidFill>
                  <a:srgbClr val="FFFFFF"/>
                </a:solidFill>
              </a:rPr>
              <a:t> </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Asure</a:t>
            </a:r>
            <a:r>
              <a:rPr lang="es-CR" sz="2800" b="1" dirty="0">
                <a:solidFill>
                  <a:srgbClr val="FFFFFF"/>
                </a:solidFill>
              </a:rPr>
              <a:t> </a:t>
            </a:r>
            <a:endParaRPr lang="es-CR" sz="2800" dirty="0">
              <a:solidFill>
                <a:srgbClr val="FFFFFF"/>
              </a:solidFill>
            </a:endParaRPr>
          </a:p>
        </p:txBody>
      </p:sp>
    </p:spTree>
    <p:extLst>
      <p:ext uri="{BB962C8B-B14F-4D97-AF65-F5344CB8AC3E}">
        <p14:creationId xmlns:p14="http://schemas.microsoft.com/office/powerpoint/2010/main" val="1305433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p:cNvSpPr>
            <a:spLocks noGrp="1"/>
          </p:cNvSpPr>
          <p:nvPr>
            <p:ph type="subTitle" idx="1"/>
          </p:nvPr>
        </p:nvSpPr>
        <p:spPr>
          <a:xfrm>
            <a:off x="323528" y="1340768"/>
            <a:ext cx="8352928" cy="4464496"/>
          </a:xfrm>
        </p:spPr>
        <p:txBody>
          <a:bodyPr>
            <a:normAutofit fontScale="92500"/>
          </a:bodyPr>
          <a:lstStyle/>
          <a:p>
            <a:pPr algn="just"/>
            <a:r>
              <a:rPr lang="es-CR" b="1" dirty="0" smtClean="0"/>
              <a:t>Las </a:t>
            </a:r>
            <a:r>
              <a:rPr lang="es-CR" b="1" dirty="0"/>
              <a:t>pruebas de seguridad y control de acceso se centran en dos áreas claves de seguridad:</a:t>
            </a:r>
          </a:p>
          <a:p>
            <a:pPr algn="just"/>
            <a:r>
              <a:rPr lang="es-CR" b="1" dirty="0"/>
              <a:t> </a:t>
            </a:r>
          </a:p>
          <a:p>
            <a:pPr marL="342900" lvl="0" indent="-342900" algn="just">
              <a:buFont typeface="Wingdings" pitchFamily="2" charset="2"/>
              <a:buChar char="§"/>
            </a:pPr>
            <a:r>
              <a:rPr lang="es-CR" b="1" dirty="0"/>
              <a:t>Seguridad del sistema, incluyendo acceso a datos o Funciones de negocios </a:t>
            </a:r>
          </a:p>
          <a:p>
            <a:pPr marL="342900" lvl="0" indent="-342900" algn="just">
              <a:buFont typeface="Wingdings" pitchFamily="2" charset="2"/>
              <a:buChar char="§"/>
            </a:pPr>
            <a:r>
              <a:rPr lang="es-CR" b="1" dirty="0"/>
              <a:t>Seguridad del sistema, incluyendo ingresos y accesos remotos al sistema.</a:t>
            </a:r>
          </a:p>
          <a:p>
            <a:pPr algn="just"/>
            <a:r>
              <a:rPr lang="es-CR" b="1" dirty="0"/>
              <a:t> </a:t>
            </a:r>
          </a:p>
          <a:p>
            <a:pPr algn="just"/>
            <a:r>
              <a:rPr lang="es-CR" b="1" dirty="0"/>
              <a:t>Las pruebas de seguridad de la aplicación garantizan que, con base en la seguridad deseada, los usuarios están restringidos a funciones específicas o su acceso está limitado únicamente a los datos que están autorizados a acceder. Por ejemplo, cada usuario puede estar autorizado a crear nuevas cuentas, pero sólo los administradores pueden borrarlas</a:t>
            </a:r>
          </a:p>
          <a:p>
            <a:pPr algn="just"/>
            <a:r>
              <a:rPr lang="es-CR" b="1" dirty="0"/>
              <a:t>Las pruebas de seguridad del sistema garantizan que solamente aquellos usuarios autorizados a acceder al sistema son capaces de ejecutar las funciones del sistema a través de los mecanismos apropiados.</a:t>
            </a:r>
          </a:p>
        </p:txBody>
      </p:sp>
      <p:sp>
        <p:nvSpPr>
          <p:cNvPr id="2" name="1 Rectángulo"/>
          <p:cNvSpPr/>
          <p:nvPr/>
        </p:nvSpPr>
        <p:spPr>
          <a:xfrm>
            <a:off x="611560" y="332656"/>
            <a:ext cx="6043514" cy="707886"/>
          </a:xfrm>
          <a:prstGeom prst="rect">
            <a:avLst/>
          </a:prstGeom>
        </p:spPr>
        <p:txBody>
          <a:bodyPr wrap="square">
            <a:spAutoFit/>
          </a:bodyPr>
          <a:lstStyle/>
          <a:p>
            <a:pPr lvl="0">
              <a:buClr>
                <a:srgbClr val="D6ECFF"/>
              </a:buClr>
              <a:buSzPct val="95000"/>
            </a:pP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Prueba de seguridad</a:t>
            </a:r>
            <a:r>
              <a:rPr lang="es-CR" sz="2000" b="1" dirty="0">
                <a:solidFill>
                  <a:prstClr val="white"/>
                </a:solidFill>
              </a:rPr>
              <a:t> </a:t>
            </a:r>
            <a:endParaRPr lang="es-CR" sz="2000" dirty="0">
              <a:solidFill>
                <a:prstClr val="white"/>
              </a:solidFill>
            </a:endParaRPr>
          </a:p>
        </p:txBody>
      </p:sp>
    </p:spTree>
    <p:extLst>
      <p:ext uri="{BB962C8B-B14F-4D97-AF65-F5344CB8AC3E}">
        <p14:creationId xmlns:p14="http://schemas.microsoft.com/office/powerpoint/2010/main" val="693336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611560" y="2564904"/>
            <a:ext cx="7848872" cy="3096344"/>
          </a:xfrm>
        </p:spPr>
        <p:txBody>
          <a:bodyPr>
            <a:normAutofit/>
          </a:bodyPr>
          <a:lstStyle/>
          <a:p>
            <a:r>
              <a:rPr lang="es-CR" dirty="0"/>
              <a:t> </a:t>
            </a:r>
          </a:p>
          <a:p>
            <a:pPr marL="342900" lvl="0" indent="-342900" algn="just">
              <a:buFont typeface="Wingdings" pitchFamily="2" charset="2"/>
              <a:buChar char="§"/>
            </a:pPr>
            <a:r>
              <a:rPr lang="es-CR" b="1" dirty="0"/>
              <a:t>Controles de acceso físico</a:t>
            </a:r>
          </a:p>
          <a:p>
            <a:pPr marL="342900" lvl="0" indent="-342900" algn="just">
              <a:buFont typeface="Wingdings" pitchFamily="2" charset="2"/>
              <a:buChar char="§"/>
            </a:pPr>
            <a:r>
              <a:rPr lang="es-CR" b="1" dirty="0"/>
              <a:t>Acceso a estructuras de datos específicas a través de los programas de aplicación.</a:t>
            </a:r>
          </a:p>
          <a:p>
            <a:pPr marL="342900" lvl="0" indent="-342900" algn="just">
              <a:buFont typeface="Wingdings" pitchFamily="2" charset="2"/>
              <a:buChar char="§"/>
            </a:pPr>
            <a:r>
              <a:rPr lang="es-CR" b="1" dirty="0"/>
              <a:t>Seguridad en sitios remotos</a:t>
            </a:r>
          </a:p>
          <a:p>
            <a:pPr marL="342900" lvl="0" indent="-342900" algn="just">
              <a:buFont typeface="Wingdings" pitchFamily="2" charset="2"/>
              <a:buChar char="§"/>
            </a:pPr>
            <a:r>
              <a:rPr lang="es-CR" b="1" dirty="0"/>
              <a:t>Existencia de datos confidenciales en reportes y pantallas</a:t>
            </a:r>
          </a:p>
          <a:p>
            <a:pPr marL="342900" lvl="0" indent="-342900" algn="just">
              <a:buFont typeface="Wingdings" pitchFamily="2" charset="2"/>
              <a:buChar char="§"/>
            </a:pPr>
            <a:r>
              <a:rPr lang="es-CR" b="1" dirty="0"/>
              <a:t>Controles manuales, incluyendo aquellos para autorización y aprobación, formularios, documentación numerada, transmisión de datos, balances y conversión de datos.</a:t>
            </a:r>
          </a:p>
          <a:p>
            <a:endParaRPr lang="es-CR" dirty="0"/>
          </a:p>
        </p:txBody>
      </p:sp>
      <p:sp>
        <p:nvSpPr>
          <p:cNvPr id="2" name="1 Rectángulo"/>
          <p:cNvSpPr/>
          <p:nvPr/>
        </p:nvSpPr>
        <p:spPr>
          <a:xfrm>
            <a:off x="611560" y="739944"/>
            <a:ext cx="6696743" cy="1323439"/>
          </a:xfrm>
          <a:prstGeom prst="rect">
            <a:avLst/>
          </a:prstGeom>
        </p:spPr>
        <p:txBody>
          <a:bodyPr wrap="square">
            <a:spAutoFit/>
          </a:bodyPr>
          <a:lstStyle/>
          <a:p>
            <a:pPr lvl="0">
              <a:buClr>
                <a:srgbClr val="D6ECFF"/>
              </a:buClr>
              <a:buSzPct val="95000"/>
            </a:pP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Algunas consideraciones de prueba </a:t>
            </a:r>
            <a:r>
              <a:rPr lang="es-CR" sz="4000" b="1" cap="all" dirty="0" smtClean="0">
                <a:solidFill>
                  <a:schemeClr val="tx2">
                    <a:satMod val="200000"/>
                  </a:schemeClr>
                </a:solidFill>
                <a:effectLst>
                  <a:reflection blurRad="12700" stA="34000" endA="740" endPos="53000" dir="5400000" sy="-100000" algn="bl" rotWithShape="0"/>
                </a:effectLst>
                <a:latin typeface="+mj-lt"/>
                <a:ea typeface="+mj-ea"/>
                <a:cs typeface="+mj-cs"/>
              </a:rPr>
              <a:t>son</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a:t>
            </a:r>
          </a:p>
        </p:txBody>
      </p:sp>
    </p:spTree>
    <p:extLst>
      <p:ext uri="{BB962C8B-B14F-4D97-AF65-F5344CB8AC3E}">
        <p14:creationId xmlns:p14="http://schemas.microsoft.com/office/powerpoint/2010/main" val="418743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772400" cy="1188744"/>
          </a:xfrm>
        </p:spPr>
        <p:txBody>
          <a:bodyPr/>
          <a:lstStyle/>
          <a:p>
            <a:r>
              <a:rPr lang="es-CR" b="1" cap="all" spc="0" dirty="0">
                <a:effectLst>
                  <a:reflection blurRad="12700" stA="34000" endA="740" endPos="53000" dir="5400000" sy="-100000" algn="bl" rotWithShape="0"/>
                </a:effectLst>
              </a:rPr>
              <a:t>ACTIVIDADES</a:t>
            </a:r>
            <a:r>
              <a:rPr lang="es-CR" dirty="0" smtClean="0"/>
              <a:t> </a:t>
            </a:r>
            <a:r>
              <a:rPr lang="es-CR" b="1" cap="all" spc="0" dirty="0">
                <a:effectLst>
                  <a:reflection blurRad="12700" stA="34000" endA="740" endPos="53000" dir="5400000" sy="-100000" algn="bl" rotWithShape="0"/>
                </a:effectLst>
              </a:rPr>
              <a:t>DE UN EQUIPO DE QA</a:t>
            </a:r>
          </a:p>
        </p:txBody>
      </p:sp>
      <p:sp>
        <p:nvSpPr>
          <p:cNvPr id="3" name="2 Marcador de contenido"/>
          <p:cNvSpPr>
            <a:spLocks noGrp="1"/>
          </p:cNvSpPr>
          <p:nvPr>
            <p:ph idx="1"/>
          </p:nvPr>
        </p:nvSpPr>
        <p:spPr>
          <a:xfrm>
            <a:off x="755576" y="2246240"/>
            <a:ext cx="7772400" cy="3661664"/>
          </a:xfrm>
        </p:spPr>
        <p:txBody>
          <a:bodyPr/>
          <a:lstStyle/>
          <a:p>
            <a:r>
              <a:rPr lang="es-CR" sz="2000" b="1" dirty="0" smtClean="0"/>
              <a:t>Análisis del proyecto</a:t>
            </a:r>
          </a:p>
          <a:p>
            <a:r>
              <a:rPr lang="es-CR" sz="2000" b="1" dirty="0" smtClean="0"/>
              <a:t>Identificar escenarios de prueba</a:t>
            </a:r>
          </a:p>
          <a:p>
            <a:r>
              <a:rPr lang="es-CR" sz="2000" b="1" dirty="0" smtClean="0"/>
              <a:t>Verificación de estándares y requerimientos </a:t>
            </a:r>
          </a:p>
          <a:p>
            <a:r>
              <a:rPr lang="es-CR" sz="2000" b="1" dirty="0" smtClean="0"/>
              <a:t>Ejecución y documentación de pruebas  (test case)</a:t>
            </a:r>
          </a:p>
          <a:p>
            <a:r>
              <a:rPr lang="es-CR" sz="2000" b="1" dirty="0" smtClean="0"/>
              <a:t>Ingresar, clasificar los errores y/o defectos (bugs) encontrados a la bitácora de errores</a:t>
            </a:r>
          </a:p>
          <a:p>
            <a:r>
              <a:rPr lang="es-CR" sz="2000" b="1" dirty="0" smtClean="0"/>
              <a:t>Revalidar las correcciones</a:t>
            </a:r>
          </a:p>
          <a:p>
            <a:r>
              <a:rPr lang="es-CR" sz="2000" b="1" dirty="0" smtClean="0"/>
              <a:t>“</a:t>
            </a:r>
            <a:r>
              <a:rPr lang="es-CR" sz="2000" b="1" dirty="0"/>
              <a:t>R</a:t>
            </a:r>
            <a:r>
              <a:rPr lang="es-CR" sz="2000" b="1" dirty="0" smtClean="0"/>
              <a:t>egression Test”</a:t>
            </a:r>
          </a:p>
          <a:p>
            <a:r>
              <a:rPr lang="es-CR" sz="2000" b="1" dirty="0" smtClean="0"/>
              <a:t>Realizar reportes estadísticos al final del proyecto</a:t>
            </a:r>
          </a:p>
          <a:p>
            <a:endParaRPr lang="es-CR" sz="2000" b="1" dirty="0" smtClean="0"/>
          </a:p>
          <a:p>
            <a:endParaRPr lang="es-CR" dirty="0" smtClean="0"/>
          </a:p>
          <a:p>
            <a:endParaRPr lang="es-CR" dirty="0"/>
          </a:p>
        </p:txBody>
      </p:sp>
    </p:spTree>
    <p:extLst>
      <p:ext uri="{BB962C8B-B14F-4D97-AF65-F5344CB8AC3E}">
        <p14:creationId xmlns:p14="http://schemas.microsoft.com/office/powerpoint/2010/main" val="782632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3.bp.blogspot.com/-GwCcR3aJwvI/UIbwOHWRCZI/AAAAAAAAADE/-my9CKf42v4/s640/dyjdyjdfh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52736"/>
            <a:ext cx="7433083"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36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1988840"/>
            <a:ext cx="8496944" cy="3384376"/>
          </a:xfrm>
        </p:spPr>
        <p:txBody>
          <a:bodyPr>
            <a:normAutofit/>
          </a:bodyPr>
          <a:lstStyle/>
          <a:p>
            <a:endParaRPr lang="es-CR" b="1" dirty="0"/>
          </a:p>
          <a:p>
            <a:pPr algn="just"/>
            <a:r>
              <a:rPr lang="es-CR" dirty="0"/>
              <a:t> </a:t>
            </a:r>
            <a:r>
              <a:rPr lang="es-CR" b="1" dirty="0"/>
              <a:t>(</a:t>
            </a:r>
            <a:r>
              <a:rPr lang="es-CR" b="1" i="1" dirty="0"/>
              <a:t>pruebas de caja de cristal</a:t>
            </a:r>
            <a:r>
              <a:rPr lang="es-CR" b="1" dirty="0"/>
              <a:t> o </a:t>
            </a:r>
            <a:r>
              <a:rPr lang="es-CR" b="1" i="1" dirty="0"/>
              <a:t>pruebas estructurales</a:t>
            </a:r>
            <a:r>
              <a:rPr lang="es-CR" b="1" dirty="0"/>
              <a:t>) </a:t>
            </a:r>
          </a:p>
          <a:p>
            <a:pPr algn="just"/>
            <a:r>
              <a:rPr lang="es-CR" b="1" dirty="0"/>
              <a:t>S</a:t>
            </a:r>
            <a:r>
              <a:rPr lang="es-CR" b="1" dirty="0" smtClean="0"/>
              <a:t>on </a:t>
            </a:r>
            <a:r>
              <a:rPr lang="es-CR" b="1" dirty="0"/>
              <a:t>aplicables a varios niveles —</a:t>
            </a:r>
            <a:r>
              <a:rPr lang="es-CR" b="1" dirty="0" smtClean="0"/>
              <a:t>unidad ,</a:t>
            </a:r>
            <a:r>
              <a:rPr lang="es-CR" b="1" dirty="0"/>
              <a:t> integración y sistema—, habitualmente se aplican a las unidades de software</a:t>
            </a:r>
          </a:p>
          <a:p>
            <a:pPr algn="just"/>
            <a:r>
              <a:rPr lang="es-CR" b="1" dirty="0" smtClean="0"/>
              <a:t>Su </a:t>
            </a:r>
            <a:r>
              <a:rPr lang="es-CR" b="1" dirty="0"/>
              <a:t>cometido es comprobar los flujos de ejecución dentro de cada unidad (función, clase, módulo, etc</a:t>
            </a:r>
            <a:r>
              <a:rPr lang="es-CR" b="1" dirty="0" smtClean="0"/>
              <a:t>.)</a:t>
            </a:r>
          </a:p>
          <a:p>
            <a:pPr algn="just"/>
            <a:endParaRPr lang="es-CR" b="1" dirty="0"/>
          </a:p>
          <a:p>
            <a:pPr algn="just"/>
            <a:r>
              <a:rPr lang="es-CR" b="1" dirty="0"/>
              <a:t>En los tests de penetración, las pruebas de caja blanca hacen referencia a una metodología donde el hacker posee un conocimiento total y absoluto del sistema que pretende </a:t>
            </a:r>
            <a:r>
              <a:rPr lang="es-CR" b="1" dirty="0" smtClean="0"/>
              <a:t>atacar</a:t>
            </a:r>
            <a:endParaRPr lang="es-CR" b="1" dirty="0"/>
          </a:p>
        </p:txBody>
      </p:sp>
      <p:sp>
        <p:nvSpPr>
          <p:cNvPr id="2" name="1 Rectángulo"/>
          <p:cNvSpPr/>
          <p:nvPr/>
        </p:nvSpPr>
        <p:spPr>
          <a:xfrm>
            <a:off x="467544" y="332656"/>
            <a:ext cx="6120680" cy="1323439"/>
          </a:xfrm>
          <a:prstGeom prst="rect">
            <a:avLst/>
          </a:prstGeom>
        </p:spPr>
        <p:txBody>
          <a:bodyPr wrap="square">
            <a:spAutoFit/>
          </a:bodyPr>
          <a:lstStyle/>
          <a:p>
            <a:pPr lvl="0">
              <a:buClr>
                <a:srgbClr val="D6ECFF"/>
              </a:buClr>
              <a:buSzPct val="95000"/>
            </a:pPr>
            <a:r>
              <a:rPr lang="es-CR" sz="4000" b="1" cap="all" dirty="0" smtClean="0">
                <a:solidFill>
                  <a:schemeClr val="tx2">
                    <a:satMod val="200000"/>
                  </a:schemeClr>
                </a:solidFill>
                <a:effectLst>
                  <a:reflection blurRad="12700" stA="34000" endA="740" endPos="53000" dir="5400000" sy="-100000" algn="bl" rotWithShape="0"/>
                </a:effectLst>
                <a:latin typeface="+mj-lt"/>
                <a:ea typeface="+mj-ea"/>
                <a:cs typeface="+mj-cs"/>
              </a:rPr>
              <a:t>pruebas </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de caja blanca</a:t>
            </a:r>
          </a:p>
        </p:txBody>
      </p:sp>
    </p:spTree>
    <p:extLst>
      <p:ext uri="{BB962C8B-B14F-4D97-AF65-F5344CB8AC3E}">
        <p14:creationId xmlns:p14="http://schemas.microsoft.com/office/powerpoint/2010/main" val="194928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99592" y="764704"/>
            <a:ext cx="7772400" cy="1188744"/>
          </a:xfrm>
          <a:effectLst>
            <a:reflection blurRad="6350" stA="50000" endA="300" endPos="38500" dist="50800" dir="5400000" sy="-100000" algn="bl" rotWithShape="0"/>
          </a:effectLst>
        </p:spPr>
        <p:txBody>
          <a:bodyPr/>
          <a:lstStyle/>
          <a:p>
            <a:r>
              <a:rPr lang="es-CR" b="1" cap="all" dirty="0">
                <a:effectLst>
                  <a:reflection blurRad="12700" stA="34000" endA="740" endPos="53000" dir="5400000" sy="-100000" algn="bl" rotWithShape="0"/>
                </a:effectLst>
              </a:rPr>
              <a:t>TIPOS</a:t>
            </a:r>
          </a:p>
        </p:txBody>
      </p:sp>
      <p:sp>
        <p:nvSpPr>
          <p:cNvPr id="3" name="2 Subtítulo"/>
          <p:cNvSpPr>
            <a:spLocks noGrp="1"/>
          </p:cNvSpPr>
          <p:nvPr>
            <p:ph idx="1"/>
          </p:nvPr>
        </p:nvSpPr>
        <p:spPr/>
        <p:txBody>
          <a:bodyPr>
            <a:normAutofit/>
          </a:bodyPr>
          <a:lstStyle/>
          <a:p>
            <a:endParaRPr lang="es-CR" dirty="0" smtClean="0"/>
          </a:p>
          <a:p>
            <a:pPr marL="457200" indent="-457200"/>
            <a:r>
              <a:rPr lang="es-CR" sz="2800" b="1" dirty="0" smtClean="0"/>
              <a:t>Pruebas de flujo de control</a:t>
            </a:r>
          </a:p>
          <a:p>
            <a:pPr marL="457200" indent="-457200"/>
            <a:r>
              <a:rPr lang="es-CR" sz="2800" b="1" dirty="0" smtClean="0"/>
              <a:t>Pruebas de flujos de datos</a:t>
            </a:r>
            <a:endParaRPr lang="es-CR" sz="2800" b="1" dirty="0"/>
          </a:p>
          <a:p>
            <a:pPr marL="457200" indent="-457200"/>
            <a:r>
              <a:rPr lang="es-CR" sz="2800" b="1" dirty="0" smtClean="0"/>
              <a:t>Pruebas de bifurcación (</a:t>
            </a:r>
            <a:r>
              <a:rPr lang="es-CR" sz="2800" b="1" i="1" dirty="0" smtClean="0"/>
              <a:t>branch testing</a:t>
            </a:r>
            <a:r>
              <a:rPr lang="es-CR" sz="2800" b="1" dirty="0" smtClean="0"/>
              <a:t>)</a:t>
            </a:r>
          </a:p>
          <a:p>
            <a:pPr marL="457200" indent="-457200"/>
            <a:r>
              <a:rPr lang="es-CR" sz="2800" b="1" dirty="0" smtClean="0"/>
              <a:t>Pruebas de caminos básicos</a:t>
            </a:r>
          </a:p>
          <a:p>
            <a:pPr marL="68580" indent="0" algn="l">
              <a:buNone/>
            </a:pPr>
            <a:endParaRPr lang="es-CR" dirty="0" smtClean="0"/>
          </a:p>
          <a:p>
            <a:endParaRPr lang="es-CR" dirty="0"/>
          </a:p>
        </p:txBody>
      </p:sp>
    </p:spTree>
    <p:extLst>
      <p:ext uri="{BB962C8B-B14F-4D97-AF65-F5344CB8AC3E}">
        <p14:creationId xmlns:p14="http://schemas.microsoft.com/office/powerpoint/2010/main" val="2832652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15616" y="2348880"/>
            <a:ext cx="7272808" cy="2880320"/>
          </a:xfrm>
        </p:spPr>
        <p:txBody>
          <a:bodyPr>
            <a:normAutofit/>
          </a:bodyPr>
          <a:lstStyle/>
          <a:p>
            <a:pPr algn="just"/>
            <a:r>
              <a:rPr lang="es-CR" b="1" dirty="0" smtClean="0"/>
              <a:t>Elemento </a:t>
            </a:r>
            <a:r>
              <a:rPr lang="es-CR" b="1" dirty="0"/>
              <a:t>que es estudiado desde el punto de vista de las entradas que recibe y las salidas o respuestas que produce, sin tener en cuenta su funcionamiento </a:t>
            </a:r>
            <a:r>
              <a:rPr lang="es-CR" b="1" dirty="0" smtClean="0"/>
              <a:t>interno.</a:t>
            </a:r>
          </a:p>
          <a:p>
            <a:pPr algn="just"/>
            <a:endParaRPr lang="es-CR" b="1" dirty="0" smtClean="0"/>
          </a:p>
          <a:p>
            <a:pPr algn="just"/>
            <a:r>
              <a:rPr lang="es-CR" b="1" dirty="0" smtClean="0"/>
              <a:t>Entendiendo</a:t>
            </a:r>
            <a:r>
              <a:rPr lang="es-CR" b="1" dirty="0"/>
              <a:t> qué es lo que hace, pero sin dar importancia a cómo lo hace. Por tanto, de una </a:t>
            </a:r>
            <a:r>
              <a:rPr lang="es-CR" b="1" i="1" dirty="0"/>
              <a:t>caja negra</a:t>
            </a:r>
            <a:r>
              <a:rPr lang="es-CR" b="1" dirty="0"/>
              <a:t> deben estar muy bien definidas sus entradas y salidas</a:t>
            </a:r>
          </a:p>
          <a:p>
            <a:endParaRPr lang="es-CR" dirty="0"/>
          </a:p>
        </p:txBody>
      </p:sp>
      <p:sp>
        <p:nvSpPr>
          <p:cNvPr id="2" name="1 Rectángulo"/>
          <p:cNvSpPr/>
          <p:nvPr/>
        </p:nvSpPr>
        <p:spPr>
          <a:xfrm>
            <a:off x="971600" y="548680"/>
            <a:ext cx="5256584" cy="1323439"/>
          </a:xfrm>
          <a:prstGeom prst="rect">
            <a:avLst/>
          </a:prstGeom>
        </p:spPr>
        <p:txBody>
          <a:bodyPr wrap="square">
            <a:spAutoFit/>
          </a:bodyPr>
          <a:lstStyle/>
          <a:p>
            <a:pPr lvl="0">
              <a:buClr>
                <a:srgbClr val="D6ECFF"/>
              </a:buClr>
              <a:buSzPct val="95000"/>
            </a:pPr>
            <a:r>
              <a:rPr lang="es-CR" sz="4000" b="1" cap="all" dirty="0" smtClean="0">
                <a:solidFill>
                  <a:schemeClr val="tx2">
                    <a:satMod val="200000"/>
                  </a:schemeClr>
                </a:solidFill>
                <a:effectLst>
                  <a:reflection blurRad="12700" stA="34000" endA="740" endPos="53000" dir="5400000" sy="-100000" algn="bl" rotWithShape="0"/>
                </a:effectLst>
                <a:latin typeface="+mj-lt"/>
                <a:ea typeface="+mj-ea"/>
                <a:cs typeface="+mj-cs"/>
              </a:rPr>
              <a:t>Pruebas de Caja</a:t>
            </a:r>
            <a:r>
              <a:rPr lang="es-CR" sz="2000" b="1" dirty="0" smtClean="0">
                <a:solidFill>
                  <a:prstClr val="white"/>
                </a:solidFill>
              </a:rPr>
              <a:t> </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Negra</a:t>
            </a:r>
          </a:p>
        </p:txBody>
      </p:sp>
    </p:spTree>
    <p:extLst>
      <p:ext uri="{BB962C8B-B14F-4D97-AF65-F5344CB8AC3E}">
        <p14:creationId xmlns:p14="http://schemas.microsoft.com/office/powerpoint/2010/main" val="239285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2.gstatic.com/images?q=tbn:ANd9GcQ0M_TBeB0ZG6cl4JoDNbI2DjrkpeOivRdkt_9tJdIP_Dkr8LXKC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7"/>
            <a:ext cx="6480720" cy="510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699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subTitle" idx="1"/>
          </p:nvPr>
        </p:nvSpPr>
        <p:spPr>
          <a:xfrm>
            <a:off x="539552" y="980728"/>
            <a:ext cx="8496944" cy="5760640"/>
          </a:xfrm>
        </p:spPr>
        <p:txBody>
          <a:bodyPr>
            <a:normAutofit/>
          </a:bodyPr>
          <a:lstStyle/>
          <a:p>
            <a:pPr algn="just"/>
            <a:r>
              <a:rPr lang="es-CR" b="1" dirty="0" smtClean="0"/>
              <a:t>Esta </a:t>
            </a:r>
            <a:r>
              <a:rPr lang="es-CR" b="1" dirty="0"/>
              <a:t>evaluación pone a prueba la robustez y la confiabilidad del software sometiéndolo a condiciones de uso extremas. Entre estas condiciones se incluyen el envío excesivo de peticiones y la ejecución en condiciones de hardware limitadas. El objetivo es saturar el programa hasta un punto de quiebre donde aparezcan bugs (defectos</a:t>
            </a:r>
            <a:r>
              <a:rPr lang="es-CR" b="1" dirty="0" smtClean="0"/>
              <a:t>).</a:t>
            </a:r>
          </a:p>
          <a:p>
            <a:pPr algn="just"/>
            <a:endParaRPr lang="es-CR" b="1" dirty="0"/>
          </a:p>
          <a:p>
            <a:pPr algn="just"/>
            <a:r>
              <a:rPr lang="es-CR" b="1" dirty="0"/>
              <a:t>Un buen plan de pruebas de stress debe contemplar el desarrollo de no uno, sino varios casos de stress. Cada caso diferirá en el volumen del estímulo a aplicar sobre la aplicación (cantidad de usuarios, cantidad de peticiones, etc.), el tiempo que durará cada estímulo y la duración total del experimento, entre otras variables. Además, deberá contar con una serie de resultados </a:t>
            </a:r>
            <a:r>
              <a:rPr lang="es-CR" b="1" dirty="0" smtClean="0"/>
              <a:t>esperados</a:t>
            </a:r>
            <a:r>
              <a:rPr lang="es-CR" b="1" dirty="0" smtClean="0"/>
              <a:t>.</a:t>
            </a:r>
          </a:p>
          <a:p>
            <a:pPr algn="just"/>
            <a:endParaRPr lang="es-CR" b="1" dirty="0" smtClean="0"/>
          </a:p>
          <a:p>
            <a:pPr algn="just"/>
            <a:r>
              <a:rPr lang="es-CR" b="1" dirty="0" smtClean="0"/>
              <a:t> </a:t>
            </a:r>
            <a:r>
              <a:rPr lang="es-CR" b="1" dirty="0"/>
              <a:t>Al finalizar, se comparan los resultados obtenidos con los esperados y se obtienen conclusiones sobre el rendimiento de la aplicación. Si se encontraron problemas, es necesario revisar el diseño o el código de la aplicación para descubrir el origen del conflicto.</a:t>
            </a:r>
          </a:p>
        </p:txBody>
      </p:sp>
      <p:sp>
        <p:nvSpPr>
          <p:cNvPr id="2" name="1 Rectángulo"/>
          <p:cNvSpPr/>
          <p:nvPr/>
        </p:nvSpPr>
        <p:spPr>
          <a:xfrm>
            <a:off x="539552" y="465108"/>
            <a:ext cx="5492625" cy="707886"/>
          </a:xfrm>
          <a:prstGeom prst="rect">
            <a:avLst/>
          </a:prstGeom>
        </p:spPr>
        <p:txBody>
          <a:bodyPr wrap="square">
            <a:spAutoFit/>
          </a:bodyPr>
          <a:lstStyle/>
          <a:p>
            <a:pPr lvl="0">
              <a:buClr>
                <a:srgbClr val="D6ECFF"/>
              </a:buClr>
              <a:buSzPct val="95000"/>
            </a:pP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Prueba de stress</a:t>
            </a:r>
            <a:r>
              <a:rPr lang="es-CR" sz="2000" b="1" dirty="0">
                <a:solidFill>
                  <a:prstClr val="white"/>
                </a:solidFill>
              </a:rPr>
              <a:t> </a:t>
            </a:r>
            <a:endParaRPr lang="es-CR" sz="2000" dirty="0">
              <a:solidFill>
                <a:prstClr val="white"/>
              </a:solidFill>
            </a:endParaRPr>
          </a:p>
        </p:txBody>
      </p:sp>
    </p:spTree>
    <p:extLst>
      <p:ext uri="{BB962C8B-B14F-4D97-AF65-F5344CB8AC3E}">
        <p14:creationId xmlns:p14="http://schemas.microsoft.com/office/powerpoint/2010/main" val="120999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539552" y="1628800"/>
            <a:ext cx="8280920" cy="3528392"/>
          </a:xfrm>
        </p:spPr>
        <p:txBody>
          <a:bodyPr>
            <a:normAutofit/>
          </a:bodyPr>
          <a:lstStyle/>
          <a:p>
            <a:pPr algn="just"/>
            <a:r>
              <a:rPr lang="es-CR" b="1" dirty="0" smtClean="0"/>
              <a:t>En </a:t>
            </a:r>
            <a:r>
              <a:rPr lang="es-CR" b="1" dirty="0"/>
              <a:t>la ingeniería del software, las pruebas de rendimiento son las pruebas que se realizan, desde una perspectiva, para determinar lo rápido que realiza una tarea un sistema en condiciones particulares de trabajo. También puede servir para validar y verificar otros atributos de la calidad del sistema, tales como la escalabilidad, fiabilidad y uso de los recursos. Las pruebas de rendimiento son un subconjunto de la ingeniería de pruebas, una práctica informática que se esfuerza por mejorar el rendimiento, englobándose en el diseño y la arquitectura de un sistema, antes incluso del esfuerzo inicial de la codificación.</a:t>
            </a:r>
          </a:p>
          <a:p>
            <a:endParaRPr lang="es-CR" dirty="0"/>
          </a:p>
        </p:txBody>
      </p:sp>
      <p:sp>
        <p:nvSpPr>
          <p:cNvPr id="2" name="1 Rectángulo"/>
          <p:cNvSpPr/>
          <p:nvPr/>
        </p:nvSpPr>
        <p:spPr>
          <a:xfrm>
            <a:off x="683568" y="332656"/>
            <a:ext cx="6552728" cy="707886"/>
          </a:xfrm>
          <a:prstGeom prst="rect">
            <a:avLst/>
          </a:prstGeom>
        </p:spPr>
        <p:txBody>
          <a:bodyPr wrap="square">
            <a:spAutoFit/>
          </a:bodyPr>
          <a:lstStyle/>
          <a:p>
            <a:pPr lvl="0">
              <a:buClr>
                <a:srgbClr val="D6ECFF"/>
              </a:buClr>
              <a:buSzPct val="95000"/>
            </a:pPr>
            <a:r>
              <a:rPr lang="es-CR" sz="4000" b="1" cap="all" dirty="0" smtClean="0">
                <a:solidFill>
                  <a:schemeClr val="tx2">
                    <a:satMod val="200000"/>
                  </a:schemeClr>
                </a:solidFill>
                <a:effectLst>
                  <a:reflection blurRad="12700" stA="34000" endA="740" endPos="53000" dir="5400000" sy="-100000" algn="bl" rotWithShape="0"/>
                </a:effectLst>
                <a:latin typeface="+mj-lt"/>
                <a:ea typeface="+mj-ea"/>
                <a:cs typeface="+mj-cs"/>
              </a:rPr>
              <a:t>Prueba </a:t>
            </a:r>
            <a:r>
              <a:rPr lang="es-CR" sz="4000" b="1" cap="all" dirty="0">
                <a:solidFill>
                  <a:schemeClr val="tx2">
                    <a:satMod val="200000"/>
                  </a:schemeClr>
                </a:solidFill>
                <a:effectLst>
                  <a:reflection blurRad="12700" stA="34000" endA="740" endPos="53000" dir="5400000" sy="-100000" algn="bl" rotWithShape="0"/>
                </a:effectLst>
                <a:latin typeface="+mj-lt"/>
                <a:ea typeface="+mj-ea"/>
                <a:cs typeface="+mj-cs"/>
              </a:rPr>
              <a:t>de rendimiento</a:t>
            </a:r>
          </a:p>
        </p:txBody>
      </p:sp>
    </p:spTree>
    <p:extLst>
      <p:ext uri="{BB962C8B-B14F-4D97-AF65-F5344CB8AC3E}">
        <p14:creationId xmlns:p14="http://schemas.microsoft.com/office/powerpoint/2010/main" val="2062338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134</TotalTime>
  <Words>519</Words>
  <Application>Microsoft Office PowerPoint</Application>
  <PresentationFormat>Presentación en pantalla (4:3)</PresentationFormat>
  <Paragraphs>53</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Metro</vt:lpstr>
      <vt:lpstr>Presentación de PowerPoint</vt:lpstr>
      <vt:lpstr>ACTIVIDADES DE UN EQUIPO DE QA</vt:lpstr>
      <vt:lpstr>Presentación de PowerPoint</vt:lpstr>
      <vt:lpstr>Presentación de PowerPoint</vt:lpstr>
      <vt:lpstr>TIPOS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dc:title>
  <dc:creator>Estudiante</dc:creator>
  <cp:lastModifiedBy>Estudiante</cp:lastModifiedBy>
  <cp:revision>10</cp:revision>
  <dcterms:created xsi:type="dcterms:W3CDTF">2014-05-28T00:22:55Z</dcterms:created>
  <dcterms:modified xsi:type="dcterms:W3CDTF">2014-05-28T02:41:44Z</dcterms:modified>
</cp:coreProperties>
</file>