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57" r:id="rId5"/>
    <p:sldId id="263" r:id="rId6"/>
    <p:sldId id="259" r:id="rId7"/>
    <p:sldId id="268" r:id="rId8"/>
    <p:sldId id="260" r:id="rId9"/>
    <p:sldId id="26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84" autoAdjust="0"/>
    <p:restoredTop sz="86472" autoAdjust="0"/>
  </p:normalViewPr>
  <p:slideViewPr>
    <p:cSldViewPr snapToGrid="0">
      <p:cViewPr varScale="1">
        <p:scale>
          <a:sx n="59" d="100"/>
          <a:sy n="59" d="100"/>
        </p:scale>
        <p:origin x="101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417D0-C563-4AFF-B511-E614ED8BEF63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6F343-9360-465E-BFE8-48AE8D960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</a:t>
            </a:r>
            <a:r>
              <a:rPr lang="en-GB" baseline="0" dirty="0"/>
              <a:t> we need a vision? If so, I have one handy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F343-9360-465E-BFE8-48AE8D960CC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6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we need</a:t>
            </a:r>
            <a:r>
              <a:rPr lang="en-GB" baseline="0" dirty="0"/>
              <a:t> to know the process?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F343-9360-465E-BFE8-48AE8D960CC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50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 have only one</a:t>
            </a:r>
            <a:r>
              <a:rPr lang="en-GB" baseline="0" dirty="0"/>
              <a:t> slide, this is what I will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20/80 rule (or there about) - 20% of patients consume 80% of care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Target long term conditions (diabetes, CVD, CKD) + mental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Goal: </a:t>
            </a:r>
            <a:br>
              <a:rPr lang="en-US" dirty="0"/>
            </a:br>
            <a:r>
              <a:rPr lang="en-US" dirty="0"/>
              <a:t>1. Identify or even predict patients at risk of disease progression</a:t>
            </a:r>
            <a:br>
              <a:rPr lang="en-US" dirty="0"/>
            </a:br>
            <a:r>
              <a:rPr lang="en-US" dirty="0"/>
              <a:t>2. Improve clinician's understanding about disease progression at scale -- help them identify signal from noise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here’s a</a:t>
            </a:r>
            <a:r>
              <a:rPr lang="en-US" baseline="0" dirty="0"/>
              <a:t>n illustrative case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May be a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F343-9360-465E-BFE8-48AE8D960C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1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5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89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80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40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68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6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0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40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02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8BE3-1C4A-4875-8145-63610A441DB1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9EDB-36F3-4C89-88EF-8A01913A5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bi.2017.10.006" TargetMode="External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lives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0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Result: Trend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8419-585A-461B-B854-DAAF766F50EA}" type="slidenum">
              <a:rPr lang="en-GB" smtClean="0"/>
              <a:t>10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2" y="1632857"/>
            <a:ext cx="11543970" cy="4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5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54068" y="39801"/>
            <a:ext cx="10515600" cy="1325563"/>
          </a:xfrm>
        </p:spPr>
        <p:txBody>
          <a:bodyPr/>
          <a:lstStyle/>
          <a:p>
            <a:r>
              <a:rPr lang="en-GB" dirty="0"/>
              <a:t>Result: Patient stratification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8419-585A-461B-B854-DAAF766F50EA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88" y="1670050"/>
            <a:ext cx="5747657" cy="46863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12370" y="1286875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More refined risk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20942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687324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advance machine learning algorithms in order to solve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data-intensive problems in healthcare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terms of impact, we aim to: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dirty="0"/>
              <a:t>save clinician and researchers’ time by using algorithms to sift through </a:t>
            </a:r>
            <a:r>
              <a:rPr lang="en-GB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large amount of data</a:t>
            </a:r>
            <a:endParaRPr lang="en-GB" dirty="0"/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GB" dirty="0"/>
              <a:t>work with clinicians and domain experts in order to improve the understanding of a medical problem by developing better </a:t>
            </a:r>
            <a:r>
              <a:rPr lang="en-GB" dirty="0">
                <a:solidFill>
                  <a:srgbClr val="00B050"/>
                </a:solidFill>
              </a:rPr>
              <a:t>models/algorithms that are more adapted to the problem</a:t>
            </a:r>
            <a:r>
              <a:rPr lang="en-GB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5976" y="1690688"/>
            <a:ext cx="3429744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From electronic medical records to medical imaging and microarray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5976" y="3184203"/>
            <a:ext cx="342974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Millions of primary care records, imaging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5976" y="4279746"/>
            <a:ext cx="342974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Dynamic mode decomposition (DMD), Bayesian network, mixture of experts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Vision in healthcare analytics</a:t>
            </a:r>
          </a:p>
        </p:txBody>
      </p:sp>
    </p:spTree>
    <p:extLst>
      <p:ext uri="{BB962C8B-B14F-4D97-AF65-F5344CB8AC3E}">
        <p14:creationId xmlns:p14="http://schemas.microsoft.com/office/powerpoint/2010/main" val="377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Down 85"/>
          <p:cNvSpPr/>
          <p:nvPr/>
        </p:nvSpPr>
        <p:spPr>
          <a:xfrm rot="17398757">
            <a:off x="5398828" y="-2034712"/>
            <a:ext cx="1424463" cy="1251446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8419-585A-461B-B854-DAAF766F50EA}" type="slidenum">
              <a:rPr lang="en-GB" smtClean="0"/>
              <a:t>3</a:t>
            </a:fld>
            <a:endParaRPr lang="en-GB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970575" y="14151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33AD0-4A42-4F9A-B589-301104CF5447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44" y="0"/>
            <a:ext cx="9029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10"/>
          <p:cNvSpPr/>
          <p:nvPr/>
        </p:nvSpPr>
        <p:spPr>
          <a:xfrm>
            <a:off x="8896505" y="792088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7" name="Freeform 11"/>
          <p:cNvSpPr/>
          <p:nvPr/>
        </p:nvSpPr>
        <p:spPr>
          <a:xfrm>
            <a:off x="7476323" y="792088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Freeform 12"/>
          <p:cNvSpPr/>
          <p:nvPr/>
        </p:nvSpPr>
        <p:spPr>
          <a:xfrm>
            <a:off x="6047049" y="792088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9" name="Freeform 13"/>
          <p:cNvSpPr/>
          <p:nvPr/>
        </p:nvSpPr>
        <p:spPr>
          <a:xfrm>
            <a:off x="4635151" y="792088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10" name="Freeform 14"/>
          <p:cNvSpPr/>
          <p:nvPr/>
        </p:nvSpPr>
        <p:spPr>
          <a:xfrm>
            <a:off x="3213721" y="792088"/>
            <a:ext cx="1393372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11" name="Freeform 15"/>
          <p:cNvSpPr/>
          <p:nvPr/>
        </p:nvSpPr>
        <p:spPr>
          <a:xfrm>
            <a:off x="1709260" y="792088"/>
            <a:ext cx="1532709" cy="870857"/>
          </a:xfrm>
          <a:custGeom>
            <a:avLst/>
            <a:gdLst>
              <a:gd name="connsiteX0" fmla="*/ 0 w 1404257"/>
              <a:gd name="connsiteY0" fmla="*/ 0 h 870857"/>
              <a:gd name="connsiteX1" fmla="*/ 217715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404257"/>
              <a:gd name="connsiteY0" fmla="*/ 0 h 870857"/>
              <a:gd name="connsiteX1" fmla="*/ 185058 w 1404257"/>
              <a:gd name="connsiteY1" fmla="*/ 457200 h 870857"/>
              <a:gd name="connsiteX2" fmla="*/ 10886 w 1404257"/>
              <a:gd name="connsiteY2" fmla="*/ 870857 h 870857"/>
              <a:gd name="connsiteX3" fmla="*/ 1208315 w 1404257"/>
              <a:gd name="connsiteY3" fmla="*/ 849086 h 870857"/>
              <a:gd name="connsiteX4" fmla="*/ 1404257 w 1404257"/>
              <a:gd name="connsiteY4" fmla="*/ 620486 h 870857"/>
              <a:gd name="connsiteX5" fmla="*/ 1393372 w 1404257"/>
              <a:gd name="connsiteY5" fmla="*/ 413657 h 870857"/>
              <a:gd name="connsiteX6" fmla="*/ 1338943 w 1404257"/>
              <a:gd name="connsiteY6" fmla="*/ 228600 h 870857"/>
              <a:gd name="connsiteX7" fmla="*/ 1208315 w 1404257"/>
              <a:gd name="connsiteY7" fmla="*/ 10886 h 870857"/>
              <a:gd name="connsiteX8" fmla="*/ 0 w 1404257"/>
              <a:gd name="connsiteY8" fmla="*/ 0 h 870857"/>
              <a:gd name="connsiteX0" fmla="*/ 0 w 1393372"/>
              <a:gd name="connsiteY0" fmla="*/ 0 h 870857"/>
              <a:gd name="connsiteX1" fmla="*/ 185058 w 1393372"/>
              <a:gd name="connsiteY1" fmla="*/ 457200 h 870857"/>
              <a:gd name="connsiteX2" fmla="*/ 10886 w 1393372"/>
              <a:gd name="connsiteY2" fmla="*/ 870857 h 870857"/>
              <a:gd name="connsiteX3" fmla="*/ 1208315 w 1393372"/>
              <a:gd name="connsiteY3" fmla="*/ 849086 h 870857"/>
              <a:gd name="connsiteX4" fmla="*/ 1349828 w 1393372"/>
              <a:gd name="connsiteY4" fmla="*/ 620486 h 870857"/>
              <a:gd name="connsiteX5" fmla="*/ 1393372 w 1393372"/>
              <a:gd name="connsiteY5" fmla="*/ 413657 h 870857"/>
              <a:gd name="connsiteX6" fmla="*/ 1338943 w 1393372"/>
              <a:gd name="connsiteY6" fmla="*/ 228600 h 870857"/>
              <a:gd name="connsiteX7" fmla="*/ 1208315 w 1393372"/>
              <a:gd name="connsiteY7" fmla="*/ 10886 h 870857"/>
              <a:gd name="connsiteX8" fmla="*/ 0 w 1393372"/>
              <a:gd name="connsiteY8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372" h="870857">
                <a:moveTo>
                  <a:pt x="0" y="0"/>
                </a:moveTo>
                <a:lnTo>
                  <a:pt x="185058" y="457200"/>
                </a:lnTo>
                <a:lnTo>
                  <a:pt x="10886" y="870857"/>
                </a:lnTo>
                <a:lnTo>
                  <a:pt x="1208315" y="849086"/>
                </a:lnTo>
                <a:lnTo>
                  <a:pt x="1349828" y="620486"/>
                </a:lnTo>
                <a:lnTo>
                  <a:pt x="1393372" y="413657"/>
                </a:lnTo>
                <a:lnTo>
                  <a:pt x="1338943" y="228600"/>
                </a:lnTo>
                <a:lnTo>
                  <a:pt x="1208315" y="1088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384487" y="2725548"/>
            <a:ext cx="1787231" cy="8346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Formulate hypothesis and ML statements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473765" y="1965542"/>
            <a:ext cx="1841518" cy="1055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Engage with clinicians (Addressing a need)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2370328" y="3676699"/>
            <a:ext cx="1815548" cy="6493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Conduct literature review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424063" y="3002594"/>
            <a:ext cx="1815548" cy="64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Analysis of data requirements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516338" y="3299791"/>
            <a:ext cx="1832532" cy="8205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development &amp; tuning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7528117" y="4945376"/>
            <a:ext cx="1815548" cy="64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79" name="Rectangle: Rounded Corners 78"/>
          <p:cNvSpPr/>
          <p:nvPr/>
        </p:nvSpPr>
        <p:spPr>
          <a:xfrm>
            <a:off x="4431162" y="4574805"/>
            <a:ext cx="1815548" cy="64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quality assessment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2370328" y="4442553"/>
            <a:ext cx="1815548" cy="6493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 study protocol</a:t>
            </a:r>
          </a:p>
        </p:txBody>
      </p:sp>
      <p:sp>
        <p:nvSpPr>
          <p:cNvPr id="83" name="Rectangle: Rounded Corners 82"/>
          <p:cNvSpPr/>
          <p:nvPr/>
        </p:nvSpPr>
        <p:spPr>
          <a:xfrm>
            <a:off x="4431162" y="3795709"/>
            <a:ext cx="1815548" cy="64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ETL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9538252" y="5091909"/>
            <a:ext cx="1815548" cy="6493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API, GUI, demo</a:t>
            </a:r>
          </a:p>
        </p:txBody>
      </p:sp>
      <p:sp>
        <p:nvSpPr>
          <p:cNvPr id="85" name="Rectangle: Rounded Corners 84"/>
          <p:cNvSpPr/>
          <p:nvPr/>
        </p:nvSpPr>
        <p:spPr>
          <a:xfrm>
            <a:off x="7515472" y="4233311"/>
            <a:ext cx="1815548" cy="64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Validation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705264" y="1867410"/>
            <a:ext cx="30045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 Data Infrastructure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3921" y="5678205"/>
            <a:ext cx="7334196" cy="1325563"/>
          </a:xfrm>
        </p:spPr>
        <p:txBody>
          <a:bodyPr>
            <a:normAutofit/>
          </a:bodyPr>
          <a:lstStyle/>
          <a:p>
            <a:r>
              <a:rPr lang="en-GB" dirty="0"/>
              <a:t>Cross Industry Standard Process for Data Mining (CRISP-DM)</a:t>
            </a:r>
          </a:p>
        </p:txBody>
      </p:sp>
    </p:spTree>
    <p:extLst>
      <p:ext uri="{BB962C8B-B14F-4D97-AF65-F5344CB8AC3E}">
        <p14:creationId xmlns:p14="http://schemas.microsoft.com/office/powerpoint/2010/main" val="13402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7331740" y="3563371"/>
            <a:ext cx="2835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High dimensional patient </a:t>
            </a:r>
            <a:r>
              <a:rPr lang="en-GB" dirty="0">
                <a:solidFill>
                  <a:srgbClr val="00B0F0"/>
                </a:solidFill>
              </a:rPr>
              <a:t>clustering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842" y="387462"/>
            <a:ext cx="2898655" cy="2194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860" y="466355"/>
            <a:ext cx="2824449" cy="2115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860" y="2582209"/>
            <a:ext cx="2628517" cy="21852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6200000">
            <a:off x="3626995" y="1199864"/>
            <a:ext cx="2667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Automatic </a:t>
            </a:r>
            <a:r>
              <a:rPr lang="en-GB" dirty="0">
                <a:solidFill>
                  <a:srgbClr val="00B0F0"/>
                </a:solidFill>
              </a:rPr>
              <a:t>classification</a:t>
            </a:r>
            <a:r>
              <a:rPr lang="en-GB" dirty="0"/>
              <a:t> of </a:t>
            </a:r>
            <a:r>
              <a:rPr lang="en-GB" dirty="0" err="1"/>
              <a:t>eGFR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7261535" y="1252376"/>
            <a:ext cx="2895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Hierarchical </a:t>
            </a:r>
            <a:r>
              <a:rPr lang="en-GB" dirty="0">
                <a:solidFill>
                  <a:srgbClr val="00B0F0"/>
                </a:solidFill>
              </a:rPr>
              <a:t>regression </a:t>
            </a:r>
            <a:r>
              <a:rPr lang="en-GB" dirty="0"/>
              <a:t>modelling (&amp; forecasting)</a:t>
            </a:r>
          </a:p>
        </p:txBody>
      </p:sp>
      <p:pic>
        <p:nvPicPr>
          <p:cNvPr id="13" name="Georgiadia_UnCor_Slice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11494" y="2794335"/>
            <a:ext cx="2570822" cy="15865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3667" y="4508548"/>
            <a:ext cx="3052861" cy="228693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 rot="16200000">
            <a:off x="3913588" y="3617415"/>
            <a:ext cx="2667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Video stabilization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827621" y="5591947"/>
            <a:ext cx="2667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Patient stratification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4407" y="5178549"/>
            <a:ext cx="3543642" cy="134631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544310" y="4809217"/>
            <a:ext cx="169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Trends grouping</a:t>
            </a:r>
          </a:p>
        </p:txBody>
      </p:sp>
      <p:sp>
        <p:nvSpPr>
          <p:cNvPr id="22" name="Freeform 21"/>
          <p:cNvSpPr/>
          <p:nvPr/>
        </p:nvSpPr>
        <p:spPr>
          <a:xfrm>
            <a:off x="134507" y="2577234"/>
            <a:ext cx="2168303" cy="2168411"/>
          </a:xfrm>
          <a:custGeom>
            <a:avLst/>
            <a:gdLst>
              <a:gd name="connsiteX0" fmla="*/ 0 w 2168303"/>
              <a:gd name="connsiteY0" fmla="*/ 1084206 h 2168411"/>
              <a:gd name="connsiteX1" fmla="*/ 1084152 w 2168303"/>
              <a:gd name="connsiteY1" fmla="*/ 0 h 2168411"/>
              <a:gd name="connsiteX2" fmla="*/ 2168304 w 2168303"/>
              <a:gd name="connsiteY2" fmla="*/ 1084206 h 2168411"/>
              <a:gd name="connsiteX3" fmla="*/ 1084152 w 2168303"/>
              <a:gd name="connsiteY3" fmla="*/ 2168412 h 2168411"/>
              <a:gd name="connsiteX4" fmla="*/ 0 w 2168303"/>
              <a:gd name="connsiteY4" fmla="*/ 1084206 h 21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303" h="2168411">
                <a:moveTo>
                  <a:pt x="0" y="1084206"/>
                </a:moveTo>
                <a:cubicBezTo>
                  <a:pt x="0" y="485416"/>
                  <a:pt x="485391" y="0"/>
                  <a:pt x="1084152" y="0"/>
                </a:cubicBezTo>
                <a:cubicBezTo>
                  <a:pt x="1682913" y="0"/>
                  <a:pt x="2168304" y="485416"/>
                  <a:pt x="2168304" y="1084206"/>
                </a:cubicBezTo>
                <a:cubicBezTo>
                  <a:pt x="2168304" y="1682996"/>
                  <a:pt x="1682913" y="2168412"/>
                  <a:pt x="1084152" y="2168412"/>
                </a:cubicBezTo>
                <a:cubicBezTo>
                  <a:pt x="485391" y="2168412"/>
                  <a:pt x="0" y="1682996"/>
                  <a:pt x="0" y="10842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451" tIns="359466" rIns="359451" bIns="359466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300" kern="1200" dirty="0"/>
              <a:t>Opportunities</a:t>
            </a:r>
          </a:p>
        </p:txBody>
      </p:sp>
      <p:sp>
        <p:nvSpPr>
          <p:cNvPr id="23" name="Block Arc 22"/>
          <p:cNvSpPr/>
          <p:nvPr/>
        </p:nvSpPr>
        <p:spPr>
          <a:xfrm>
            <a:off x="-983656" y="1371600"/>
            <a:ext cx="4370943" cy="4556443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Group 29"/>
          <p:cNvGrpSpPr/>
          <p:nvPr/>
        </p:nvGrpSpPr>
        <p:grpSpPr>
          <a:xfrm>
            <a:off x="2234789" y="1755708"/>
            <a:ext cx="2804478" cy="1161892"/>
            <a:chOff x="2234789" y="1755708"/>
            <a:chExt cx="2804478" cy="1161892"/>
          </a:xfrm>
        </p:grpSpPr>
        <p:sp>
          <p:nvSpPr>
            <p:cNvPr id="24" name="Oval 23"/>
            <p:cNvSpPr/>
            <p:nvPr/>
          </p:nvSpPr>
          <p:spPr>
            <a:xfrm>
              <a:off x="2234789" y="1755708"/>
              <a:ext cx="1161568" cy="1161892"/>
            </a:xfrm>
            <a:prstGeom prst="ellipse">
              <a:avLst/>
            </a:prstGeom>
            <a:blipFill rotWithShape="1">
              <a:blip r:embed="rId11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484463" y="1774389"/>
              <a:ext cx="1554804" cy="1124530"/>
            </a:xfrm>
            <a:custGeom>
              <a:avLst/>
              <a:gdLst>
                <a:gd name="connsiteX0" fmla="*/ 0 w 1554804"/>
                <a:gd name="connsiteY0" fmla="*/ 0 h 1124530"/>
                <a:gd name="connsiteX1" fmla="*/ 1554804 w 1554804"/>
                <a:gd name="connsiteY1" fmla="*/ 0 h 1124530"/>
                <a:gd name="connsiteX2" fmla="*/ 1554804 w 1554804"/>
                <a:gd name="connsiteY2" fmla="*/ 1124530 h 1124530"/>
                <a:gd name="connsiteX3" fmla="*/ 0 w 1554804"/>
                <a:gd name="connsiteY3" fmla="*/ 1124530 h 1124530"/>
                <a:gd name="connsiteX4" fmla="*/ 0 w 1554804"/>
                <a:gd name="connsiteY4" fmla="*/ 0 h 11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804" h="1124530">
                  <a:moveTo>
                    <a:pt x="0" y="0"/>
                  </a:moveTo>
                  <a:lnTo>
                    <a:pt x="1554804" y="0"/>
                  </a:lnTo>
                  <a:lnTo>
                    <a:pt x="1554804" y="1124530"/>
                  </a:lnTo>
                  <a:lnTo>
                    <a:pt x="0" y="11245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GB" sz="2500" kern="1200" dirty="0"/>
                <a:t>Machine</a:t>
              </a:r>
              <a:br>
                <a:rPr lang="en-GB" sz="2500" kern="1200" dirty="0"/>
              </a:br>
              <a:r>
                <a:rPr lang="en-GB" sz="2500" kern="1200" dirty="0"/>
                <a:t>learning</a:t>
              </a:r>
              <a:br>
                <a:rPr lang="en-GB" sz="2500" kern="1200" dirty="0"/>
              </a:br>
              <a:r>
                <a:rPr lang="en-GB" sz="2500" kern="1200" dirty="0"/>
                <a:t>algorithms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83738" y="3077532"/>
            <a:ext cx="2683543" cy="1161892"/>
            <a:chOff x="2683738" y="3077532"/>
            <a:chExt cx="2683543" cy="1161892"/>
          </a:xfrm>
        </p:grpSpPr>
        <p:sp>
          <p:nvSpPr>
            <p:cNvPr id="26" name="Oval 25"/>
            <p:cNvSpPr/>
            <p:nvPr/>
          </p:nvSpPr>
          <p:spPr>
            <a:xfrm>
              <a:off x="2683738" y="3077532"/>
              <a:ext cx="1161568" cy="1161892"/>
            </a:xfrm>
            <a:prstGeom prst="ellipse">
              <a:avLst/>
            </a:prstGeom>
            <a:blipFill rotWithShape="1">
              <a:blip r:embed="rId12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812477" y="3093812"/>
              <a:ext cx="1554804" cy="1124530"/>
            </a:xfrm>
            <a:custGeom>
              <a:avLst/>
              <a:gdLst>
                <a:gd name="connsiteX0" fmla="*/ 0 w 1554804"/>
                <a:gd name="connsiteY0" fmla="*/ 0 h 1124530"/>
                <a:gd name="connsiteX1" fmla="*/ 1554804 w 1554804"/>
                <a:gd name="connsiteY1" fmla="*/ 0 h 1124530"/>
                <a:gd name="connsiteX2" fmla="*/ 1554804 w 1554804"/>
                <a:gd name="connsiteY2" fmla="*/ 1124530 h 1124530"/>
                <a:gd name="connsiteX3" fmla="*/ 0 w 1554804"/>
                <a:gd name="connsiteY3" fmla="*/ 1124530 h 1124530"/>
                <a:gd name="connsiteX4" fmla="*/ 0 w 1554804"/>
                <a:gd name="connsiteY4" fmla="*/ 0 h 11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804" h="1124530">
                  <a:moveTo>
                    <a:pt x="0" y="0"/>
                  </a:moveTo>
                  <a:lnTo>
                    <a:pt x="1554804" y="0"/>
                  </a:lnTo>
                  <a:lnTo>
                    <a:pt x="1554804" y="1124530"/>
                  </a:lnTo>
                  <a:lnTo>
                    <a:pt x="0" y="11245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GB" sz="2500" kern="1200" dirty="0"/>
                <a:t>Imaging, textual, EHR, ECG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34789" y="4418037"/>
            <a:ext cx="2804478" cy="1161892"/>
            <a:chOff x="2234789" y="4418037"/>
            <a:chExt cx="2804478" cy="1161892"/>
          </a:xfrm>
        </p:grpSpPr>
        <p:sp>
          <p:nvSpPr>
            <p:cNvPr id="28" name="Oval 27"/>
            <p:cNvSpPr/>
            <p:nvPr/>
          </p:nvSpPr>
          <p:spPr>
            <a:xfrm>
              <a:off x="2234789" y="4418037"/>
              <a:ext cx="1161568" cy="116189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484463" y="4441731"/>
              <a:ext cx="1554804" cy="1124530"/>
            </a:xfrm>
            <a:custGeom>
              <a:avLst/>
              <a:gdLst>
                <a:gd name="connsiteX0" fmla="*/ 0 w 1554804"/>
                <a:gd name="connsiteY0" fmla="*/ 0 h 1124530"/>
                <a:gd name="connsiteX1" fmla="*/ 1554804 w 1554804"/>
                <a:gd name="connsiteY1" fmla="*/ 0 h 1124530"/>
                <a:gd name="connsiteX2" fmla="*/ 1554804 w 1554804"/>
                <a:gd name="connsiteY2" fmla="*/ 1124530 h 1124530"/>
                <a:gd name="connsiteX3" fmla="*/ 0 w 1554804"/>
                <a:gd name="connsiteY3" fmla="*/ 1124530 h 1124530"/>
                <a:gd name="connsiteX4" fmla="*/ 0 w 1554804"/>
                <a:gd name="connsiteY4" fmla="*/ 0 h 11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804" h="1124530">
                  <a:moveTo>
                    <a:pt x="0" y="0"/>
                  </a:moveTo>
                  <a:lnTo>
                    <a:pt x="1554804" y="0"/>
                  </a:lnTo>
                  <a:lnTo>
                    <a:pt x="1554804" y="1124530"/>
                  </a:lnTo>
                  <a:lnTo>
                    <a:pt x="0" y="11245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GB" sz="2500" kern="1200" dirty="0"/>
                <a:t>Long-term conditions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6490" y="366328"/>
            <a:ext cx="10515600" cy="1325563"/>
          </a:xfrm>
        </p:spPr>
        <p:txBody>
          <a:bodyPr/>
          <a:lstStyle/>
          <a:p>
            <a:r>
              <a:rPr lang="en-GB" baseline="0" dirty="0"/>
              <a:t>ML </a:t>
            </a:r>
            <a:r>
              <a:rPr lang="en-GB" dirty="0"/>
              <a:t>in </a:t>
            </a:r>
            <a:r>
              <a:rPr lang="en-GB" baseline="0" dirty="0"/>
              <a:t>CKD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06490" y="6380237"/>
            <a:ext cx="418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MRC Modelling CKD progression (2015-17)</a:t>
            </a:r>
          </a:p>
        </p:txBody>
      </p:sp>
    </p:spTree>
    <p:extLst>
      <p:ext uri="{BB962C8B-B14F-4D97-AF65-F5344CB8AC3E}">
        <p14:creationId xmlns:p14="http://schemas.microsoft.com/office/powerpoint/2010/main" val="20786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66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3" grpId="0"/>
      <p:bldP spid="11" grpId="0"/>
      <p:bldP spid="12" grpId="0"/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series of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8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8419-585A-461B-B854-DAAF766F50EA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83" y="266284"/>
            <a:ext cx="8799267" cy="659171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869879">
            <a:off x="4029680" y="3098886"/>
            <a:ext cx="5589094" cy="291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18" y="670490"/>
            <a:ext cx="7625665" cy="57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Proposed solution: Probabilistic broken-stick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8419-585A-461B-B854-DAAF766F50EA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7" y="1426692"/>
            <a:ext cx="11310235" cy="4706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131" y="6427889"/>
            <a:ext cx="1183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Journal of Biomedical Informatics, Volume 76, 2017, Pages 69-77, ISSN 1532-0464 </a:t>
            </a:r>
            <a:r>
              <a:rPr lang="en-GB" dirty="0">
                <a:hlinkClick r:id="rId3" tooltip="Persistent link using digital object identifier"/>
              </a:rPr>
              <a:t> https://doi.org/10.1016/j.jbi.2017.10.006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67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15" y="428461"/>
            <a:ext cx="6847114" cy="56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322</Words>
  <Application>Microsoft Office PowerPoint</Application>
  <PresentationFormat>Widescreen</PresentationFormat>
  <Paragraphs>64</Paragraphs>
  <Slides>11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Saving lives</vt:lpstr>
      <vt:lpstr>Vision in healthcare analytics</vt:lpstr>
      <vt:lpstr>Cross Industry Standard Process for Data Mining (CRISP-DM)</vt:lpstr>
      <vt:lpstr>ML in CKD</vt:lpstr>
      <vt:lpstr>A series of slides</vt:lpstr>
      <vt:lpstr>PowerPoint Presentation</vt:lpstr>
      <vt:lpstr>PowerPoint Presentation</vt:lpstr>
      <vt:lpstr>Proposed solution: Probabilistic broken-stick model</vt:lpstr>
      <vt:lpstr>PowerPoint Presentation</vt:lpstr>
      <vt:lpstr>Result: Trend classification</vt:lpstr>
      <vt:lpstr>Result: Patient stratification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lives</dc:title>
  <dc:creator>Norman Poh</dc:creator>
  <cp:lastModifiedBy>Norman Poh</cp:lastModifiedBy>
  <cp:revision>5</cp:revision>
  <dcterms:created xsi:type="dcterms:W3CDTF">2018-01-11T14:41:59Z</dcterms:created>
  <dcterms:modified xsi:type="dcterms:W3CDTF">2018-01-11T17:32:59Z</dcterms:modified>
</cp:coreProperties>
</file>