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4" r:id="rId4"/>
    <p:sldId id="265" r:id="rId5"/>
    <p:sldId id="279" r:id="rId6"/>
    <p:sldId id="278" r:id="rId7"/>
    <p:sldId id="263" r:id="rId8"/>
    <p:sldId id="283" r:id="rId9"/>
    <p:sldId id="262" r:id="rId10"/>
    <p:sldId id="271" r:id="rId11"/>
    <p:sldId id="280" r:id="rId12"/>
    <p:sldId id="259" r:id="rId13"/>
    <p:sldId id="272" r:id="rId14"/>
    <p:sldId id="258" r:id="rId15"/>
    <p:sldId id="288" r:id="rId16"/>
    <p:sldId id="289" r:id="rId17"/>
    <p:sldId id="268" r:id="rId18"/>
    <p:sldId id="270" r:id="rId19"/>
    <p:sldId id="269" r:id="rId20"/>
    <p:sldId id="266" r:id="rId21"/>
    <p:sldId id="285" r:id="rId22"/>
    <p:sldId id="286" r:id="rId23"/>
    <p:sldId id="287" r:id="rId24"/>
    <p:sldId id="257" r:id="rId25"/>
    <p:sldId id="260" r:id="rId26"/>
    <p:sldId id="290" r:id="rId27"/>
    <p:sldId id="291" r:id="rId28"/>
    <p:sldId id="275" r:id="rId29"/>
    <p:sldId id="274" r:id="rId30"/>
    <p:sldId id="284" r:id="rId31"/>
    <p:sldId id="273" r:id="rId32"/>
    <p:sldId id="261" r:id="rId33"/>
    <p:sldId id="276" r:id="rId34"/>
    <p:sldId id="292" r:id="rId35"/>
    <p:sldId id="293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6DDF9-6C30-45AE-B008-0108688B47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5D5979B-F7CE-4FE2-AF2D-BF070F5D9AA9}">
      <dgm:prSet phldrT="[Text]"/>
      <dgm:spPr/>
      <dgm:t>
        <a:bodyPr/>
        <a:lstStyle/>
        <a:p>
          <a:r>
            <a:rPr lang="en-GB" dirty="0" smtClean="0"/>
            <a:t>Linear model, PLSR</a:t>
          </a:r>
          <a:endParaRPr lang="en-GB" dirty="0"/>
        </a:p>
      </dgm:t>
    </dgm:pt>
    <dgm:pt modelId="{04DC0682-5EA8-4EFD-BEB2-4FACB5D9EB94}" type="parTrans" cxnId="{603E5C77-7FEF-4EA4-92F8-EFF389F79AFA}">
      <dgm:prSet/>
      <dgm:spPr/>
      <dgm:t>
        <a:bodyPr/>
        <a:lstStyle/>
        <a:p>
          <a:endParaRPr lang="en-GB"/>
        </a:p>
      </dgm:t>
    </dgm:pt>
    <dgm:pt modelId="{5E3A75D1-8B91-41D0-B24B-081D801AD4D3}" type="sibTrans" cxnId="{603E5C77-7FEF-4EA4-92F8-EFF389F79AFA}">
      <dgm:prSet/>
      <dgm:spPr/>
      <dgm:t>
        <a:bodyPr/>
        <a:lstStyle/>
        <a:p>
          <a:endParaRPr lang="en-GB"/>
        </a:p>
      </dgm:t>
    </dgm:pt>
    <dgm:pt modelId="{F8ECCA41-0B72-4414-8A6B-741F3609857E}">
      <dgm:prSet phldrT="[Text]"/>
      <dgm:spPr/>
      <dgm:t>
        <a:bodyPr/>
        <a:lstStyle/>
        <a:p>
          <a:r>
            <a:rPr lang="en-GB" dirty="0" smtClean="0"/>
            <a:t>Simple, interpretable</a:t>
          </a:r>
          <a:endParaRPr lang="en-GB" dirty="0"/>
        </a:p>
      </dgm:t>
    </dgm:pt>
    <dgm:pt modelId="{723EC424-D478-456F-A09B-46D762B7A656}" type="parTrans" cxnId="{925A4C15-8055-4274-BF43-75544B0A34D2}">
      <dgm:prSet/>
      <dgm:spPr/>
      <dgm:t>
        <a:bodyPr/>
        <a:lstStyle/>
        <a:p>
          <a:endParaRPr lang="en-GB"/>
        </a:p>
      </dgm:t>
    </dgm:pt>
    <dgm:pt modelId="{DC88F0C5-4EE3-4E77-AA35-82902AF5E5BE}" type="sibTrans" cxnId="{925A4C15-8055-4274-BF43-75544B0A34D2}">
      <dgm:prSet/>
      <dgm:spPr/>
      <dgm:t>
        <a:bodyPr/>
        <a:lstStyle/>
        <a:p>
          <a:endParaRPr lang="en-GB"/>
        </a:p>
      </dgm:t>
    </dgm:pt>
    <dgm:pt modelId="{B869A86F-4615-434D-9279-871C790E2B2F}">
      <dgm:prSet phldrT="[Text]"/>
      <dgm:spPr/>
      <dgm:t>
        <a:bodyPr/>
        <a:lstStyle/>
        <a:p>
          <a:r>
            <a:rPr lang="en-GB" dirty="0" smtClean="0"/>
            <a:t>Decision tree</a:t>
          </a:r>
          <a:endParaRPr lang="en-GB" dirty="0"/>
        </a:p>
      </dgm:t>
    </dgm:pt>
    <dgm:pt modelId="{4621CDD9-BFFB-4574-A606-128ADDBDDB35}" type="parTrans" cxnId="{E9885A20-09E8-49FE-8152-40AE2D98EE63}">
      <dgm:prSet/>
      <dgm:spPr/>
      <dgm:t>
        <a:bodyPr/>
        <a:lstStyle/>
        <a:p>
          <a:endParaRPr lang="en-GB"/>
        </a:p>
      </dgm:t>
    </dgm:pt>
    <dgm:pt modelId="{925B239F-7A69-42A1-A009-B1A136675A98}" type="sibTrans" cxnId="{E9885A20-09E8-49FE-8152-40AE2D98EE63}">
      <dgm:prSet/>
      <dgm:spPr/>
      <dgm:t>
        <a:bodyPr/>
        <a:lstStyle/>
        <a:p>
          <a:endParaRPr lang="en-GB"/>
        </a:p>
      </dgm:t>
    </dgm:pt>
    <dgm:pt modelId="{66664EE6-634F-4429-9E02-79A24C138F93}">
      <dgm:prSet phldrT="[Text]"/>
      <dgm:spPr/>
      <dgm:t>
        <a:bodyPr/>
        <a:lstStyle/>
        <a:p>
          <a:r>
            <a:rPr lang="en-GB" dirty="0" smtClean="0"/>
            <a:t>Complex</a:t>
          </a:r>
          <a:endParaRPr lang="en-GB" dirty="0"/>
        </a:p>
      </dgm:t>
    </dgm:pt>
    <dgm:pt modelId="{CA28F2F3-7759-42B2-8A1D-E8D3B0678545}" type="parTrans" cxnId="{17141E2F-FA9D-486A-90BA-C251A4A351C6}">
      <dgm:prSet/>
      <dgm:spPr/>
      <dgm:t>
        <a:bodyPr/>
        <a:lstStyle/>
        <a:p>
          <a:endParaRPr lang="en-GB"/>
        </a:p>
      </dgm:t>
    </dgm:pt>
    <dgm:pt modelId="{5EF44B67-CFEA-4673-B277-657F36EFD3C8}" type="sibTrans" cxnId="{17141E2F-FA9D-486A-90BA-C251A4A351C6}">
      <dgm:prSet/>
      <dgm:spPr/>
      <dgm:t>
        <a:bodyPr/>
        <a:lstStyle/>
        <a:p>
          <a:endParaRPr lang="en-GB"/>
        </a:p>
      </dgm:t>
    </dgm:pt>
    <dgm:pt modelId="{A00CE7D7-2E0D-497B-8905-5C371EDE3F7F}">
      <dgm:prSet phldrT="[Text]"/>
      <dgm:spPr/>
      <dgm:t>
        <a:bodyPr/>
        <a:lstStyle/>
        <a:p>
          <a:r>
            <a:rPr lang="en-GB" dirty="0" smtClean="0"/>
            <a:t>Neural network</a:t>
          </a:r>
          <a:endParaRPr lang="en-GB" dirty="0"/>
        </a:p>
      </dgm:t>
    </dgm:pt>
    <dgm:pt modelId="{96E82724-62E7-44A8-955B-E1CA5CD6204F}" type="parTrans" cxnId="{562C83C6-2A01-4E14-98AF-B5DAF73F1E89}">
      <dgm:prSet/>
      <dgm:spPr/>
      <dgm:t>
        <a:bodyPr/>
        <a:lstStyle/>
        <a:p>
          <a:endParaRPr lang="en-GB"/>
        </a:p>
      </dgm:t>
    </dgm:pt>
    <dgm:pt modelId="{C417FFA8-8914-4CE5-B2F4-71467F21FEDC}" type="sibTrans" cxnId="{562C83C6-2A01-4E14-98AF-B5DAF73F1E89}">
      <dgm:prSet/>
      <dgm:spPr/>
      <dgm:t>
        <a:bodyPr/>
        <a:lstStyle/>
        <a:p>
          <a:endParaRPr lang="en-GB"/>
        </a:p>
      </dgm:t>
    </dgm:pt>
    <dgm:pt modelId="{7A27E8F4-DCB4-451E-B4CC-7FE947D3E261}">
      <dgm:prSet phldrT="[Text]"/>
      <dgm:spPr/>
      <dgm:t>
        <a:bodyPr/>
        <a:lstStyle/>
        <a:p>
          <a:r>
            <a:rPr lang="en-GB" dirty="0" smtClean="0"/>
            <a:t>General purpose (universal function </a:t>
          </a:r>
          <a:r>
            <a:rPr lang="en-GB" dirty="0" err="1" smtClean="0"/>
            <a:t>approximator</a:t>
          </a:r>
          <a:r>
            <a:rPr lang="en-GB" dirty="0" smtClean="0"/>
            <a:t>)</a:t>
          </a:r>
          <a:endParaRPr lang="en-GB" dirty="0"/>
        </a:p>
      </dgm:t>
    </dgm:pt>
    <dgm:pt modelId="{C1DEDE0B-4C8E-4F3A-9207-9798CFFD6362}" type="parTrans" cxnId="{95843BAE-3E9F-4D98-A212-DA4C5C932E60}">
      <dgm:prSet/>
      <dgm:spPr/>
      <dgm:t>
        <a:bodyPr/>
        <a:lstStyle/>
        <a:p>
          <a:endParaRPr lang="en-GB"/>
        </a:p>
      </dgm:t>
    </dgm:pt>
    <dgm:pt modelId="{C061B352-382B-4748-9CD5-B3A7A5602070}" type="sibTrans" cxnId="{95843BAE-3E9F-4D98-A212-DA4C5C932E60}">
      <dgm:prSet/>
      <dgm:spPr/>
      <dgm:t>
        <a:bodyPr/>
        <a:lstStyle/>
        <a:p>
          <a:endParaRPr lang="en-GB"/>
        </a:p>
      </dgm:t>
    </dgm:pt>
    <dgm:pt modelId="{5744AF99-32BE-4715-9A67-47D8B76DBC3F}">
      <dgm:prSet phldrT="[Text]"/>
      <dgm:spPr/>
      <dgm:t>
        <a:bodyPr/>
        <a:lstStyle/>
        <a:p>
          <a:r>
            <a:rPr lang="en-GB" dirty="0" smtClean="0"/>
            <a:t>requiring lots of tweaking</a:t>
          </a:r>
          <a:endParaRPr lang="en-GB" dirty="0"/>
        </a:p>
      </dgm:t>
    </dgm:pt>
    <dgm:pt modelId="{F988CEF5-6728-4598-950B-5B22546502FF}" type="parTrans" cxnId="{1021055B-568B-4917-8723-90B85B084E98}">
      <dgm:prSet/>
      <dgm:spPr/>
      <dgm:t>
        <a:bodyPr/>
        <a:lstStyle/>
        <a:p>
          <a:endParaRPr lang="en-GB"/>
        </a:p>
      </dgm:t>
    </dgm:pt>
    <dgm:pt modelId="{A046D9DB-E394-49D7-A147-6026CF856130}" type="sibTrans" cxnId="{1021055B-568B-4917-8723-90B85B084E98}">
      <dgm:prSet/>
      <dgm:spPr/>
      <dgm:t>
        <a:bodyPr/>
        <a:lstStyle/>
        <a:p>
          <a:endParaRPr lang="en-GB"/>
        </a:p>
      </dgm:t>
    </dgm:pt>
    <dgm:pt modelId="{7235C35C-6704-4573-B466-AA1E771177C4}" type="pres">
      <dgm:prSet presAssocID="{6D66DDF9-6C30-45AE-B008-0108688B47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D5C70CF-E850-47DC-90CA-138EFDFE3CA0}" type="pres">
      <dgm:prSet presAssocID="{75D5979B-F7CE-4FE2-AF2D-BF070F5D9A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0DD831-6693-4271-9067-FE54BA2B073B}" type="pres">
      <dgm:prSet presAssocID="{75D5979B-F7CE-4FE2-AF2D-BF070F5D9AA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89D524-B3BB-4984-A100-5EEA5A969473}" type="pres">
      <dgm:prSet presAssocID="{B869A86F-4615-434D-9279-871C790E2B2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08526F-491D-4953-8D40-28B376D54EDF}" type="pres">
      <dgm:prSet presAssocID="{B869A86F-4615-434D-9279-871C790E2B2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A2D2AF-A549-4847-920E-083CC16A0BFB}" type="pres">
      <dgm:prSet presAssocID="{A00CE7D7-2E0D-497B-8905-5C371EDE3F7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89F903-E1DF-441F-893C-8DB2EEA00B00}" type="pres">
      <dgm:prSet presAssocID="{A00CE7D7-2E0D-497B-8905-5C371EDE3F7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CBD602D-B0E3-41E7-8FB2-BDF84CAA7A35}" type="presOf" srcId="{75D5979B-F7CE-4FE2-AF2D-BF070F5D9AA9}" destId="{5D5C70CF-E850-47DC-90CA-138EFDFE3CA0}" srcOrd="0" destOrd="0" presId="urn:microsoft.com/office/officeart/2005/8/layout/vList2"/>
    <dgm:cxn modelId="{8589FE7D-3CA8-4B19-BD90-26B9F3F98D99}" type="presOf" srcId="{B869A86F-4615-434D-9279-871C790E2B2F}" destId="{1089D524-B3BB-4984-A100-5EEA5A969473}" srcOrd="0" destOrd="0" presId="urn:microsoft.com/office/officeart/2005/8/layout/vList2"/>
    <dgm:cxn modelId="{925A4C15-8055-4274-BF43-75544B0A34D2}" srcId="{75D5979B-F7CE-4FE2-AF2D-BF070F5D9AA9}" destId="{F8ECCA41-0B72-4414-8A6B-741F3609857E}" srcOrd="0" destOrd="0" parTransId="{723EC424-D478-456F-A09B-46D762B7A656}" sibTransId="{DC88F0C5-4EE3-4E77-AA35-82902AF5E5BE}"/>
    <dgm:cxn modelId="{17141E2F-FA9D-486A-90BA-C251A4A351C6}" srcId="{B869A86F-4615-434D-9279-871C790E2B2F}" destId="{66664EE6-634F-4429-9E02-79A24C138F93}" srcOrd="0" destOrd="0" parTransId="{CA28F2F3-7759-42B2-8A1D-E8D3B0678545}" sibTransId="{5EF44B67-CFEA-4673-B277-657F36EFD3C8}"/>
    <dgm:cxn modelId="{BC20A4D7-CF5F-4E91-94F9-0E0FCE5531A7}" type="presOf" srcId="{A00CE7D7-2E0D-497B-8905-5C371EDE3F7F}" destId="{01A2D2AF-A549-4847-920E-083CC16A0BFB}" srcOrd="0" destOrd="0" presId="urn:microsoft.com/office/officeart/2005/8/layout/vList2"/>
    <dgm:cxn modelId="{603E5C77-7FEF-4EA4-92F8-EFF389F79AFA}" srcId="{6D66DDF9-6C30-45AE-B008-0108688B47CF}" destId="{75D5979B-F7CE-4FE2-AF2D-BF070F5D9AA9}" srcOrd="0" destOrd="0" parTransId="{04DC0682-5EA8-4EFD-BEB2-4FACB5D9EB94}" sibTransId="{5E3A75D1-8B91-41D0-B24B-081D801AD4D3}"/>
    <dgm:cxn modelId="{C2AD4447-7855-44B0-BA33-027022B026B7}" type="presOf" srcId="{66664EE6-634F-4429-9E02-79A24C138F93}" destId="{6C08526F-491D-4953-8D40-28B376D54EDF}" srcOrd="0" destOrd="0" presId="urn:microsoft.com/office/officeart/2005/8/layout/vList2"/>
    <dgm:cxn modelId="{562C83C6-2A01-4E14-98AF-B5DAF73F1E89}" srcId="{6D66DDF9-6C30-45AE-B008-0108688B47CF}" destId="{A00CE7D7-2E0D-497B-8905-5C371EDE3F7F}" srcOrd="2" destOrd="0" parTransId="{96E82724-62E7-44A8-955B-E1CA5CD6204F}" sibTransId="{C417FFA8-8914-4CE5-B2F4-71467F21FEDC}"/>
    <dgm:cxn modelId="{0639E75E-FD9C-4584-809F-149C8B13BFC3}" type="presOf" srcId="{6D66DDF9-6C30-45AE-B008-0108688B47CF}" destId="{7235C35C-6704-4573-B466-AA1E771177C4}" srcOrd="0" destOrd="0" presId="urn:microsoft.com/office/officeart/2005/8/layout/vList2"/>
    <dgm:cxn modelId="{C24F143E-7255-46A8-83D5-0EF2071B0551}" type="presOf" srcId="{7A27E8F4-DCB4-451E-B4CC-7FE947D3E261}" destId="{6B89F903-E1DF-441F-893C-8DB2EEA00B00}" srcOrd="0" destOrd="0" presId="urn:microsoft.com/office/officeart/2005/8/layout/vList2"/>
    <dgm:cxn modelId="{AC7B80E5-6610-4EEB-BFF4-384F9A89D8BC}" type="presOf" srcId="{F8ECCA41-0B72-4414-8A6B-741F3609857E}" destId="{440DD831-6693-4271-9067-FE54BA2B073B}" srcOrd="0" destOrd="0" presId="urn:microsoft.com/office/officeart/2005/8/layout/vList2"/>
    <dgm:cxn modelId="{95843BAE-3E9F-4D98-A212-DA4C5C932E60}" srcId="{A00CE7D7-2E0D-497B-8905-5C371EDE3F7F}" destId="{7A27E8F4-DCB4-451E-B4CC-7FE947D3E261}" srcOrd="0" destOrd="0" parTransId="{C1DEDE0B-4C8E-4F3A-9207-9798CFFD6362}" sibTransId="{C061B352-382B-4748-9CD5-B3A7A5602070}"/>
    <dgm:cxn modelId="{E9885A20-09E8-49FE-8152-40AE2D98EE63}" srcId="{6D66DDF9-6C30-45AE-B008-0108688B47CF}" destId="{B869A86F-4615-434D-9279-871C790E2B2F}" srcOrd="1" destOrd="0" parTransId="{4621CDD9-BFFB-4574-A606-128ADDBDDB35}" sibTransId="{925B239F-7A69-42A1-A009-B1A136675A98}"/>
    <dgm:cxn modelId="{CC48C5B9-DA1E-4F2B-8920-5147330EC478}" type="presOf" srcId="{5744AF99-32BE-4715-9A67-47D8B76DBC3F}" destId="{6B89F903-E1DF-441F-893C-8DB2EEA00B00}" srcOrd="0" destOrd="1" presId="urn:microsoft.com/office/officeart/2005/8/layout/vList2"/>
    <dgm:cxn modelId="{1021055B-568B-4917-8723-90B85B084E98}" srcId="{A00CE7D7-2E0D-497B-8905-5C371EDE3F7F}" destId="{5744AF99-32BE-4715-9A67-47D8B76DBC3F}" srcOrd="1" destOrd="0" parTransId="{F988CEF5-6728-4598-950B-5B22546502FF}" sibTransId="{A046D9DB-E394-49D7-A147-6026CF856130}"/>
    <dgm:cxn modelId="{2C1C793D-7633-4796-B743-FCCBE79DAE56}" type="presParOf" srcId="{7235C35C-6704-4573-B466-AA1E771177C4}" destId="{5D5C70CF-E850-47DC-90CA-138EFDFE3CA0}" srcOrd="0" destOrd="0" presId="urn:microsoft.com/office/officeart/2005/8/layout/vList2"/>
    <dgm:cxn modelId="{CBDBC151-EF28-40C0-84A7-3F0FCED2C035}" type="presParOf" srcId="{7235C35C-6704-4573-B466-AA1E771177C4}" destId="{440DD831-6693-4271-9067-FE54BA2B073B}" srcOrd="1" destOrd="0" presId="urn:microsoft.com/office/officeart/2005/8/layout/vList2"/>
    <dgm:cxn modelId="{0E1D8892-E7A3-42E9-8354-DA7854E8D4AE}" type="presParOf" srcId="{7235C35C-6704-4573-B466-AA1E771177C4}" destId="{1089D524-B3BB-4984-A100-5EEA5A969473}" srcOrd="2" destOrd="0" presId="urn:microsoft.com/office/officeart/2005/8/layout/vList2"/>
    <dgm:cxn modelId="{F1AAC5D0-1B49-4C44-B798-308D790B02EE}" type="presParOf" srcId="{7235C35C-6704-4573-B466-AA1E771177C4}" destId="{6C08526F-491D-4953-8D40-28B376D54EDF}" srcOrd="3" destOrd="0" presId="urn:microsoft.com/office/officeart/2005/8/layout/vList2"/>
    <dgm:cxn modelId="{6C3D58A8-B310-4122-BF73-0AEFC150C232}" type="presParOf" srcId="{7235C35C-6704-4573-B466-AA1E771177C4}" destId="{01A2D2AF-A549-4847-920E-083CC16A0BFB}" srcOrd="4" destOrd="0" presId="urn:microsoft.com/office/officeart/2005/8/layout/vList2"/>
    <dgm:cxn modelId="{190275D9-B634-45CC-A548-621E92CFB393}" type="presParOf" srcId="{7235C35C-6704-4573-B466-AA1E771177C4}" destId="{6B89F903-E1DF-441F-893C-8DB2EEA00B0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56102-F0AE-4F29-BDA9-CB818A327BB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E15C3C-6190-4191-BDCB-0BE5C1557ABB}">
      <dgm:prSet phldrT="[Text]"/>
      <dgm:spPr/>
      <dgm:t>
        <a:bodyPr/>
        <a:lstStyle/>
        <a:p>
          <a:r>
            <a:rPr lang="en-GB" dirty="0" smtClean="0"/>
            <a:t>Training </a:t>
          </a:r>
        </a:p>
        <a:p>
          <a:r>
            <a:rPr lang="en-GB" dirty="0" smtClean="0"/>
            <a:t>(248068 samples)</a:t>
          </a:r>
          <a:endParaRPr lang="en-GB" dirty="0"/>
        </a:p>
      </dgm:t>
    </dgm:pt>
    <dgm:pt modelId="{8C791110-DE6F-42AA-8DD3-80F3A6932BCE}" type="parTrans" cxnId="{BD9B10AA-480C-4579-ACB4-07D2FF168113}">
      <dgm:prSet/>
      <dgm:spPr/>
      <dgm:t>
        <a:bodyPr/>
        <a:lstStyle/>
        <a:p>
          <a:endParaRPr lang="en-GB"/>
        </a:p>
      </dgm:t>
    </dgm:pt>
    <dgm:pt modelId="{350764A8-FF38-49BA-A7CC-85FBD0C1A5B3}" type="sibTrans" cxnId="{BD9B10AA-480C-4579-ACB4-07D2FF168113}">
      <dgm:prSet/>
      <dgm:spPr/>
      <dgm:t>
        <a:bodyPr/>
        <a:lstStyle/>
        <a:p>
          <a:endParaRPr lang="en-GB"/>
        </a:p>
      </dgm:t>
    </dgm:pt>
    <dgm:pt modelId="{FBB08E4F-3A40-4EAF-9601-8A6C01676A34}">
      <dgm:prSet phldrT="[Text]"/>
      <dgm:spPr/>
      <dgm:t>
        <a:bodyPr/>
        <a:lstStyle/>
        <a:p>
          <a:r>
            <a:rPr lang="en-GB" dirty="0" smtClean="0"/>
            <a:t>Validation (pruning/tuning) (248068 samples)</a:t>
          </a:r>
          <a:endParaRPr lang="en-GB" dirty="0"/>
        </a:p>
      </dgm:t>
    </dgm:pt>
    <dgm:pt modelId="{43E1041D-F570-40A7-B7A5-2A1B1DCFF5ED}" type="parTrans" cxnId="{764296FC-075A-4363-BB68-A7FEFB1FDADF}">
      <dgm:prSet/>
      <dgm:spPr/>
      <dgm:t>
        <a:bodyPr/>
        <a:lstStyle/>
        <a:p>
          <a:endParaRPr lang="en-GB"/>
        </a:p>
      </dgm:t>
    </dgm:pt>
    <dgm:pt modelId="{76BBB075-226C-4297-A053-0EBB94C44E60}" type="sibTrans" cxnId="{764296FC-075A-4363-BB68-A7FEFB1FDADF}">
      <dgm:prSet/>
      <dgm:spPr/>
      <dgm:t>
        <a:bodyPr/>
        <a:lstStyle/>
        <a:p>
          <a:endParaRPr lang="en-GB"/>
        </a:p>
      </dgm:t>
    </dgm:pt>
    <dgm:pt modelId="{C1B3D5E6-0F76-4629-8793-4A9CED8CCF79}">
      <dgm:prSet phldrT="[Text]"/>
      <dgm:spPr/>
      <dgm:t>
        <a:bodyPr/>
        <a:lstStyle/>
        <a:p>
          <a:r>
            <a:rPr lang="en-GB" dirty="0" smtClean="0"/>
            <a:t>Test (248068 samples)</a:t>
          </a:r>
          <a:endParaRPr lang="en-GB" dirty="0"/>
        </a:p>
      </dgm:t>
    </dgm:pt>
    <dgm:pt modelId="{FB153BCD-D9A3-4D92-B9BA-692D2B2E4509}" type="parTrans" cxnId="{1E9A566F-7A3A-4605-92CE-2DC51A4D9DDD}">
      <dgm:prSet/>
      <dgm:spPr/>
      <dgm:t>
        <a:bodyPr/>
        <a:lstStyle/>
        <a:p>
          <a:endParaRPr lang="en-GB"/>
        </a:p>
      </dgm:t>
    </dgm:pt>
    <dgm:pt modelId="{823AE216-9277-4AE5-9B38-CD531DA9FC15}" type="sibTrans" cxnId="{1E9A566F-7A3A-4605-92CE-2DC51A4D9DDD}">
      <dgm:prSet/>
      <dgm:spPr/>
      <dgm:t>
        <a:bodyPr/>
        <a:lstStyle/>
        <a:p>
          <a:endParaRPr lang="en-GB"/>
        </a:p>
      </dgm:t>
    </dgm:pt>
    <dgm:pt modelId="{C430910B-BF23-42FB-B3B5-B811121E77AA}" type="pres">
      <dgm:prSet presAssocID="{51356102-F0AE-4F29-BDA9-CB818A327B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2CB2914-007B-4F63-A47C-A5D9A297BF1B}" type="pres">
      <dgm:prSet presAssocID="{41E15C3C-6190-4191-BDCB-0BE5C1557ABB}" presName="composite" presStyleCnt="0"/>
      <dgm:spPr/>
    </dgm:pt>
    <dgm:pt modelId="{0CA065EF-45D6-4B34-8695-923C75DA7B23}" type="pres">
      <dgm:prSet presAssocID="{41E15C3C-6190-4191-BDCB-0BE5C1557AB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D6CAF-F463-4F46-9610-1C8A4B1B3507}" type="pres">
      <dgm:prSet presAssocID="{41E15C3C-6190-4191-BDCB-0BE5C1557ABB}" presName="desTx" presStyleLbl="alignAccFollowNode1" presStyleIdx="0" presStyleCnt="3">
        <dgm:presLayoutVars>
          <dgm:bulletEnabled val="1"/>
        </dgm:presLayoutVars>
      </dgm:prSet>
      <dgm:spPr/>
    </dgm:pt>
    <dgm:pt modelId="{42F6A054-80C0-474E-A8F5-3407CF15456C}" type="pres">
      <dgm:prSet presAssocID="{350764A8-FF38-49BA-A7CC-85FBD0C1A5B3}" presName="space" presStyleCnt="0"/>
      <dgm:spPr/>
    </dgm:pt>
    <dgm:pt modelId="{777DA0B3-0B5D-4169-9C5C-D46CD92E1204}" type="pres">
      <dgm:prSet presAssocID="{FBB08E4F-3A40-4EAF-9601-8A6C01676A34}" presName="composite" presStyleCnt="0"/>
      <dgm:spPr/>
    </dgm:pt>
    <dgm:pt modelId="{87BB6C47-265B-453A-A3A5-EE7008DBD444}" type="pres">
      <dgm:prSet presAssocID="{FBB08E4F-3A40-4EAF-9601-8A6C01676A3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4D5A56-A193-4A7C-9CE9-BCD34A0748F6}" type="pres">
      <dgm:prSet presAssocID="{FBB08E4F-3A40-4EAF-9601-8A6C01676A34}" presName="desTx" presStyleLbl="alignAccFollowNode1" presStyleIdx="1" presStyleCnt="3">
        <dgm:presLayoutVars>
          <dgm:bulletEnabled val="1"/>
        </dgm:presLayoutVars>
      </dgm:prSet>
      <dgm:spPr/>
    </dgm:pt>
    <dgm:pt modelId="{C1CFE605-1E91-4F06-B3D7-810C8DF5AE66}" type="pres">
      <dgm:prSet presAssocID="{76BBB075-226C-4297-A053-0EBB94C44E60}" presName="space" presStyleCnt="0"/>
      <dgm:spPr/>
    </dgm:pt>
    <dgm:pt modelId="{A6843863-C432-401B-95FB-055A5F690434}" type="pres">
      <dgm:prSet presAssocID="{C1B3D5E6-0F76-4629-8793-4A9CED8CCF79}" presName="composite" presStyleCnt="0"/>
      <dgm:spPr/>
    </dgm:pt>
    <dgm:pt modelId="{C667A9A9-0B7F-4ED4-A4BB-FBA36CDC84FD}" type="pres">
      <dgm:prSet presAssocID="{C1B3D5E6-0F76-4629-8793-4A9CED8CCF7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9A7AEC-A70A-4927-9550-E7AD68A28037}" type="pres">
      <dgm:prSet presAssocID="{C1B3D5E6-0F76-4629-8793-4A9CED8CCF7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64296FC-075A-4363-BB68-A7FEFB1FDADF}" srcId="{51356102-F0AE-4F29-BDA9-CB818A327BB4}" destId="{FBB08E4F-3A40-4EAF-9601-8A6C01676A34}" srcOrd="1" destOrd="0" parTransId="{43E1041D-F570-40A7-B7A5-2A1B1DCFF5ED}" sibTransId="{76BBB075-226C-4297-A053-0EBB94C44E60}"/>
    <dgm:cxn modelId="{1E9A566F-7A3A-4605-92CE-2DC51A4D9DDD}" srcId="{51356102-F0AE-4F29-BDA9-CB818A327BB4}" destId="{C1B3D5E6-0F76-4629-8793-4A9CED8CCF79}" srcOrd="2" destOrd="0" parTransId="{FB153BCD-D9A3-4D92-B9BA-692D2B2E4509}" sibTransId="{823AE216-9277-4AE5-9B38-CD531DA9FC15}"/>
    <dgm:cxn modelId="{824E023A-A5CE-4600-A299-60F280BC08BC}" type="presOf" srcId="{FBB08E4F-3A40-4EAF-9601-8A6C01676A34}" destId="{87BB6C47-265B-453A-A3A5-EE7008DBD444}" srcOrd="0" destOrd="0" presId="urn:microsoft.com/office/officeart/2005/8/layout/hList1"/>
    <dgm:cxn modelId="{BD9B10AA-480C-4579-ACB4-07D2FF168113}" srcId="{51356102-F0AE-4F29-BDA9-CB818A327BB4}" destId="{41E15C3C-6190-4191-BDCB-0BE5C1557ABB}" srcOrd="0" destOrd="0" parTransId="{8C791110-DE6F-42AA-8DD3-80F3A6932BCE}" sibTransId="{350764A8-FF38-49BA-A7CC-85FBD0C1A5B3}"/>
    <dgm:cxn modelId="{565FD398-7303-4753-8223-E6F1ADE27E9E}" type="presOf" srcId="{51356102-F0AE-4F29-BDA9-CB818A327BB4}" destId="{C430910B-BF23-42FB-B3B5-B811121E77AA}" srcOrd="0" destOrd="0" presId="urn:microsoft.com/office/officeart/2005/8/layout/hList1"/>
    <dgm:cxn modelId="{4D1706E0-FAD7-4FE5-967E-9BA6251F3BDF}" type="presOf" srcId="{41E15C3C-6190-4191-BDCB-0BE5C1557ABB}" destId="{0CA065EF-45D6-4B34-8695-923C75DA7B23}" srcOrd="0" destOrd="0" presId="urn:microsoft.com/office/officeart/2005/8/layout/hList1"/>
    <dgm:cxn modelId="{BC1D0969-740F-4085-B5C7-9E572FFAE31D}" type="presOf" srcId="{C1B3D5E6-0F76-4629-8793-4A9CED8CCF79}" destId="{C667A9A9-0B7F-4ED4-A4BB-FBA36CDC84FD}" srcOrd="0" destOrd="0" presId="urn:microsoft.com/office/officeart/2005/8/layout/hList1"/>
    <dgm:cxn modelId="{FE057E01-94F3-4EFD-A118-879B4E676BD6}" type="presParOf" srcId="{C430910B-BF23-42FB-B3B5-B811121E77AA}" destId="{E2CB2914-007B-4F63-A47C-A5D9A297BF1B}" srcOrd="0" destOrd="0" presId="urn:microsoft.com/office/officeart/2005/8/layout/hList1"/>
    <dgm:cxn modelId="{2477D015-D800-44EC-AE33-4C2F2F21B0D2}" type="presParOf" srcId="{E2CB2914-007B-4F63-A47C-A5D9A297BF1B}" destId="{0CA065EF-45D6-4B34-8695-923C75DA7B23}" srcOrd="0" destOrd="0" presId="urn:microsoft.com/office/officeart/2005/8/layout/hList1"/>
    <dgm:cxn modelId="{51F3D692-7E44-46B4-B54C-D9F8F583C96A}" type="presParOf" srcId="{E2CB2914-007B-4F63-A47C-A5D9A297BF1B}" destId="{FACD6CAF-F463-4F46-9610-1C8A4B1B3507}" srcOrd="1" destOrd="0" presId="urn:microsoft.com/office/officeart/2005/8/layout/hList1"/>
    <dgm:cxn modelId="{105CF846-9810-41BF-837D-E016424D334F}" type="presParOf" srcId="{C430910B-BF23-42FB-B3B5-B811121E77AA}" destId="{42F6A054-80C0-474E-A8F5-3407CF15456C}" srcOrd="1" destOrd="0" presId="urn:microsoft.com/office/officeart/2005/8/layout/hList1"/>
    <dgm:cxn modelId="{CA31AF51-B533-40B3-B966-AD1DACCBDBE2}" type="presParOf" srcId="{C430910B-BF23-42FB-B3B5-B811121E77AA}" destId="{777DA0B3-0B5D-4169-9C5C-D46CD92E1204}" srcOrd="2" destOrd="0" presId="urn:microsoft.com/office/officeart/2005/8/layout/hList1"/>
    <dgm:cxn modelId="{7849CAB5-D0F8-433B-B748-C11B91717E70}" type="presParOf" srcId="{777DA0B3-0B5D-4169-9C5C-D46CD92E1204}" destId="{87BB6C47-265B-453A-A3A5-EE7008DBD444}" srcOrd="0" destOrd="0" presId="urn:microsoft.com/office/officeart/2005/8/layout/hList1"/>
    <dgm:cxn modelId="{A0B5A806-1F5A-4949-A67A-696F1BD93C78}" type="presParOf" srcId="{777DA0B3-0B5D-4169-9C5C-D46CD92E1204}" destId="{DF4D5A56-A193-4A7C-9CE9-BCD34A0748F6}" srcOrd="1" destOrd="0" presId="urn:microsoft.com/office/officeart/2005/8/layout/hList1"/>
    <dgm:cxn modelId="{A9C48B88-8469-4705-B6F2-B66BF6249AE1}" type="presParOf" srcId="{C430910B-BF23-42FB-B3B5-B811121E77AA}" destId="{C1CFE605-1E91-4F06-B3D7-810C8DF5AE66}" srcOrd="3" destOrd="0" presId="urn:microsoft.com/office/officeart/2005/8/layout/hList1"/>
    <dgm:cxn modelId="{DBB22735-E3CF-45F4-B493-59823FBFC799}" type="presParOf" srcId="{C430910B-BF23-42FB-B3B5-B811121E77AA}" destId="{A6843863-C432-401B-95FB-055A5F690434}" srcOrd="4" destOrd="0" presId="urn:microsoft.com/office/officeart/2005/8/layout/hList1"/>
    <dgm:cxn modelId="{F534729D-5D01-42A3-ACAC-2C25CCABA37B}" type="presParOf" srcId="{A6843863-C432-401B-95FB-055A5F690434}" destId="{C667A9A9-0B7F-4ED4-A4BB-FBA36CDC84FD}" srcOrd="0" destOrd="0" presId="urn:microsoft.com/office/officeart/2005/8/layout/hList1"/>
    <dgm:cxn modelId="{05E08DA3-0402-4A67-81BB-2A53645FDFF0}" type="presParOf" srcId="{A6843863-C432-401B-95FB-055A5F690434}" destId="{A29A7AEC-A70A-4927-9550-E7AD68A280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C70CF-E850-47DC-90CA-138EFDFE3CA0}">
      <dsp:nvSpPr>
        <dsp:cNvPr id="0" name=""/>
        <dsp:cNvSpPr/>
      </dsp:nvSpPr>
      <dsp:spPr>
        <a:xfrm>
          <a:off x="0" y="6390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Linear model, PLSR</a:t>
          </a:r>
          <a:endParaRPr lang="en-GB" sz="3200" kern="1200" dirty="0"/>
        </a:p>
      </dsp:txBody>
      <dsp:txXfrm>
        <a:off x="37467" y="101375"/>
        <a:ext cx="10440666" cy="692586"/>
      </dsp:txXfrm>
    </dsp:sp>
    <dsp:sp modelId="{440DD831-6693-4271-9067-FE54BA2B073B}">
      <dsp:nvSpPr>
        <dsp:cNvPr id="0" name=""/>
        <dsp:cNvSpPr/>
      </dsp:nvSpPr>
      <dsp:spPr>
        <a:xfrm>
          <a:off x="0" y="831428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 dirty="0" smtClean="0"/>
            <a:t>Simple, interpretable</a:t>
          </a:r>
          <a:endParaRPr lang="en-GB" sz="2500" kern="1200" dirty="0"/>
        </a:p>
      </dsp:txBody>
      <dsp:txXfrm>
        <a:off x="0" y="831428"/>
        <a:ext cx="10515600" cy="529920"/>
      </dsp:txXfrm>
    </dsp:sp>
    <dsp:sp modelId="{1089D524-B3BB-4984-A100-5EEA5A969473}">
      <dsp:nvSpPr>
        <dsp:cNvPr id="0" name=""/>
        <dsp:cNvSpPr/>
      </dsp:nvSpPr>
      <dsp:spPr>
        <a:xfrm>
          <a:off x="0" y="136134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Decision tree</a:t>
          </a:r>
          <a:endParaRPr lang="en-GB" sz="3200" kern="1200" dirty="0"/>
        </a:p>
      </dsp:txBody>
      <dsp:txXfrm>
        <a:off x="37467" y="1398816"/>
        <a:ext cx="10440666" cy="692586"/>
      </dsp:txXfrm>
    </dsp:sp>
    <dsp:sp modelId="{6C08526F-491D-4953-8D40-28B376D54EDF}">
      <dsp:nvSpPr>
        <dsp:cNvPr id="0" name=""/>
        <dsp:cNvSpPr/>
      </dsp:nvSpPr>
      <dsp:spPr>
        <a:xfrm>
          <a:off x="0" y="212886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 dirty="0" smtClean="0"/>
            <a:t>Complex</a:t>
          </a:r>
          <a:endParaRPr lang="en-GB" sz="2500" kern="1200" dirty="0"/>
        </a:p>
      </dsp:txBody>
      <dsp:txXfrm>
        <a:off x="0" y="2128869"/>
        <a:ext cx="10515600" cy="529920"/>
      </dsp:txXfrm>
    </dsp:sp>
    <dsp:sp modelId="{01A2D2AF-A549-4847-920E-083CC16A0BFB}">
      <dsp:nvSpPr>
        <dsp:cNvPr id="0" name=""/>
        <dsp:cNvSpPr/>
      </dsp:nvSpPr>
      <dsp:spPr>
        <a:xfrm>
          <a:off x="0" y="265878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Neural network</a:t>
          </a:r>
          <a:endParaRPr lang="en-GB" sz="3200" kern="1200" dirty="0"/>
        </a:p>
      </dsp:txBody>
      <dsp:txXfrm>
        <a:off x="37467" y="2696256"/>
        <a:ext cx="10440666" cy="692586"/>
      </dsp:txXfrm>
    </dsp:sp>
    <dsp:sp modelId="{6B89F903-E1DF-441F-893C-8DB2EEA00B00}">
      <dsp:nvSpPr>
        <dsp:cNvPr id="0" name=""/>
        <dsp:cNvSpPr/>
      </dsp:nvSpPr>
      <dsp:spPr>
        <a:xfrm>
          <a:off x="0" y="3426309"/>
          <a:ext cx="10515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 dirty="0" smtClean="0"/>
            <a:t>General purpose (universal function </a:t>
          </a:r>
          <a:r>
            <a:rPr lang="en-GB" sz="2500" kern="1200" dirty="0" err="1" smtClean="0"/>
            <a:t>approximator</a:t>
          </a:r>
          <a:r>
            <a:rPr lang="en-GB" sz="2500" kern="1200" dirty="0" smtClean="0"/>
            <a:t>)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 dirty="0" smtClean="0"/>
            <a:t>requiring lots of tweaking</a:t>
          </a:r>
          <a:endParaRPr lang="en-GB" sz="2500" kern="1200" dirty="0"/>
        </a:p>
      </dsp:txBody>
      <dsp:txXfrm>
        <a:off x="0" y="3426309"/>
        <a:ext cx="10515600" cy="86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065EF-45D6-4B34-8695-923C75DA7B23}">
      <dsp:nvSpPr>
        <dsp:cNvPr id="0" name=""/>
        <dsp:cNvSpPr/>
      </dsp:nvSpPr>
      <dsp:spPr>
        <a:xfrm>
          <a:off x="3286" y="1000133"/>
          <a:ext cx="3203971" cy="1253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Training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(248068 samples)</a:t>
          </a:r>
          <a:endParaRPr lang="en-GB" sz="2500" kern="1200" dirty="0"/>
        </a:p>
      </dsp:txBody>
      <dsp:txXfrm>
        <a:off x="3286" y="1000133"/>
        <a:ext cx="3203971" cy="1253070"/>
      </dsp:txXfrm>
    </dsp:sp>
    <dsp:sp modelId="{FACD6CAF-F463-4F46-9610-1C8A4B1B3507}">
      <dsp:nvSpPr>
        <dsp:cNvPr id="0" name=""/>
        <dsp:cNvSpPr/>
      </dsp:nvSpPr>
      <dsp:spPr>
        <a:xfrm>
          <a:off x="3286" y="2253204"/>
          <a:ext cx="3203971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B6C47-265B-453A-A3A5-EE7008DBD444}">
      <dsp:nvSpPr>
        <dsp:cNvPr id="0" name=""/>
        <dsp:cNvSpPr/>
      </dsp:nvSpPr>
      <dsp:spPr>
        <a:xfrm>
          <a:off x="3655814" y="1000133"/>
          <a:ext cx="3203971" cy="1253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Validation (pruning/tuning) (248068 samples)</a:t>
          </a:r>
          <a:endParaRPr lang="en-GB" sz="2500" kern="1200" dirty="0"/>
        </a:p>
      </dsp:txBody>
      <dsp:txXfrm>
        <a:off x="3655814" y="1000133"/>
        <a:ext cx="3203971" cy="1253070"/>
      </dsp:txXfrm>
    </dsp:sp>
    <dsp:sp modelId="{DF4D5A56-A193-4A7C-9CE9-BCD34A0748F6}">
      <dsp:nvSpPr>
        <dsp:cNvPr id="0" name=""/>
        <dsp:cNvSpPr/>
      </dsp:nvSpPr>
      <dsp:spPr>
        <a:xfrm>
          <a:off x="3655814" y="2253204"/>
          <a:ext cx="3203971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7A9A9-0B7F-4ED4-A4BB-FBA36CDC84FD}">
      <dsp:nvSpPr>
        <dsp:cNvPr id="0" name=""/>
        <dsp:cNvSpPr/>
      </dsp:nvSpPr>
      <dsp:spPr>
        <a:xfrm>
          <a:off x="7308342" y="1000133"/>
          <a:ext cx="3203971" cy="1253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Test (248068 samples)</a:t>
          </a:r>
          <a:endParaRPr lang="en-GB" sz="2500" kern="1200" dirty="0"/>
        </a:p>
      </dsp:txBody>
      <dsp:txXfrm>
        <a:off x="7308342" y="1000133"/>
        <a:ext cx="3203971" cy="1253070"/>
      </dsp:txXfrm>
    </dsp:sp>
    <dsp:sp modelId="{A29A7AEC-A70A-4927-9550-E7AD68A28037}">
      <dsp:nvSpPr>
        <dsp:cNvPr id="0" name=""/>
        <dsp:cNvSpPr/>
      </dsp:nvSpPr>
      <dsp:spPr>
        <a:xfrm>
          <a:off x="7308342" y="2253204"/>
          <a:ext cx="3203971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5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6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8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8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6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4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C310-7B26-4AFE-B8A7-2D61BBAB018B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8D65-3E6E-432D-AD32-57BABDFA1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Rossmann</a:t>
            </a:r>
            <a:r>
              <a:rPr lang="en-GB" dirty="0" smtClean="0"/>
              <a:t> Sales data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 Poh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exploration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Explore variables in terms of distribution and scatter plots</a:t>
            </a:r>
          </a:p>
          <a:p>
            <a:r>
              <a:rPr lang="en-GB" dirty="0" smtClean="0"/>
              <a:t>Include only relevant predictors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of the target variable (Sales)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613" y="1787124"/>
            <a:ext cx="5023439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87" y="1787124"/>
            <a:ext cx="3580330" cy="4287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1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number vs Sales </a:t>
            </a:r>
            <a:r>
              <a:rPr lang="en-GB" dirty="0" smtClean="0"/>
              <a:t>volume (per day)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940"/>
            <a:ext cx="5975047" cy="44812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4172" y="1602274"/>
            <a:ext cx="303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Correlation coefficient: 0.8933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470" y="1786940"/>
            <a:ext cx="3580330" cy="4287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49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 from competitor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329"/>
            <a:ext cx="5333559" cy="3998645"/>
          </a:xfrm>
        </p:spPr>
      </p:pic>
      <p:sp>
        <p:nvSpPr>
          <p:cNvPr id="5" name="TextBox 4"/>
          <p:cNvSpPr txBox="1"/>
          <p:nvPr/>
        </p:nvSpPr>
        <p:spPr>
          <a:xfrm>
            <a:off x="1064794" y="1569331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Counter-intuitive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87" y="1787124"/>
            <a:ext cx="3580330" cy="4287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45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with or without customer (linear regression)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" y="1752600"/>
            <a:ext cx="5848349" cy="43862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9" y="1690689"/>
            <a:ext cx="5938521" cy="4453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9958" y="1536978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Response fraction: 0.496 R-squared 0.244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0218" y="1536978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Response fraction: 0.496 R-squared 0.790</a:t>
            </a:r>
          </a:p>
        </p:txBody>
      </p:sp>
    </p:spTree>
    <p:extLst>
      <p:ext uri="{BB962C8B-B14F-4D97-AF65-F5344CB8AC3E}">
        <p14:creationId xmlns:p14="http://schemas.microsoft.com/office/powerpoint/2010/main" val="4138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R-squared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09472" y="2328595"/>
            <a:ext cx="10585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r = 1 - ( sum( 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ypred-yOrig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 .^ 2) / sum( 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yOrig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- mean(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yOrig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)) .^ 2) 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6924" y="3335834"/>
                <a:ext cx="3619645" cy="123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24" y="3335834"/>
                <a:ext cx="3619645" cy="12390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49237" y="3662974"/>
            <a:ext cx="1880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R-squared</a:t>
            </a:r>
          </a:p>
        </p:txBody>
      </p:sp>
    </p:spTree>
    <p:extLst>
      <p:ext uri="{BB962C8B-B14F-4D97-AF65-F5344CB8AC3E}">
        <p14:creationId xmlns:p14="http://schemas.microsoft.com/office/powerpoint/2010/main" val="4408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values are recorded as categorical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06" y="2071687"/>
            <a:ext cx="2400300" cy="401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35" t="-2866"/>
          <a:stretch/>
        </p:blipFill>
        <p:spPr>
          <a:xfrm>
            <a:off x="1124712" y="1682496"/>
            <a:ext cx="2223325" cy="293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2833687"/>
            <a:ext cx="2219325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091" y="2833687"/>
            <a:ext cx="476250" cy="12477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525512" y="3177539"/>
            <a:ext cx="73152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 development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a number of predictive models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655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9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data sets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28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7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Cross Industry Standard Process for Data Mining (CRISP-DM)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052876" y="4099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33AD0-4A42-4F9A-B589-301104CF5447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45" y="2683863"/>
            <a:ext cx="9029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8978806" y="3475951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Deployment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558624" y="3475951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Evaluation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129350" y="3475951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Modelling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17452" y="3475951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Data preparation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96022" y="3475951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Data understanding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91561" y="3475951"/>
            <a:ext cx="1532709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Business understanding</a:t>
            </a:r>
            <a:endParaRPr lang="en-GB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Selected variables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14" y="1690688"/>
            <a:ext cx="5857875" cy="473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 here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502" y="2983992"/>
            <a:ext cx="1352550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4" y="3022473"/>
            <a:ext cx="17811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376" y="3078420"/>
            <a:ext cx="8953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681" y="3078420"/>
            <a:ext cx="1771650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879" y="3065335"/>
            <a:ext cx="1362075" cy="185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056490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Must consider nominal, ordinal, or continuous variables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524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99" y="1939861"/>
            <a:ext cx="3143250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57" y="365125"/>
            <a:ext cx="2735885" cy="64122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21344" y="1514312"/>
            <a:ext cx="4575054" cy="39629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83272" y="547725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61704" y="5934456"/>
            <a:ext cx="795525" cy="18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Robust</a:t>
            </a:r>
            <a:br>
              <a:rPr lang="en-GB" dirty="0" smtClean="0"/>
            </a:br>
            <a:r>
              <a:rPr lang="en-GB" dirty="0" smtClean="0"/>
              <a:t>Linear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323" y="205105"/>
            <a:ext cx="6690477" cy="6192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3323" y="5974080"/>
            <a:ext cx="3268980" cy="228600"/>
          </a:xfrm>
          <a:prstGeom prst="rect">
            <a:avLst/>
          </a:prstGeom>
          <a:solidFill>
            <a:srgbClr val="FF33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88875" y="1690688"/>
            <a:ext cx="1502781" cy="228600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136392" y="1666042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Continuous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Robust</a:t>
            </a:r>
            <a:br>
              <a:rPr lang="en-GB" dirty="0" smtClean="0"/>
            </a:br>
            <a:r>
              <a:rPr lang="en-GB" dirty="0" smtClean="0"/>
              <a:t>Linear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304800"/>
            <a:ext cx="5852656" cy="6206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9720" y="6172200"/>
            <a:ext cx="3268980" cy="228600"/>
          </a:xfrm>
          <a:prstGeom prst="rect">
            <a:avLst/>
          </a:prstGeom>
          <a:solidFill>
            <a:srgbClr val="FF33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21563" y="1576388"/>
            <a:ext cx="1438773" cy="974788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85035" y="1879116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Categorical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9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recording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dummyvar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587" y="3078420"/>
            <a:ext cx="1352550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4" y="3022473"/>
            <a:ext cx="17811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472" y="3124140"/>
            <a:ext cx="8953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532" y="3124140"/>
            <a:ext cx="1771650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847" y="3124140"/>
            <a:ext cx="1362075" cy="18573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97355" y="4087654"/>
            <a:ext cx="630936" cy="315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754" y="3722561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– a new data matrix with 99 dimensions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928" y="1825625"/>
            <a:ext cx="5186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Least Square Regression (PLSR)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53527" y="1765653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Response fraction: 1.000 R-squared 0.262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69" y="2038876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85" y="1690688"/>
            <a:ext cx="5362173" cy="42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Feed-forward neural network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objective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0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of neural network (MLP)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17" t="23714" r="2817" b="8857"/>
          <a:stretch/>
        </p:blipFill>
        <p:spPr>
          <a:xfrm>
            <a:off x="2733835" y="1673734"/>
            <a:ext cx="5105400" cy="134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587" y="3078420"/>
            <a:ext cx="135255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04" y="3022473"/>
            <a:ext cx="1781175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472" y="3124140"/>
            <a:ext cx="89535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532" y="3124140"/>
            <a:ext cx="1771650" cy="1457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847" y="3124140"/>
            <a:ext cx="1362075" cy="18573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497355" y="4087654"/>
            <a:ext cx="630936" cy="315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754" y="3722561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MLP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20" y="2382971"/>
            <a:ext cx="5333559" cy="3998645"/>
          </a:xfrm>
        </p:spPr>
      </p:pic>
      <p:sp>
        <p:nvSpPr>
          <p:cNvPr id="4" name="Rectangle 3"/>
          <p:cNvSpPr/>
          <p:nvPr/>
        </p:nvSpPr>
        <p:spPr>
          <a:xfrm>
            <a:off x="4508697" y="2071688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Response </a:t>
            </a:r>
            <a:r>
              <a:rPr lang="en-GB" dirty="0" smtClean="0"/>
              <a:t>fraction</a:t>
            </a:r>
            <a:r>
              <a:rPr lang="en-GB" dirty="0"/>
              <a:t>: 1.000 R-squared 0.564</a:t>
            </a:r>
          </a:p>
        </p:txBody>
      </p:sp>
    </p:spTree>
    <p:extLst>
      <p:ext uri="{BB962C8B-B14F-4D97-AF65-F5344CB8AC3E}">
        <p14:creationId xmlns:p14="http://schemas.microsoft.com/office/powerpoint/2010/main" val="3716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tree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40" y="2298357"/>
            <a:ext cx="5333559" cy="399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0" y="2298357"/>
            <a:ext cx="5333559" cy="399864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7" idx="0"/>
            <a:endCxn id="6" idx="0"/>
          </p:cNvCxnSpPr>
          <p:nvPr/>
        </p:nvCxnSpPr>
        <p:spPr>
          <a:xfrm rot="5400000" flipH="1" flipV="1">
            <a:off x="5680710" y="-296253"/>
            <a:ext cx="12700" cy="51892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2940" y="1676400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Prune at 12,000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0" t="8368" r="589" b="1778"/>
          <a:stretch/>
        </p:blipFill>
        <p:spPr>
          <a:xfrm>
            <a:off x="746760" y="1865376"/>
            <a:ext cx="10259568" cy="4507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9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278"/>
            <a:ext cx="10259568" cy="450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8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27" y="2858705"/>
            <a:ext cx="4175310" cy="31302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07" y="2935705"/>
            <a:ext cx="3786319" cy="2838657"/>
          </a:xfrm>
        </p:spPr>
      </p:pic>
      <p:sp>
        <p:nvSpPr>
          <p:cNvPr id="6" name="Rectangle 5"/>
          <p:cNvSpPr/>
          <p:nvPr/>
        </p:nvSpPr>
        <p:spPr>
          <a:xfrm>
            <a:off x="4144392" y="2066292"/>
            <a:ext cx="287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Response </a:t>
            </a:r>
            <a:r>
              <a:rPr lang="en-GB" dirty="0" smtClean="0"/>
              <a:t>fraction</a:t>
            </a:r>
            <a:r>
              <a:rPr lang="en-GB" dirty="0"/>
              <a:t>: 1.000 R-squared 0.564</a:t>
            </a:r>
          </a:p>
        </p:txBody>
      </p:sp>
      <p:sp>
        <p:nvSpPr>
          <p:cNvPr id="7" name="Rectangle 6"/>
          <p:cNvSpPr/>
          <p:nvPr/>
        </p:nvSpPr>
        <p:spPr>
          <a:xfrm>
            <a:off x="743772" y="2066292"/>
            <a:ext cx="236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Response fraction: 1.000 R-squared 0.262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6" y="2935705"/>
            <a:ext cx="3656075" cy="27410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0640" y="5798462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PLSR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0271" y="5798462"/>
            <a:ext cx="1425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26743" y="5798462"/>
            <a:ext cx="243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RegTree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47569" y="1951531"/>
            <a:ext cx="287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Response </a:t>
            </a:r>
            <a:r>
              <a:rPr lang="en-GB" dirty="0" smtClean="0"/>
              <a:t>fraction</a:t>
            </a:r>
            <a:r>
              <a:rPr lang="en-GB" dirty="0"/>
              <a:t>: 1.000 R-squared </a:t>
            </a:r>
            <a:r>
              <a:rPr lang="en-GB" dirty="0" smtClean="0"/>
              <a:t>0.83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3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4667" cy="4351338"/>
          </a:xfrm>
        </p:spPr>
        <p:txBody>
          <a:bodyPr/>
          <a:lstStyle/>
          <a:p>
            <a:r>
              <a:rPr lang="en-GB" dirty="0"/>
              <a:t>to predict 6 weeks of daily sales for 1,115 stores located across Germany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76" y="721894"/>
            <a:ext cx="6900724" cy="52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import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5800674"/>
            <a:ext cx="9874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ds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datastore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'../data/store.csv'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ds.MissingValue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GB" dirty="0">
                <a:solidFill>
                  <a:srgbClr val="228B22"/>
                </a:solidFill>
                <a:latin typeface="Courier New" panose="02070309020205020404" pitchFamily="49" charset="0"/>
              </a:rPr>
              <a:t>% Strategy for missing value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store = read(ds);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46" y="163629"/>
            <a:ext cx="8022859" cy="5507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4712" y="2167128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datastore</a:t>
            </a:r>
            <a:endParaRPr lang="en-GB" dirty="0"/>
          </a:p>
          <a:p>
            <a:r>
              <a:rPr lang="en-GB" dirty="0" smtClean="0"/>
              <a:t>can load files in chunks</a:t>
            </a:r>
          </a:p>
        </p:txBody>
      </p:sp>
    </p:spTree>
    <p:extLst>
      <p:ext uri="{BB962C8B-B14F-4D97-AF65-F5344CB8AC3E}">
        <p14:creationId xmlns:p14="http://schemas.microsoft.com/office/powerpoint/2010/main" val="41256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after joining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31" y="565742"/>
            <a:ext cx="4867275" cy="5829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5" y="1692958"/>
            <a:ext cx="2795938" cy="2611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636" y="1729728"/>
            <a:ext cx="2903539" cy="2895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1050" y="5085429"/>
            <a:ext cx="54232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join(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T,store,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'Keys'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'Store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1924" y="4429064"/>
            <a:ext cx="0" cy="6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46298" y="4588812"/>
            <a:ext cx="4822" cy="4966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6184330" y="5270095"/>
            <a:ext cx="64960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5851" y="1285638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Store characteristic 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498" y="1321356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Store daily sales 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7245" y="96102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Complete</a:t>
            </a:r>
            <a:r>
              <a:rPr lang="en-GB" dirty="0" smtClean="0">
                <a:solidFill>
                  <a:srgbClr val="FF0000"/>
                </a:solidFill>
              </a:rPr>
              <a:t> store daily sales 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6373" y="2102012"/>
            <a:ext cx="162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1,017,209 </a:t>
            </a:r>
            <a:r>
              <a:rPr lang="en-GB" dirty="0">
                <a:solidFill>
                  <a:schemeClr val="accent5"/>
                </a:solidFill>
              </a:rPr>
              <a:t>rows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5552" y="2001889"/>
            <a:ext cx="115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1115 rows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33369" y="1008666"/>
            <a:ext cx="382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744204 rows after joining and cleaning</a:t>
            </a:r>
            <a:endParaRPr lang="en-GB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Filtering samples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905000" y="2385060"/>
            <a:ext cx="4404360" cy="337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34341" y="4145280"/>
            <a:ext cx="131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samples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61360" y="1690688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variables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61360" y="2385060"/>
            <a:ext cx="365760" cy="3375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503420" y="2385060"/>
            <a:ext cx="365760" cy="3375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05000" y="3108275"/>
            <a:ext cx="4404360" cy="435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05000" y="3927767"/>
            <a:ext cx="4404360" cy="435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905000" y="4763451"/>
            <a:ext cx="4404360" cy="435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694420" y="3280409"/>
            <a:ext cx="2545080" cy="172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7132320" y="3580372"/>
            <a:ext cx="1082040" cy="9109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086100" y="5976713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Original data set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081516" y="5252888"/>
            <a:ext cx="17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More compact data set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353800" y="3280409"/>
            <a:ext cx="579120" cy="1729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0700004" y="5252888"/>
            <a:ext cx="130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Derived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2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2700" cy="3216275"/>
          </a:xfrm>
        </p:spPr>
        <p:txBody>
          <a:bodyPr>
            <a:normAutofit/>
          </a:bodyPr>
          <a:lstStyle/>
          <a:p>
            <a:r>
              <a:rPr lang="en-GB" dirty="0" smtClean="0"/>
              <a:t>Filtering samples when shop is closed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615" y="457500"/>
            <a:ext cx="6737684" cy="48922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3933" y="5562410"/>
            <a:ext cx="11264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grpstats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{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'Promo'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SchoolHoliday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StateHoliday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StoreType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'Open'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}, {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mean'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'median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 ,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DataVars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,{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'Sales'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165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384</Words>
  <Application>Microsoft Office PowerPoint</Application>
  <PresentationFormat>Widescreen</PresentationFormat>
  <Paragraphs>94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Office Theme</vt:lpstr>
      <vt:lpstr>Rossmann Sales data analysis</vt:lpstr>
      <vt:lpstr>Cross Industry Standard Process for Data Mining (CRISP-DM) </vt:lpstr>
      <vt:lpstr>Business objective</vt:lpstr>
      <vt:lpstr>Objective</vt:lpstr>
      <vt:lpstr>Data import</vt:lpstr>
      <vt:lpstr>Variables after joining</vt:lpstr>
      <vt:lpstr>Data cleaning</vt:lpstr>
      <vt:lpstr>Purpose</vt:lpstr>
      <vt:lpstr>Filtering samples when shop is closed</vt:lpstr>
      <vt:lpstr>Data exploration</vt:lpstr>
      <vt:lpstr>Distribution of the target variable (Sales)</vt:lpstr>
      <vt:lpstr>Customer number vs Sales volume (per day)</vt:lpstr>
      <vt:lpstr>Distance from competitor</vt:lpstr>
      <vt:lpstr>Prediction with or without customer (linear regression)</vt:lpstr>
      <vt:lpstr>R-squared</vt:lpstr>
      <vt:lpstr>Missing values are recorded as categorical</vt:lpstr>
      <vt:lpstr>Models development</vt:lpstr>
      <vt:lpstr>Explore a number of predictive models</vt:lpstr>
      <vt:lpstr>Three data sets</vt:lpstr>
      <vt:lpstr>Linear models</vt:lpstr>
      <vt:lpstr>Selected variables</vt:lpstr>
      <vt:lpstr>Some examples here</vt:lpstr>
      <vt:lpstr>Continuous</vt:lpstr>
      <vt:lpstr>Robust Linear Model</vt:lpstr>
      <vt:lpstr>Robust Linear Model</vt:lpstr>
      <vt:lpstr>Data recording using dummyvar</vt:lpstr>
      <vt:lpstr>Result – a new data matrix with 99 dimensions</vt:lpstr>
      <vt:lpstr>Partial Least Square Regression (PLSR)</vt:lpstr>
      <vt:lpstr>Feed-forward neural network</vt:lpstr>
      <vt:lpstr>Architecture of neural network (MLP)</vt:lpstr>
      <vt:lpstr>MLP</vt:lpstr>
      <vt:lpstr>Regression tree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Poh</dc:creator>
  <cp:lastModifiedBy>Norman Poh</cp:lastModifiedBy>
  <cp:revision>24</cp:revision>
  <dcterms:created xsi:type="dcterms:W3CDTF">2016-05-02T18:28:04Z</dcterms:created>
  <dcterms:modified xsi:type="dcterms:W3CDTF">2016-05-04T20:34:08Z</dcterms:modified>
</cp:coreProperties>
</file>