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0" r:id="rId6"/>
    <p:sldId id="262" r:id="rId7"/>
    <p:sldId id="258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5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A5DB-600D-44E9-80EF-EA3461E63582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BE8E-C847-4C1C-AB20-17203E5AFC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4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4BE8E-C847-4C1C-AB20-17203E5AFC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4BE8E-C847-4C1C-AB20-17203E5AFC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9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1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9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18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8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11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84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6748-EA0D-4E06-826F-D9C70919C4AC}" type="datetimeFigureOut">
              <a:rPr lang="de-DE" smtClean="0"/>
              <a:t>08.08.15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ED9A-1BDD-498F-895B-EAFFEDB95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51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3974"/>
          </a:xfrm>
        </p:spPr>
        <p:txBody>
          <a:bodyPr/>
          <a:lstStyle/>
          <a:p>
            <a:r>
              <a:rPr lang="de-DE" sz="4400" b="1" dirty="0" smtClean="0">
                <a:latin typeface="Century Gothic" panose="020B0502020202020204" pitchFamily="34" charset="0"/>
              </a:rPr>
              <a:t>Features</a:t>
            </a:r>
            <a:r>
              <a:rPr lang="de-DE" b="1" dirty="0" smtClean="0"/>
              <a:t> II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>
                <a:latin typeface="Century Gothic" panose="020B0502020202020204" pitchFamily="34" charset="0"/>
              </a:rPr>
              <a:t>Markante Punkte im Bild</a:t>
            </a:r>
            <a:endParaRPr lang="de-DE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de-DE" dirty="0" smtClean="0"/>
              <a:t>Geometrische Invarianz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351338"/>
          </a:xfrm>
        </p:spPr>
        <p:txBody>
          <a:bodyPr/>
          <a:lstStyle/>
          <a:p>
            <a:r>
              <a:rPr lang="de-DE" dirty="0" smtClean="0"/>
              <a:t>Belichtung und Färbung machen nun keine so großen Unterschiede mehr</a:t>
            </a:r>
          </a:p>
          <a:p>
            <a:r>
              <a:rPr lang="de-DE" dirty="0" smtClean="0"/>
              <a:t>Was aber wenn man in eine Szene rein oder rauszoomt diese dreht oder hin und her schiebt?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Hier stoßen </a:t>
            </a:r>
            <a:r>
              <a:rPr lang="de-DE" dirty="0" err="1" smtClean="0">
                <a:sym typeface="Wingdings" panose="05000000000000000000" pitchFamily="2" charset="2"/>
              </a:rPr>
              <a:t>Featurepunkte</a:t>
            </a:r>
            <a:r>
              <a:rPr lang="de-DE" dirty="0" smtClean="0">
                <a:sym typeface="Wingdings" panose="05000000000000000000" pitchFamily="2" charset="2"/>
              </a:rPr>
              <a:t> an ihre Grenzen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1" y="4584700"/>
            <a:ext cx="904875" cy="762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87" y="3937000"/>
            <a:ext cx="2752725" cy="20574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60400" y="5588000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 erkennt der PC </a:t>
            </a:r>
          </a:p>
          <a:p>
            <a:r>
              <a:rPr lang="de-DE" dirty="0" smtClean="0"/>
              <a:t>Richtigerweise eine Ecke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289300" y="6036192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man aber reinzoomt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94500" y="5851526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es für ihn mehrere Kanten!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Geometrische Invarianz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4500" y="1075531"/>
            <a:ext cx="10515600" cy="4351338"/>
          </a:xfrm>
        </p:spPr>
        <p:txBody>
          <a:bodyPr/>
          <a:lstStyle/>
          <a:p>
            <a:r>
              <a:rPr lang="de-DE" dirty="0" smtClean="0"/>
              <a:t>Mit Punkten kommt man also nicht weiter</a:t>
            </a:r>
          </a:p>
          <a:p>
            <a:r>
              <a:rPr lang="de-DE" dirty="0" smtClean="0"/>
              <a:t>Was tun? </a:t>
            </a:r>
            <a:r>
              <a:rPr lang="de-DE" dirty="0" err="1" smtClean="0"/>
              <a:t>Hu‘s</a:t>
            </a:r>
            <a:r>
              <a:rPr lang="de-DE" dirty="0" smtClean="0"/>
              <a:t> sieben Momente!</a:t>
            </a:r>
          </a:p>
          <a:p>
            <a:r>
              <a:rPr lang="de-DE" dirty="0" smtClean="0"/>
              <a:t>Diese sieben Kommazahlen beschreiben ein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(grau-)Bild und können einfach berechnet werden</a:t>
            </a:r>
          </a:p>
          <a:p>
            <a:r>
              <a:rPr lang="de-DE" dirty="0" smtClean="0"/>
              <a:t>Sie sind geometrisch</a:t>
            </a:r>
          </a:p>
          <a:p>
            <a:pPr marL="0" indent="0">
              <a:buNone/>
            </a:pPr>
            <a:r>
              <a:rPr lang="de-DE" dirty="0" smtClean="0"/>
              <a:t>          invariant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-1" r="1271"/>
          <a:stretch/>
        </p:blipFill>
        <p:spPr>
          <a:xfrm>
            <a:off x="4965700" y="3251200"/>
            <a:ext cx="6552000" cy="3433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749300" y="4711700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Rechts die 7 Hu Momente (Spalten)</a:t>
            </a:r>
          </a:p>
          <a:p>
            <a:r>
              <a:rPr lang="de-DE" dirty="0"/>
              <a:t> </a:t>
            </a:r>
            <a:r>
              <a:rPr lang="de-DE" dirty="0" smtClean="0"/>
              <a:t>zu den drei Bildern (Zeilen)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1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27100" y="1851025"/>
            <a:ext cx="10515600" cy="1325563"/>
          </a:xfrm>
        </p:spPr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7100" y="3873499"/>
            <a:ext cx="10515600" cy="198596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Keine Fragen mehr? Dann kommt jetzt das Quiz!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0999"/>
            <a:ext cx="9144000" cy="168116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Frage 1: Was zeigt dieses Diagramm?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113338"/>
            <a:ext cx="9144000" cy="1655762"/>
          </a:xfrm>
        </p:spPr>
        <p:txBody>
          <a:bodyPr/>
          <a:lstStyle/>
          <a:p>
            <a:r>
              <a:rPr lang="de-DE" dirty="0" smtClean="0"/>
              <a:t>Antwort 1: b)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2881"/>
            <a:ext cx="3328704" cy="306045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28627" y="33984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b) Kante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28627" y="27813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 Fläche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28627" y="401558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c) Ecke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8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4298"/>
            <a:ext cx="9144000" cy="1782763"/>
          </a:xfrm>
        </p:spPr>
        <p:txBody>
          <a:bodyPr/>
          <a:lstStyle/>
          <a:p>
            <a:r>
              <a:rPr lang="de-DE" dirty="0" smtClean="0"/>
              <a:t>Frage 2: Welches Bild passt?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5348730"/>
            <a:ext cx="9144000" cy="1655762"/>
          </a:xfrm>
        </p:spPr>
        <p:txBody>
          <a:bodyPr/>
          <a:lstStyle/>
          <a:p>
            <a:r>
              <a:rPr lang="de-DE" dirty="0" smtClean="0"/>
              <a:t>Antwort 2: a)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049463"/>
            <a:ext cx="3322608" cy="30604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19" y="3018810"/>
            <a:ext cx="1121761" cy="112176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519" y="1859682"/>
            <a:ext cx="1121761" cy="11217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819" y="4183180"/>
            <a:ext cx="1121761" cy="112176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096000" y="22369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96000" y="339502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96000" y="4553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 3: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2400" y="6030119"/>
            <a:ext cx="9144000" cy="1655762"/>
          </a:xfrm>
        </p:spPr>
        <p:txBody>
          <a:bodyPr/>
          <a:lstStyle/>
          <a:p>
            <a:r>
              <a:rPr lang="de-DE" dirty="0" smtClean="0"/>
              <a:t>Antwort 3: 1b) &amp; 2a)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0820400" cy="54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4300"/>
            <a:ext cx="9144000" cy="1752600"/>
          </a:xfrm>
        </p:spPr>
        <p:txBody>
          <a:bodyPr/>
          <a:lstStyle/>
          <a:p>
            <a:r>
              <a:rPr lang="de-DE" dirty="0" smtClean="0"/>
              <a:t>Frage 4: Welches Histogramm passt?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130801"/>
            <a:ext cx="9144000" cy="1655762"/>
          </a:xfrm>
        </p:spPr>
        <p:txBody>
          <a:bodyPr/>
          <a:lstStyle/>
          <a:p>
            <a:r>
              <a:rPr lang="de-DE" dirty="0" smtClean="0"/>
              <a:t>Antwort 4:   b)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90750"/>
            <a:ext cx="3488267" cy="2616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4025"/>
            <a:ext cx="1566698" cy="10096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88438"/>
            <a:ext cx="1566698" cy="10055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9612"/>
            <a:ext cx="1564957" cy="10096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499100" y="23065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499100" y="33141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07116" y="4319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8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98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Frage 5: Welchem Bild ist dieses Graustufen-Bild </a:t>
            </a:r>
            <a:r>
              <a:rPr lang="de-DE" dirty="0" err="1" smtClean="0"/>
              <a:t>zuordbar</a:t>
            </a:r>
            <a:r>
              <a:rPr lang="de-DE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5200" y="5828506"/>
            <a:ext cx="9144000" cy="635000"/>
          </a:xfrm>
        </p:spPr>
        <p:txBody>
          <a:bodyPr/>
          <a:lstStyle/>
          <a:p>
            <a:r>
              <a:rPr lang="de-DE" dirty="0" smtClean="0"/>
              <a:t>Antwort 5: a) &amp; b) &amp; c) :D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694781"/>
            <a:ext cx="3725333" cy="2794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1" y="3525044"/>
            <a:ext cx="1498600" cy="11239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1" y="2401094"/>
            <a:ext cx="1498600" cy="11239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1" y="4648994"/>
            <a:ext cx="1498600" cy="11239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82640" y="277840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882640" y="39023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890656" y="5026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133600"/>
            <a:ext cx="9144000" cy="4330700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kleine-fotoschule/</a:t>
            </a:r>
            <a:r>
              <a:rPr lang="de-DE" sz="2000" dirty="0" err="1" smtClean="0"/>
              <a:t>belichtung-belichtungsmessung</a:t>
            </a:r>
            <a:endParaRPr lang="de-DE" sz="2000" dirty="0" smtClean="0"/>
          </a:p>
          <a:p>
            <a:pPr algn="l"/>
            <a:r>
              <a:rPr lang="de-DE" sz="2000" dirty="0" smtClean="0"/>
              <a:t>ne.lo-net2/selbstlernmaterial</a:t>
            </a:r>
          </a:p>
          <a:p>
            <a:pPr algn="l"/>
            <a:r>
              <a:rPr lang="de-DE" sz="2000" dirty="0" smtClean="0"/>
              <a:t>courses.cs.washington.edu </a:t>
            </a:r>
          </a:p>
          <a:p>
            <a:pPr algn="l"/>
            <a:r>
              <a:rPr lang="de-DE" sz="2000" dirty="0" smtClean="0"/>
              <a:t>Digitalfotografie/Histogramm</a:t>
            </a:r>
          </a:p>
          <a:p>
            <a:pPr algn="l"/>
            <a:r>
              <a:rPr lang="de-DE" sz="2000" dirty="0" err="1" smtClean="0"/>
              <a:t>Opencv</a:t>
            </a:r>
            <a:r>
              <a:rPr lang="de-DE" sz="2000" dirty="0" smtClean="0"/>
              <a:t>-code/</a:t>
            </a:r>
            <a:r>
              <a:rPr lang="de-DE" sz="2000" dirty="0" err="1" smtClean="0"/>
              <a:t>tutorials</a:t>
            </a:r>
            <a:endParaRPr lang="de-DE" sz="2000" dirty="0" smtClean="0"/>
          </a:p>
          <a:p>
            <a:pPr algn="l"/>
            <a:r>
              <a:rPr lang="de-DE" sz="2000" dirty="0" smtClean="0"/>
              <a:t>Robots.ox.ac</a:t>
            </a:r>
          </a:p>
          <a:p>
            <a:pPr algn="l"/>
            <a:r>
              <a:rPr lang="de-DE" sz="2000" dirty="0" err="1" smtClean="0"/>
              <a:t>limitless-thoughts.blogspot</a:t>
            </a:r>
            <a:r>
              <a:rPr lang="de-DE" sz="2000" dirty="0" smtClean="0"/>
              <a:t>/</a:t>
            </a:r>
            <a:r>
              <a:rPr lang="de-DE" sz="2000" dirty="0" err="1" smtClean="0"/>
              <a:t>hus</a:t>
            </a:r>
            <a:r>
              <a:rPr lang="de-DE" sz="2000" dirty="0" smtClean="0"/>
              <a:t>-</a:t>
            </a:r>
            <a:r>
              <a:rPr lang="de-DE" sz="2000" dirty="0" err="1" smtClean="0"/>
              <a:t>seven</a:t>
            </a:r>
            <a:r>
              <a:rPr lang="de-DE" sz="2000" dirty="0" smtClean="0"/>
              <a:t>-moments-invariant-</a:t>
            </a:r>
            <a:r>
              <a:rPr lang="de-DE" sz="2000" dirty="0" err="1" smtClean="0"/>
              <a:t>matlab</a:t>
            </a:r>
            <a:r>
              <a:rPr lang="de-DE" sz="2000" dirty="0" smtClean="0"/>
              <a:t>-code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23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latin typeface="Century Gothic" panose="020B0502020202020204" pitchFamily="34" charset="0"/>
              </a:rPr>
              <a:t>Gliederung</a:t>
            </a:r>
            <a:endParaRPr lang="de-DE" b="1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entury Gothic" panose="020B0502020202020204" pitchFamily="34" charset="0"/>
              </a:rPr>
              <a:t>Invarianz</a:t>
            </a:r>
          </a:p>
          <a:p>
            <a:r>
              <a:rPr lang="de-DE" sz="3200" dirty="0" smtClean="0">
                <a:latin typeface="Century Gothic" panose="020B0502020202020204" pitchFamily="34" charset="0"/>
              </a:rPr>
              <a:t>Farbinvariante Features</a:t>
            </a:r>
          </a:p>
          <a:p>
            <a:r>
              <a:rPr lang="de-DE" dirty="0" smtClean="0">
                <a:latin typeface="Century Gothic" panose="020B0502020202020204" pitchFamily="34" charset="0"/>
              </a:rPr>
              <a:t>Histogramme</a:t>
            </a:r>
          </a:p>
          <a:p>
            <a:r>
              <a:rPr lang="de-DE" sz="3200" dirty="0" smtClean="0">
                <a:latin typeface="Century Gothic" panose="020B0502020202020204" pitchFamily="34" charset="0"/>
              </a:rPr>
              <a:t>Belichtungsinvariante Features</a:t>
            </a:r>
          </a:p>
          <a:p>
            <a:r>
              <a:rPr lang="de-DE" sz="3200" dirty="0" smtClean="0">
                <a:latin typeface="Century Gothic" panose="020B0502020202020204" pitchFamily="34" charset="0"/>
              </a:rPr>
              <a:t>Geometrische Invarianz</a:t>
            </a:r>
          </a:p>
          <a:p>
            <a:r>
              <a:rPr lang="de-DE" dirty="0" smtClean="0">
                <a:latin typeface="Century Gothic" panose="020B0502020202020204" pitchFamily="34" charset="0"/>
              </a:rPr>
              <a:t>Quiz</a:t>
            </a:r>
            <a:endParaRPr lang="de-DE" sz="32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was ist mit diesen Bildern?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38" y="1825625"/>
            <a:ext cx="8628924" cy="43513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378200" y="1341438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Findet Ihr die Gemeinsamkeiten?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1781538" y="1955800"/>
            <a:ext cx="1723662" cy="4699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8242300" y="5689600"/>
            <a:ext cx="1765300" cy="487363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9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Invariant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Benötigt werden also Features, die …</a:t>
            </a:r>
          </a:p>
          <a:p>
            <a:pPr lvl="1"/>
            <a:r>
              <a:rPr lang="de-DE" dirty="0" smtClean="0"/>
              <a:t>… unabhängig von Belichtung sind.</a:t>
            </a:r>
          </a:p>
          <a:p>
            <a:pPr lvl="1"/>
            <a:r>
              <a:rPr lang="de-DE" dirty="0" smtClean="0"/>
              <a:t>… unabhängig von Färbung sind.</a:t>
            </a:r>
          </a:p>
          <a:p>
            <a:pPr lvl="1"/>
            <a:r>
              <a:rPr lang="de-DE" dirty="0" smtClean="0"/>
              <a:t>… unabhängig von Verschiebung, Drehung, Größe usw. sind.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1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Invarianten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Invarianten</a:t>
            </a:r>
          </a:p>
          <a:p>
            <a:pPr marL="0" indent="0">
              <a:buNone/>
            </a:pPr>
            <a:r>
              <a:rPr lang="de-DE" sz="2800" dirty="0" smtClean="0"/>
              <a:t>                  </a:t>
            </a:r>
            <a:r>
              <a:rPr lang="de-DE" sz="2800" dirty="0" smtClean="0">
                <a:sym typeface="Wingdings" panose="05000000000000000000" pitchFamily="2" charset="2"/>
              </a:rPr>
              <a:t> unveränderliche Eigenschaften (eines Bildes)</a:t>
            </a:r>
          </a:p>
          <a:p>
            <a:pPr marL="0" indent="0">
              <a:buNone/>
            </a:pPr>
            <a:endParaRPr lang="de-DE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4961"/>
            <a:ext cx="3003549" cy="22526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2874961"/>
            <a:ext cx="3003551" cy="22526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9" y="3924296"/>
            <a:ext cx="3003552" cy="22526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3924299"/>
            <a:ext cx="3003551" cy="2252663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 flipH="1">
            <a:off x="2339974" y="3852863"/>
            <a:ext cx="67472" cy="16906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5148263" y="4986338"/>
            <a:ext cx="64293" cy="20002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7784306" y="3955256"/>
            <a:ext cx="0" cy="1809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10575131" y="4948238"/>
            <a:ext cx="76200" cy="21669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5123" y="5164931"/>
            <a:ext cx="3180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uns einfach erkennbar:</a:t>
            </a:r>
          </a:p>
          <a:p>
            <a:r>
              <a:rPr lang="de-DE" dirty="0" smtClean="0"/>
              <a:t>Die drei Enden des Tastatur „E“ sind hier immer auf einer </a:t>
            </a:r>
            <a:r>
              <a:rPr lang="de-DE" dirty="0" smtClean="0">
                <a:ln w="0" cap="flat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Linie</a:t>
            </a:r>
            <a:r>
              <a:rPr lang="de-DE" dirty="0" smtClean="0">
                <a:ln w="0" cap="flat">
                  <a:solidFill>
                    <a:schemeClr val="tx1">
                      <a:alpha val="34000"/>
                    </a:schemeClr>
                  </a:solidFill>
                  <a:prstDash val="solid"/>
                </a:ln>
              </a:rPr>
              <a:t> </a:t>
            </a:r>
            <a:endParaRPr lang="de-DE" dirty="0">
              <a:ln w="0" cap="flat">
                <a:solidFill>
                  <a:schemeClr val="tx1">
                    <a:alpha val="34000"/>
                  </a:schemeClr>
                </a:solidFill>
                <a:prstDash val="solid"/>
              </a:ln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41751" y="3277966"/>
            <a:ext cx="241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Unabhängig von</a:t>
            </a:r>
          </a:p>
          <a:p>
            <a:r>
              <a:rPr lang="de-DE" dirty="0" smtClean="0"/>
              <a:t>Perspektive, …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553198" y="5127624"/>
            <a:ext cx="241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Färbung …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9264647" y="3554964"/>
            <a:ext cx="271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und Belichtung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654548" y="6395299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Aber was soll der PC tun?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6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Farbinvariante Features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r>
              <a:rPr lang="de-DE" dirty="0" smtClean="0"/>
              <a:t>Die Grauwerte eines Bildes sind immer Färbungsunabhängig.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451100"/>
            <a:ext cx="2658533" cy="19939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2451100"/>
            <a:ext cx="2658533" cy="19939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6" y="2451100"/>
            <a:ext cx="2658534" cy="19939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2" y="4773613"/>
            <a:ext cx="2658533" cy="199389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3915833" y="4445000"/>
            <a:ext cx="850899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425265" y="4445000"/>
            <a:ext cx="850901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9" idx="0"/>
          </p:cNvCxnSpPr>
          <p:nvPr/>
        </p:nvCxnSpPr>
        <p:spPr>
          <a:xfrm flipH="1">
            <a:off x="6095999" y="4445000"/>
            <a:ext cx="1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99" y="422276"/>
            <a:ext cx="2198157" cy="164861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597900" y="5770563"/>
            <a:ext cx="32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 auch ihre </a:t>
            </a:r>
            <a:r>
              <a:rPr lang="de-DE" dirty="0" err="1" smtClean="0"/>
              <a:t>Grauwert</a:t>
            </a:r>
            <a:r>
              <a:rPr lang="de-DE" dirty="0" smtClean="0"/>
              <a:t>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pPr algn="ctr"/>
            <a:r>
              <a:rPr lang="de-DE" b="1" dirty="0" smtClean="0"/>
              <a:t>Histogramme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6600" y="1308101"/>
            <a:ext cx="10617200" cy="2743200"/>
          </a:xfrm>
        </p:spPr>
        <p:txBody>
          <a:bodyPr>
            <a:normAutofit lnSpcReduction="10000"/>
          </a:bodyPr>
          <a:lstStyle/>
          <a:p>
            <a:r>
              <a:rPr lang="de-DE" sz="2000" dirty="0" smtClean="0"/>
              <a:t>Besteht aus Y-Achse und X-Achse</a:t>
            </a:r>
          </a:p>
          <a:p>
            <a:r>
              <a:rPr lang="de-DE" sz="2000" dirty="0"/>
              <a:t>X</a:t>
            </a:r>
            <a:r>
              <a:rPr lang="de-DE" sz="2000" dirty="0" smtClean="0"/>
              <a:t>-Achse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         256 Grauwerte von 0 (schwarz) bis 255 (weiß)</a:t>
            </a:r>
          </a:p>
          <a:p>
            <a:r>
              <a:rPr lang="de-DE" sz="2000" dirty="0">
                <a:sym typeface="Wingdings" panose="05000000000000000000" pitchFamily="2" charset="2"/>
              </a:rPr>
              <a:t>Y</a:t>
            </a:r>
            <a:r>
              <a:rPr lang="de-DE" sz="2000" dirty="0" smtClean="0">
                <a:sym typeface="Wingdings" panose="05000000000000000000" pitchFamily="2" charset="2"/>
              </a:rPr>
              <a:t>-Achse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         Häufigkeit des Auftretens (in Pixeln)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Zeigt an ob ein Foto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               überbelichtet     </a:t>
            </a:r>
            <a:r>
              <a:rPr lang="de-DE" sz="2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                </a:t>
            </a:r>
            <a:r>
              <a:rPr lang="de-DE" sz="2000" dirty="0" smtClean="0">
                <a:sym typeface="Wingdings" panose="05000000000000000000" pitchFamily="2" charset="2"/>
              </a:rPr>
              <a:t>       oder                           unterbelichtet          ist.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771900"/>
            <a:ext cx="4320788" cy="2946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3771901"/>
            <a:ext cx="4330700" cy="29441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577" y="3771899"/>
            <a:ext cx="312884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Histogramme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30200" y="2018209"/>
            <a:ext cx="75438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Gibt es auch als RGB-Histogramme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smtClean="0">
                <a:sym typeface="Wingdings" panose="05000000000000000000" pitchFamily="2" charset="2"/>
              </a:rPr>
              <a:t> Ein Grauwerthistogramm für jede      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      Farbe (R,G,B)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Kann zeigen ob ein Bild einen Farbstich hat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Bsp.: Die </a:t>
            </a:r>
            <a:r>
              <a:rPr lang="de-DE" dirty="0" err="1" smtClean="0">
                <a:sym typeface="Wingdings" panose="05000000000000000000" pitchFamily="2" charset="2"/>
              </a:rPr>
              <a:t>Rotkurve</a:t>
            </a:r>
            <a:r>
              <a:rPr lang="de-DE" dirty="0" smtClean="0">
                <a:sym typeface="Wingdings" panose="05000000000000000000" pitchFamily="2" charset="2"/>
              </a:rPr>
              <a:t> befindet sich weiter rechts als grün und blau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</a:t>
            </a:r>
            <a:r>
              <a:rPr lang="de-DE" dirty="0" err="1" smtClean="0">
                <a:sym typeface="Wingdings" panose="05000000000000000000" pitchFamily="2" charset="2"/>
              </a:rPr>
              <a:t>Rotstich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2018209"/>
            <a:ext cx="2749549" cy="20621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4246562"/>
            <a:ext cx="3556000" cy="21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Belichtungsinvariante Features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381124"/>
            <a:ext cx="9042400" cy="4613275"/>
          </a:xfrm>
        </p:spPr>
        <p:txBody>
          <a:bodyPr>
            <a:normAutofit/>
          </a:bodyPr>
          <a:lstStyle/>
          <a:p>
            <a:r>
              <a:rPr lang="de-DE" dirty="0" smtClean="0"/>
              <a:t>Der Computer berechnet hierbei ein sogenanntes Beleuchtungsinvariantes Bild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smtClean="0">
                <a:sym typeface="Wingdings" panose="05000000000000000000" pitchFamily="2" charset="2"/>
              </a:rPr>
              <a:t>Schatten werden deutlich schwächer,   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    helle Stellen dunkler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Dazu nähert der PC die Lichtquellenposition an und ändert anschließend das Bild ab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548343"/>
            <a:ext cx="3784600" cy="14460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49" y="4548343"/>
            <a:ext cx="3773302" cy="14460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51" y="4548343"/>
            <a:ext cx="3773302" cy="14460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0" y="1381124"/>
            <a:ext cx="1823205" cy="28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Breitbild</PresentationFormat>
  <Paragraphs>101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Office Theme</vt:lpstr>
      <vt:lpstr>Features II</vt:lpstr>
      <vt:lpstr>Gliederung</vt:lpstr>
      <vt:lpstr>Aber was ist mit diesen Bildern?</vt:lpstr>
      <vt:lpstr>Invariant</vt:lpstr>
      <vt:lpstr>Invarianten</vt:lpstr>
      <vt:lpstr>Farbinvariante Features</vt:lpstr>
      <vt:lpstr>Histogramme</vt:lpstr>
      <vt:lpstr>Histogramme</vt:lpstr>
      <vt:lpstr>Belichtungsinvariante Features</vt:lpstr>
      <vt:lpstr>Geometrische Invarianz</vt:lpstr>
      <vt:lpstr>Geometrische Invarianz</vt:lpstr>
      <vt:lpstr>Noch Fragen?</vt:lpstr>
      <vt:lpstr>Frage 1: Was zeigt dieses Diagramm?</vt:lpstr>
      <vt:lpstr>Frage 2: Welches Bild passt?</vt:lpstr>
      <vt:lpstr>Frage 3:</vt:lpstr>
      <vt:lpstr>Frage 4: Welches Histogramm passt?</vt:lpstr>
      <vt:lpstr>Frage 5: Welchem Bild ist dieses Graustufen-Bild zuordbar?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alekru alekru</dc:creator>
  <cp:lastModifiedBy>alekru alekru</cp:lastModifiedBy>
  <cp:revision>40</cp:revision>
  <dcterms:created xsi:type="dcterms:W3CDTF">2015-07-28T17:41:48Z</dcterms:created>
  <dcterms:modified xsi:type="dcterms:W3CDTF">2015-08-08T07:18:42Z</dcterms:modified>
</cp:coreProperties>
</file>