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80" r:id="rId4"/>
    <p:sldId id="259" r:id="rId5"/>
    <p:sldId id="268" r:id="rId6"/>
    <p:sldId id="269" r:id="rId7"/>
    <p:sldId id="270" r:id="rId8"/>
    <p:sldId id="271" r:id="rId9"/>
    <p:sldId id="279" r:id="rId10"/>
    <p:sldId id="282" r:id="rId11"/>
    <p:sldId id="281" r:id="rId12"/>
    <p:sldId id="283" r:id="rId13"/>
    <p:sldId id="284" r:id="rId14"/>
    <p:sldId id="285" r:id="rId15"/>
    <p:sldId id="286" r:id="rId16"/>
    <p:sldId id="273" r:id="rId17"/>
    <p:sldId id="275" r:id="rId18"/>
    <p:sldId id="274" r:id="rId19"/>
    <p:sldId id="276" r:id="rId20"/>
    <p:sldId id="277" r:id="rId21"/>
    <p:sldId id="278" r:id="rId22"/>
    <p:sldId id="287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6315948D-1592-49FC-B6DC-38ECBA7CCD5D}">
          <p14:sldIdLst>
            <p14:sldId id="256"/>
            <p14:sldId id="258"/>
            <p14:sldId id="280"/>
            <p14:sldId id="259"/>
            <p14:sldId id="268"/>
            <p14:sldId id="269"/>
            <p14:sldId id="270"/>
            <p14:sldId id="271"/>
          </p14:sldIdLst>
        </p14:section>
        <p14:section name="Abschnitt ohne Titel" id="{A1A82650-790E-471E-B91B-F2DE8255CD50}">
          <p14:sldIdLst>
            <p14:sldId id="279"/>
            <p14:sldId id="282"/>
            <p14:sldId id="281"/>
            <p14:sldId id="283"/>
            <p14:sldId id="284"/>
            <p14:sldId id="285"/>
            <p14:sldId id="286"/>
            <p14:sldId id="273"/>
            <p14:sldId id="275"/>
            <p14:sldId id="274"/>
            <p14:sldId id="276"/>
            <p14:sldId id="277"/>
            <p14:sldId id="278"/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8990"/>
    <a:srgbClr val="D9D9D9"/>
    <a:srgbClr val="E200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676FA1-11A3-4B89-B9A0-5DA079A1991E}" v="472" dt="2023-11-13T09:02:26.441"/>
    <p1510:client id="{E3E9BD2F-EACA-E240-B560-0C4147FA1BD8}" v="9" dt="2023-11-10T15:24:21.7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9" d="100"/>
          <a:sy n="79" d="100"/>
        </p:scale>
        <p:origin x="976" y="6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834013-1F86-87E2-077A-DDECD8579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412BF25-6102-128B-B225-DB5DC311D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F5F80D-5050-A787-8C66-BDB3D8D83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886C-FA47-4237-BA32-07A551A91CA3}" type="datetimeFigureOut">
              <a:rPr lang="de-DE" smtClean="0"/>
              <a:t>13.11.2023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AA457F-8130-8F09-5D67-CD2993F2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785BE7-0F8F-023E-2C17-4F40D5159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135-939D-4938-B1B7-02422EE5E9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9080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8F9F68-BC9D-7B0D-A87E-29139AD0B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32599BD-D74F-8CAD-561C-6EB4617B7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423801-A2EC-25ED-F712-CB7732A3B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886C-FA47-4237-BA32-07A551A91CA3}" type="datetimeFigureOut">
              <a:rPr lang="de-DE" smtClean="0"/>
              <a:t>13.11.2023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5ACFE9-4733-F13C-24D1-203EE48D0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C29F56-1BC0-D5E0-F7C7-E138E9DCE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135-939D-4938-B1B7-02422EE5E9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911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667CF0A-C56E-6C22-EE48-227AA55E75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56D77DD-E9B8-6FC4-9540-365FCF4D2E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71628E-BACA-B146-2CBB-7B6C11BEC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886C-FA47-4237-BA32-07A551A91CA3}" type="datetimeFigureOut">
              <a:rPr lang="de-DE" smtClean="0"/>
              <a:t>13.11.2023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14ADD6-3ADA-9E6C-403A-EBB00188C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A90216-E97B-B513-4225-A16C6C0FB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135-939D-4938-B1B7-02422EE5E9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0185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F0BE3F-C2CC-2815-B77D-176DBFF25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405990-662A-6129-7E68-2CBD82C6F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145E8B-5F4C-A16A-C8EC-DD6AFC206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886C-FA47-4237-BA32-07A551A91CA3}" type="datetimeFigureOut">
              <a:rPr lang="de-DE" smtClean="0"/>
              <a:t>13.11.2023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CE1D49-B591-95A3-1E83-590F85C4D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E36741-1813-CDCC-E9FA-9D018F7D8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135-939D-4938-B1B7-02422EE5E9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64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277178-6334-18F9-D8ED-5385525D6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B90B80C-4FAF-3FAA-9FE2-7411C0E35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A740A9-0293-25D3-D120-F7037066F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886C-FA47-4237-BA32-07A551A91CA3}" type="datetimeFigureOut">
              <a:rPr lang="de-DE" smtClean="0"/>
              <a:t>13.11.2023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CD8379-682F-500A-EDE1-FF76541D5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BA8607-F8F6-6A05-8DBA-7BB6DDD98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135-939D-4938-B1B7-02422EE5E9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0506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09670F-2A43-430D-034B-290E98212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F8130E-4567-2F8D-220F-2FC6530AC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55F7FB0-DB77-F37A-ABC8-598E515B0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1727FC5-BF1D-D93E-359E-9C09C968B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886C-FA47-4237-BA32-07A551A91CA3}" type="datetimeFigureOut">
              <a:rPr lang="de-DE" smtClean="0"/>
              <a:t>13.11.2023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99D89E7-E226-E293-A5E9-14AA291EC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95720F8-747A-6A56-0892-2872E7220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135-939D-4938-B1B7-02422EE5E9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8041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3149CE-789E-7D74-D297-E890CFD23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1D91934-46CA-C78B-DD09-BF36B4737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D7DCBD5-574D-D1B5-21C3-E303DDC15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471333A-450E-6BFB-7AF4-19C62979F9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6790615-A614-B5CF-6B3D-6A92234F44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EC6D714-1E6F-6E74-84FA-BD7045277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886C-FA47-4237-BA32-07A551A91CA3}" type="datetimeFigureOut">
              <a:rPr lang="de-DE" smtClean="0"/>
              <a:t>13.11.2023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0C90512-04BC-0B88-AB3E-9C7B5A93F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130C249-0FFA-905A-6F99-F925F1A93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135-939D-4938-B1B7-02422EE5E9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839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6280AF-8492-6B17-E9EF-6FE43D0CC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48DE604-63E2-3E53-EC2E-4626F6E04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886C-FA47-4237-BA32-07A551A91CA3}" type="datetimeFigureOut">
              <a:rPr lang="de-DE" smtClean="0"/>
              <a:t>13.11.2023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03682F4-3C74-8FCB-1E6C-54FE1E77D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41AC3CB-A5BD-CB08-53C2-FF616A4D2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135-939D-4938-B1B7-02422EE5E9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6494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211FC8A-75AD-E49F-D98D-064FAAA17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886C-FA47-4237-BA32-07A551A91CA3}" type="datetimeFigureOut">
              <a:rPr lang="de-DE" smtClean="0"/>
              <a:t>13.11.2023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343A1A3-2028-49EA-A4A5-11037DBEE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EAC8208-AF2F-5F5F-55E7-7C696CC64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135-939D-4938-B1B7-02422EE5E9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6587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7B9150-BFAF-4034-4CFB-7C0D8999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83D5D2-06B0-DAD9-22A3-CEA3898C6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4EBD870-77D4-3060-7A05-ED772500B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4F5A4E3-303C-B7A5-8767-A34C3B423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886C-FA47-4237-BA32-07A551A91CA3}" type="datetimeFigureOut">
              <a:rPr lang="de-DE" smtClean="0"/>
              <a:t>13.11.2023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5CD6B62-E84D-CB4A-10D2-4CB24EF9A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5AD29F4-D2D1-D209-2C1F-49061EB0E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135-939D-4938-B1B7-02422EE5E9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4343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ED3063-AD61-8B9A-8575-5DF114085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63DAC08-1E78-BE1C-013C-2C0B1AE7BD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9C72B5B-B241-6B96-9B04-0B855FCE44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6A5F8CC-240E-9F66-0848-1860FAA69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886C-FA47-4237-BA32-07A551A91CA3}" type="datetimeFigureOut">
              <a:rPr lang="de-DE" smtClean="0"/>
              <a:t>13.11.2023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3B3306B-A195-9BE9-2848-245AFEA1C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9FA12E4-61E9-2D89-4DA3-516AA238A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135-939D-4938-B1B7-02422EE5E9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0392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FDB442C-4F72-FED5-6C97-C950AD7A8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B9D684-CB4D-7FCA-BB1A-95DB72E5E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7AFDC3-CAB8-EA0B-A77F-EC0B81B223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D886C-FA47-4237-BA32-07A551A91CA3}" type="datetimeFigureOut">
              <a:rPr lang="de-DE" smtClean="0"/>
              <a:t>13.11.2023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04D7BD-4291-2364-959A-745C99B5CB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1720CC-7A2C-AF0F-D22A-FBDEFDD6A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E3135-939D-4938-B1B7-02422EE5E9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8210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VCwnNTnThmXVLFQ0fsGM7wuMrw0pz_QC/view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68D2F5-A370-234B-5CF1-AFF9949F4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0890" y="2489199"/>
            <a:ext cx="10290219" cy="1014323"/>
          </a:xfrm>
          <a:effectLst>
            <a:outerShdw blurRad="50800" dist="38100" dir="8100000" algn="tr" rotWithShape="0">
              <a:prstClr val="black">
                <a:alpha val="0"/>
              </a:prstClr>
            </a:outerShdw>
          </a:effectLst>
        </p:spPr>
        <p:txBody>
          <a:bodyPr/>
          <a:lstStyle/>
          <a:p>
            <a:r>
              <a:rPr lang="de-DE">
                <a:solidFill>
                  <a:srgbClr val="E2001A"/>
                </a:solidFill>
                <a:latin typeface="AirbnbCereal_W_XBd ExtBd" panose="020B0802020203020204" pitchFamily="34" charset="-18"/>
                <a:ea typeface="AirbnbCereal_W_XBd ExtBd" panose="020B0802020203020204" pitchFamily="34" charset="-18"/>
                <a:cs typeface="AirbnbCereal_W_XBd ExtBd" panose="020B0802020203020204" pitchFamily="34" charset="-18"/>
              </a:rPr>
              <a:t>Mensch ärgere dich nicht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3E9A06-3581-1C1D-0626-8AFE2DCC3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021667"/>
            <a:ext cx="9144000" cy="1345603"/>
          </a:xfrm>
        </p:spPr>
        <p:txBody>
          <a:bodyPr/>
          <a:lstStyle/>
          <a:p>
            <a:r>
              <a:rPr lang="de-DE">
                <a:solidFill>
                  <a:srgbClr val="7D8990"/>
                </a:solidFill>
                <a:latin typeface="AirbnbCereal_W_Lt Light" panose="020B0402020203020204" pitchFamily="34" charset="-18"/>
                <a:ea typeface="AirbnbCereal_W_Lt Light" panose="020B0402020203020204" pitchFamily="34" charset="-18"/>
                <a:cs typeface="AirbnbCereal_W_Lt Light" panose="020B0402020203020204" pitchFamily="34" charset="-18"/>
              </a:rPr>
              <a:t>Wael A. , Norman S. , Jan H.</a:t>
            </a:r>
          </a:p>
        </p:txBody>
      </p:sp>
      <p:pic>
        <p:nvPicPr>
          <p:cNvPr id="5" name="Grafik 4" descr="Ein Bild, das Text, Schrift, Grafiken, Grafikdesign enthält.&#10;&#10;Automatisch generierte Beschreibung">
            <a:extLst>
              <a:ext uri="{FF2B5EF4-FFF2-40B4-BE49-F238E27FC236}">
                <a16:creationId xmlns:a16="http://schemas.microsoft.com/office/drawing/2014/main" id="{4D29650F-9FBA-0E0B-8CDA-4D3DF7CA43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708" y="635391"/>
            <a:ext cx="2572584" cy="1074255"/>
          </a:xfrm>
          <a:prstGeom prst="rect">
            <a:avLst/>
          </a:prstGeom>
        </p:spPr>
      </p:pic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83B25072-1B76-EE40-92B9-6B5FFB2CE60B}"/>
              </a:ext>
            </a:extLst>
          </p:cNvPr>
          <p:cNvCxnSpPr>
            <a:cxnSpLocks/>
          </p:cNvCxnSpPr>
          <p:nvPr/>
        </p:nvCxnSpPr>
        <p:spPr>
          <a:xfrm>
            <a:off x="1023542" y="3569578"/>
            <a:ext cx="10217567" cy="0"/>
          </a:xfrm>
          <a:prstGeom prst="line">
            <a:avLst/>
          </a:prstGeom>
          <a:ln w="57150">
            <a:solidFill>
              <a:srgbClr val="7D8990"/>
            </a:solidFill>
          </a:ln>
          <a:effectLst>
            <a:outerShdw blurRad="50800" dist="38100" dir="8100000" algn="tr" rotWithShape="0">
              <a:prstClr val="black">
                <a:alpha val="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Untertitel 2">
            <a:extLst>
              <a:ext uri="{FF2B5EF4-FFF2-40B4-BE49-F238E27FC236}">
                <a16:creationId xmlns:a16="http://schemas.microsoft.com/office/drawing/2014/main" id="{8AFC0F51-A13E-038B-B01A-10652DC40617}"/>
              </a:ext>
            </a:extLst>
          </p:cNvPr>
          <p:cNvSpPr txBox="1">
            <a:spLocks/>
          </p:cNvSpPr>
          <p:nvPr/>
        </p:nvSpPr>
        <p:spPr>
          <a:xfrm>
            <a:off x="1523999" y="4525540"/>
            <a:ext cx="9144000" cy="622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>
                <a:solidFill>
                  <a:schemeClr val="bg1">
                    <a:lumMod val="50000"/>
                  </a:schemeClr>
                </a:solidFill>
                <a:latin typeface="AirbnbCereal_W_Lt Light" panose="020B0402020203020204" pitchFamily="34" charset="-18"/>
                <a:ea typeface="AirbnbCereal_W_Lt Light" panose="020B0402020203020204" pitchFamily="34" charset="-18"/>
                <a:cs typeface="AirbnbCereal_W_Lt Light" panose="020B0402020203020204" pitchFamily="34" charset="-18"/>
              </a:rPr>
              <a:t>Software Engineering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BF74BE5C-0AA5-B08B-14AF-5A5941CE03C7}"/>
              </a:ext>
            </a:extLst>
          </p:cNvPr>
          <p:cNvCxnSpPr/>
          <p:nvPr/>
        </p:nvCxnSpPr>
        <p:spPr>
          <a:xfrm>
            <a:off x="4129251" y="4427115"/>
            <a:ext cx="3933496" cy="0"/>
          </a:xfrm>
          <a:prstGeom prst="line">
            <a:avLst/>
          </a:prstGeom>
          <a:ln w="12700">
            <a:solidFill>
              <a:srgbClr val="7D89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472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DECBA6-84FB-B431-EDF3-BE94B29D0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solidFill>
                  <a:schemeClr val="bg1"/>
                </a:solidFill>
                <a:latin typeface="AirbnbCereal_W_Bk" panose="020B0502020203020204" pitchFamily="34" charset="-18"/>
                <a:ea typeface="AirbnbCereal_W_Bk" panose="020B0502020203020204" pitchFamily="34" charset="-18"/>
                <a:cs typeface="AirbnbCereal_W_Bk" panose="020B0502020203020204" pitchFamily="34" charset="-18"/>
              </a:rPr>
              <a:t>Klassendiagramm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5787FE19-9E2D-9160-B118-37CCD121AE32}"/>
              </a:ext>
            </a:extLst>
          </p:cNvPr>
          <p:cNvCxnSpPr>
            <a:cxnSpLocks/>
          </p:cNvCxnSpPr>
          <p:nvPr/>
        </p:nvCxnSpPr>
        <p:spPr>
          <a:xfrm>
            <a:off x="966989" y="1469750"/>
            <a:ext cx="10217567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 descr="Ein Bild, das Text, Schrift, Grafiken, Grafikdesign enthält.&#10;&#10;Automatisch generierte Beschreibung">
            <a:extLst>
              <a:ext uri="{FF2B5EF4-FFF2-40B4-BE49-F238E27FC236}">
                <a16:creationId xmlns:a16="http://schemas.microsoft.com/office/drawing/2014/main" id="{BF918533-634B-0E77-2485-F06A7AA12A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4219" y="226641"/>
            <a:ext cx="919057" cy="383778"/>
          </a:xfrm>
          <a:prstGeom prst="rect">
            <a:avLst/>
          </a:prstGeom>
        </p:spPr>
      </p:pic>
      <p:pic>
        <p:nvPicPr>
          <p:cNvPr id="7" name="Grafik 6" descr="Ein Bild, das Screenshot, Design enthält.&#10;&#10;Automatisch generierte Beschreibung">
            <a:extLst>
              <a:ext uri="{FF2B5EF4-FFF2-40B4-BE49-F238E27FC236}">
                <a16:creationId xmlns:a16="http://schemas.microsoft.com/office/drawing/2014/main" id="{64C8E9F0-108E-A5EE-64E1-93FAA7F98F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86" t="41502" r="46704" b="25734"/>
          <a:stretch/>
        </p:blipFill>
        <p:spPr>
          <a:xfrm>
            <a:off x="5393874" y="2108305"/>
            <a:ext cx="1831446" cy="1611243"/>
          </a:xfrm>
          <a:prstGeom prst="rect">
            <a:avLst/>
          </a:prstGeom>
        </p:spPr>
      </p:pic>
      <p:pic>
        <p:nvPicPr>
          <p:cNvPr id="9" name="Grafik 8" descr="Ein Bild, das Screenshot, Design enthält.&#10;&#10;Automatisch generierte Beschreibung">
            <a:extLst>
              <a:ext uri="{FF2B5EF4-FFF2-40B4-BE49-F238E27FC236}">
                <a16:creationId xmlns:a16="http://schemas.microsoft.com/office/drawing/2014/main" id="{3CE9EECF-DA00-A4B2-0850-0D664DD66F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37" t="39487" r="9613" b="32432"/>
          <a:stretch/>
        </p:blipFill>
        <p:spPr>
          <a:xfrm>
            <a:off x="966988" y="1911594"/>
            <a:ext cx="4029393" cy="3476656"/>
          </a:xfrm>
          <a:prstGeom prst="rect">
            <a:avLst/>
          </a:prstGeom>
        </p:spPr>
      </p:pic>
      <p:pic>
        <p:nvPicPr>
          <p:cNvPr id="10" name="Grafik 9" descr="Ein Bild, das Screenshot, Design enthält.&#10;&#10;Automatisch generierte Beschreibung">
            <a:extLst>
              <a:ext uri="{FF2B5EF4-FFF2-40B4-BE49-F238E27FC236}">
                <a16:creationId xmlns:a16="http://schemas.microsoft.com/office/drawing/2014/main" id="{E14BDF18-8521-9C39-7FF3-8031401585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41" t="71919" r="-612"/>
          <a:stretch/>
        </p:blipFill>
        <p:spPr>
          <a:xfrm>
            <a:off x="7347557" y="2097330"/>
            <a:ext cx="1584542" cy="1322791"/>
          </a:xfrm>
          <a:prstGeom prst="rect">
            <a:avLst/>
          </a:prstGeom>
        </p:spPr>
      </p:pic>
      <p:pic>
        <p:nvPicPr>
          <p:cNvPr id="11" name="Grafik 10" descr="Ein Bild, das Screenshot, Design enthält.&#10;&#10;Automatisch generierte Beschreibung">
            <a:extLst>
              <a:ext uri="{FF2B5EF4-FFF2-40B4-BE49-F238E27FC236}">
                <a16:creationId xmlns:a16="http://schemas.microsoft.com/office/drawing/2014/main" id="{B6CEEC95-A90F-EDF5-FCEE-5CBE0DCDE3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8" t="74540" r="70634" b="-2621"/>
          <a:stretch/>
        </p:blipFill>
        <p:spPr>
          <a:xfrm>
            <a:off x="9054337" y="2108306"/>
            <a:ext cx="1741723" cy="1383628"/>
          </a:xfrm>
          <a:prstGeom prst="rect">
            <a:avLst/>
          </a:prstGeom>
        </p:spPr>
      </p:pic>
      <p:pic>
        <p:nvPicPr>
          <p:cNvPr id="12" name="Grafik 11" descr="Ein Bild, das Screenshot, Design enthält.&#10;&#10;Automatisch generierte Beschreibung">
            <a:extLst>
              <a:ext uri="{FF2B5EF4-FFF2-40B4-BE49-F238E27FC236}">
                <a16:creationId xmlns:a16="http://schemas.microsoft.com/office/drawing/2014/main" id="{FA09B972-36BF-05DD-EC33-D1CF92FE80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9" t="12609" r="50000" b="59310"/>
          <a:stretch/>
        </p:blipFill>
        <p:spPr>
          <a:xfrm>
            <a:off x="5498136" y="3569580"/>
            <a:ext cx="2654257" cy="1398496"/>
          </a:xfrm>
          <a:prstGeom prst="rect">
            <a:avLst/>
          </a:prstGeom>
        </p:spPr>
      </p:pic>
      <p:pic>
        <p:nvPicPr>
          <p:cNvPr id="13" name="Grafik 12" descr="Ein Bild, das Screenshot, Design enthält.&#10;&#10;Automatisch generierte Beschreibung">
            <a:extLst>
              <a:ext uri="{FF2B5EF4-FFF2-40B4-BE49-F238E27FC236}">
                <a16:creationId xmlns:a16="http://schemas.microsoft.com/office/drawing/2014/main" id="{B23D5A3A-F380-8E2F-E211-FCB18858BE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75" t="-1370" r="6645" b="78654"/>
          <a:stretch/>
        </p:blipFill>
        <p:spPr>
          <a:xfrm>
            <a:off x="8388301" y="3598513"/>
            <a:ext cx="1741723" cy="106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5766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DECBA6-84FB-B431-EDF3-BE94B29D0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solidFill>
                  <a:schemeClr val="bg1"/>
                </a:solidFill>
                <a:latin typeface="AirbnbCereal_W_Bk" panose="020B0502020203020204" pitchFamily="34" charset="-18"/>
                <a:ea typeface="AirbnbCereal_W_Bk" panose="020B0502020203020204" pitchFamily="34" charset="-18"/>
                <a:cs typeface="AirbnbCereal_W_Bk" panose="020B0502020203020204" pitchFamily="34" charset="-18"/>
              </a:rPr>
              <a:t>Klassendiagramm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5787FE19-9E2D-9160-B118-37CCD121AE32}"/>
              </a:ext>
            </a:extLst>
          </p:cNvPr>
          <p:cNvCxnSpPr>
            <a:cxnSpLocks/>
          </p:cNvCxnSpPr>
          <p:nvPr/>
        </p:nvCxnSpPr>
        <p:spPr>
          <a:xfrm>
            <a:off x="966989" y="1469750"/>
            <a:ext cx="10217567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 descr="Ein Bild, das Text, Schrift, Grafiken, Grafikdesign enthält.&#10;&#10;Automatisch generierte Beschreibung">
            <a:extLst>
              <a:ext uri="{FF2B5EF4-FFF2-40B4-BE49-F238E27FC236}">
                <a16:creationId xmlns:a16="http://schemas.microsoft.com/office/drawing/2014/main" id="{BF918533-634B-0E77-2485-F06A7AA12A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4219" y="226641"/>
            <a:ext cx="919057" cy="383778"/>
          </a:xfrm>
          <a:prstGeom prst="rect">
            <a:avLst/>
          </a:prstGeom>
        </p:spPr>
      </p:pic>
      <p:pic>
        <p:nvPicPr>
          <p:cNvPr id="7" name="Grafik 6" descr="Ein Bild, das Screenshot, Design enthält.&#10;&#10;Automatisch generierte Beschreibung">
            <a:extLst>
              <a:ext uri="{FF2B5EF4-FFF2-40B4-BE49-F238E27FC236}">
                <a16:creationId xmlns:a16="http://schemas.microsoft.com/office/drawing/2014/main" id="{64C8E9F0-108E-A5EE-64E1-93FAA7F98F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86" t="41502" r="46704" b="25734"/>
          <a:stretch/>
        </p:blipFill>
        <p:spPr>
          <a:xfrm>
            <a:off x="838200" y="1829171"/>
            <a:ext cx="4195544" cy="3691095"/>
          </a:xfrm>
          <a:prstGeom prst="rect">
            <a:avLst/>
          </a:prstGeom>
        </p:spPr>
      </p:pic>
      <p:pic>
        <p:nvPicPr>
          <p:cNvPr id="9" name="Grafik 8" descr="Ein Bild, das Screenshot, Design enthält.&#10;&#10;Automatisch generierte Beschreibung">
            <a:extLst>
              <a:ext uri="{FF2B5EF4-FFF2-40B4-BE49-F238E27FC236}">
                <a16:creationId xmlns:a16="http://schemas.microsoft.com/office/drawing/2014/main" id="{3CE9EECF-DA00-A4B2-0850-0D664DD66F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37" t="39487" r="9613" b="32432"/>
          <a:stretch/>
        </p:blipFill>
        <p:spPr>
          <a:xfrm>
            <a:off x="5492663" y="1887237"/>
            <a:ext cx="1536308" cy="1325563"/>
          </a:xfrm>
          <a:prstGeom prst="rect">
            <a:avLst/>
          </a:prstGeom>
        </p:spPr>
      </p:pic>
      <p:pic>
        <p:nvPicPr>
          <p:cNvPr id="10" name="Grafik 9" descr="Ein Bild, das Screenshot, Design enthält.&#10;&#10;Automatisch generierte Beschreibung">
            <a:extLst>
              <a:ext uri="{FF2B5EF4-FFF2-40B4-BE49-F238E27FC236}">
                <a16:creationId xmlns:a16="http://schemas.microsoft.com/office/drawing/2014/main" id="{E14BDF18-8521-9C39-7FF3-8031401585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41" t="71919" r="-612"/>
          <a:stretch/>
        </p:blipFill>
        <p:spPr>
          <a:xfrm>
            <a:off x="7273446" y="1829172"/>
            <a:ext cx="1584542" cy="1322791"/>
          </a:xfrm>
          <a:prstGeom prst="rect">
            <a:avLst/>
          </a:prstGeom>
        </p:spPr>
      </p:pic>
      <p:pic>
        <p:nvPicPr>
          <p:cNvPr id="11" name="Grafik 10" descr="Ein Bild, das Screenshot, Design enthält.&#10;&#10;Automatisch generierte Beschreibung">
            <a:extLst>
              <a:ext uri="{FF2B5EF4-FFF2-40B4-BE49-F238E27FC236}">
                <a16:creationId xmlns:a16="http://schemas.microsoft.com/office/drawing/2014/main" id="{B6CEEC95-A90F-EDF5-FCEE-5CBE0DCDE3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8" t="74540" r="70634" b="-2621"/>
          <a:stretch/>
        </p:blipFill>
        <p:spPr>
          <a:xfrm>
            <a:off x="9102463" y="1829173"/>
            <a:ext cx="1741723" cy="1383628"/>
          </a:xfrm>
          <a:prstGeom prst="rect">
            <a:avLst/>
          </a:prstGeom>
        </p:spPr>
      </p:pic>
      <p:pic>
        <p:nvPicPr>
          <p:cNvPr id="12" name="Grafik 11" descr="Ein Bild, das Screenshot, Design enthält.&#10;&#10;Automatisch generierte Beschreibung">
            <a:extLst>
              <a:ext uri="{FF2B5EF4-FFF2-40B4-BE49-F238E27FC236}">
                <a16:creationId xmlns:a16="http://schemas.microsoft.com/office/drawing/2014/main" id="{FA09B972-36BF-05DD-EC33-D1CF92FE80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9" t="12609" r="50000" b="59310"/>
          <a:stretch/>
        </p:blipFill>
        <p:spPr>
          <a:xfrm>
            <a:off x="5425031" y="2980532"/>
            <a:ext cx="2654257" cy="1398496"/>
          </a:xfrm>
          <a:prstGeom prst="rect">
            <a:avLst/>
          </a:prstGeom>
        </p:spPr>
      </p:pic>
      <p:pic>
        <p:nvPicPr>
          <p:cNvPr id="13" name="Grafik 12" descr="Ein Bild, das Screenshot, Design enthält.&#10;&#10;Automatisch generierte Beschreibung">
            <a:extLst>
              <a:ext uri="{FF2B5EF4-FFF2-40B4-BE49-F238E27FC236}">
                <a16:creationId xmlns:a16="http://schemas.microsoft.com/office/drawing/2014/main" id="{B23D5A3A-F380-8E2F-E211-FCB18858BE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75" t="-1370" r="6645" b="78654"/>
          <a:stretch/>
        </p:blipFill>
        <p:spPr>
          <a:xfrm>
            <a:off x="8395787" y="3290447"/>
            <a:ext cx="1741723" cy="106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9502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DECBA6-84FB-B431-EDF3-BE94B29D0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solidFill>
                  <a:schemeClr val="bg1"/>
                </a:solidFill>
                <a:latin typeface="AirbnbCereal_W_Bk" panose="020B0502020203020204" pitchFamily="34" charset="-18"/>
                <a:ea typeface="AirbnbCereal_W_Bk" panose="020B0502020203020204" pitchFamily="34" charset="-18"/>
                <a:cs typeface="AirbnbCereal_W_Bk" panose="020B0502020203020204" pitchFamily="34" charset="-18"/>
              </a:rPr>
              <a:t>Klassendiagramm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5787FE19-9E2D-9160-B118-37CCD121AE32}"/>
              </a:ext>
            </a:extLst>
          </p:cNvPr>
          <p:cNvCxnSpPr>
            <a:cxnSpLocks/>
          </p:cNvCxnSpPr>
          <p:nvPr/>
        </p:nvCxnSpPr>
        <p:spPr>
          <a:xfrm>
            <a:off x="966989" y="1469750"/>
            <a:ext cx="10217567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 descr="Ein Bild, das Text, Schrift, Grafiken, Grafikdesign enthält.&#10;&#10;Automatisch generierte Beschreibung">
            <a:extLst>
              <a:ext uri="{FF2B5EF4-FFF2-40B4-BE49-F238E27FC236}">
                <a16:creationId xmlns:a16="http://schemas.microsoft.com/office/drawing/2014/main" id="{BF918533-634B-0E77-2485-F06A7AA12A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4219" y="226641"/>
            <a:ext cx="919057" cy="383778"/>
          </a:xfrm>
          <a:prstGeom prst="rect">
            <a:avLst/>
          </a:prstGeom>
        </p:spPr>
      </p:pic>
      <p:pic>
        <p:nvPicPr>
          <p:cNvPr id="7" name="Grafik 6" descr="Ein Bild, das Screenshot, Design enthält.&#10;&#10;Automatisch generierte Beschreibung">
            <a:extLst>
              <a:ext uri="{FF2B5EF4-FFF2-40B4-BE49-F238E27FC236}">
                <a16:creationId xmlns:a16="http://schemas.microsoft.com/office/drawing/2014/main" id="{64C8E9F0-108E-A5EE-64E1-93FAA7F98F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86" t="41502" r="46704" b="25734"/>
          <a:stretch/>
        </p:blipFill>
        <p:spPr>
          <a:xfrm>
            <a:off x="5393874" y="2108305"/>
            <a:ext cx="1831446" cy="1611243"/>
          </a:xfrm>
          <a:prstGeom prst="rect">
            <a:avLst/>
          </a:prstGeom>
        </p:spPr>
      </p:pic>
      <p:pic>
        <p:nvPicPr>
          <p:cNvPr id="9" name="Grafik 8" descr="Ein Bild, das Screenshot, Design enthält.&#10;&#10;Automatisch generierte Beschreibung">
            <a:extLst>
              <a:ext uri="{FF2B5EF4-FFF2-40B4-BE49-F238E27FC236}">
                <a16:creationId xmlns:a16="http://schemas.microsoft.com/office/drawing/2014/main" id="{3CE9EECF-DA00-A4B2-0850-0D664DD66F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37" t="39487" r="9613" b="32432"/>
          <a:stretch/>
        </p:blipFill>
        <p:spPr>
          <a:xfrm>
            <a:off x="7341975" y="2022966"/>
            <a:ext cx="1620836" cy="1398496"/>
          </a:xfrm>
          <a:prstGeom prst="rect">
            <a:avLst/>
          </a:prstGeom>
        </p:spPr>
      </p:pic>
      <p:pic>
        <p:nvPicPr>
          <p:cNvPr id="10" name="Grafik 9" descr="Ein Bild, das Screenshot, Design enthält.&#10;&#10;Automatisch generierte Beschreibung">
            <a:extLst>
              <a:ext uri="{FF2B5EF4-FFF2-40B4-BE49-F238E27FC236}">
                <a16:creationId xmlns:a16="http://schemas.microsoft.com/office/drawing/2014/main" id="{E14BDF18-8521-9C39-7FF3-8031401585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41" t="71919" r="-612"/>
          <a:stretch/>
        </p:blipFill>
        <p:spPr>
          <a:xfrm>
            <a:off x="1138087" y="1829172"/>
            <a:ext cx="4019879" cy="3355834"/>
          </a:xfrm>
          <a:prstGeom prst="rect">
            <a:avLst/>
          </a:prstGeom>
        </p:spPr>
      </p:pic>
      <p:pic>
        <p:nvPicPr>
          <p:cNvPr id="11" name="Grafik 10" descr="Ein Bild, das Screenshot, Design enthält.&#10;&#10;Automatisch generierte Beschreibung">
            <a:extLst>
              <a:ext uri="{FF2B5EF4-FFF2-40B4-BE49-F238E27FC236}">
                <a16:creationId xmlns:a16="http://schemas.microsoft.com/office/drawing/2014/main" id="{B6CEEC95-A90F-EDF5-FCEE-5CBE0DCDE3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8" t="74540" r="70634" b="-2621"/>
          <a:stretch/>
        </p:blipFill>
        <p:spPr>
          <a:xfrm>
            <a:off x="9054337" y="2108306"/>
            <a:ext cx="1741723" cy="1383628"/>
          </a:xfrm>
          <a:prstGeom prst="rect">
            <a:avLst/>
          </a:prstGeom>
        </p:spPr>
      </p:pic>
      <p:pic>
        <p:nvPicPr>
          <p:cNvPr id="12" name="Grafik 11" descr="Ein Bild, das Screenshot, Design enthält.&#10;&#10;Automatisch generierte Beschreibung">
            <a:extLst>
              <a:ext uri="{FF2B5EF4-FFF2-40B4-BE49-F238E27FC236}">
                <a16:creationId xmlns:a16="http://schemas.microsoft.com/office/drawing/2014/main" id="{FA09B972-36BF-05DD-EC33-D1CF92FE80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9" t="12609" r="50000" b="59310"/>
          <a:stretch/>
        </p:blipFill>
        <p:spPr>
          <a:xfrm>
            <a:off x="5498136" y="3569580"/>
            <a:ext cx="2654257" cy="1398496"/>
          </a:xfrm>
          <a:prstGeom prst="rect">
            <a:avLst/>
          </a:prstGeom>
        </p:spPr>
      </p:pic>
      <p:pic>
        <p:nvPicPr>
          <p:cNvPr id="13" name="Grafik 12" descr="Ein Bild, das Screenshot, Design enthält.&#10;&#10;Automatisch generierte Beschreibung">
            <a:extLst>
              <a:ext uri="{FF2B5EF4-FFF2-40B4-BE49-F238E27FC236}">
                <a16:creationId xmlns:a16="http://schemas.microsoft.com/office/drawing/2014/main" id="{B23D5A3A-F380-8E2F-E211-FCB18858BE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75" t="-1370" r="6645" b="78654"/>
          <a:stretch/>
        </p:blipFill>
        <p:spPr>
          <a:xfrm>
            <a:off x="8388301" y="3598513"/>
            <a:ext cx="1741723" cy="106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0217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DECBA6-84FB-B431-EDF3-BE94B29D0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solidFill>
                  <a:schemeClr val="bg1"/>
                </a:solidFill>
                <a:latin typeface="AirbnbCereal_W_Bk" panose="020B0502020203020204" pitchFamily="34" charset="-18"/>
                <a:ea typeface="AirbnbCereal_W_Bk" panose="020B0502020203020204" pitchFamily="34" charset="-18"/>
                <a:cs typeface="AirbnbCereal_W_Bk" panose="020B0502020203020204" pitchFamily="34" charset="-18"/>
              </a:rPr>
              <a:t>Klassendiagramm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5787FE19-9E2D-9160-B118-37CCD121AE32}"/>
              </a:ext>
            </a:extLst>
          </p:cNvPr>
          <p:cNvCxnSpPr>
            <a:cxnSpLocks/>
          </p:cNvCxnSpPr>
          <p:nvPr/>
        </p:nvCxnSpPr>
        <p:spPr>
          <a:xfrm>
            <a:off x="966989" y="1469750"/>
            <a:ext cx="10217567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 descr="Ein Bild, das Text, Schrift, Grafiken, Grafikdesign enthält.&#10;&#10;Automatisch generierte Beschreibung">
            <a:extLst>
              <a:ext uri="{FF2B5EF4-FFF2-40B4-BE49-F238E27FC236}">
                <a16:creationId xmlns:a16="http://schemas.microsoft.com/office/drawing/2014/main" id="{BF918533-634B-0E77-2485-F06A7AA12A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4219" y="226641"/>
            <a:ext cx="919057" cy="383778"/>
          </a:xfrm>
          <a:prstGeom prst="rect">
            <a:avLst/>
          </a:prstGeom>
        </p:spPr>
      </p:pic>
      <p:pic>
        <p:nvPicPr>
          <p:cNvPr id="7" name="Grafik 6" descr="Ein Bild, das Screenshot, Design enthält.&#10;&#10;Automatisch generierte Beschreibung">
            <a:extLst>
              <a:ext uri="{FF2B5EF4-FFF2-40B4-BE49-F238E27FC236}">
                <a16:creationId xmlns:a16="http://schemas.microsoft.com/office/drawing/2014/main" id="{64C8E9F0-108E-A5EE-64E1-93FAA7F98F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86" t="41502" r="46704" b="25734"/>
          <a:stretch/>
        </p:blipFill>
        <p:spPr>
          <a:xfrm>
            <a:off x="10470350" y="1962658"/>
            <a:ext cx="1263031" cy="1111171"/>
          </a:xfrm>
          <a:prstGeom prst="rect">
            <a:avLst/>
          </a:prstGeom>
        </p:spPr>
      </p:pic>
      <p:pic>
        <p:nvPicPr>
          <p:cNvPr id="9" name="Grafik 8" descr="Ein Bild, das Screenshot, Design enthält.&#10;&#10;Automatisch generierte Beschreibung">
            <a:extLst>
              <a:ext uri="{FF2B5EF4-FFF2-40B4-BE49-F238E27FC236}">
                <a16:creationId xmlns:a16="http://schemas.microsoft.com/office/drawing/2014/main" id="{3CE9EECF-DA00-A4B2-0850-0D664DD66F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37" t="39487" r="9613" b="32432"/>
          <a:stretch/>
        </p:blipFill>
        <p:spPr>
          <a:xfrm>
            <a:off x="7292968" y="1994363"/>
            <a:ext cx="1453099" cy="1253769"/>
          </a:xfrm>
          <a:prstGeom prst="rect">
            <a:avLst/>
          </a:prstGeom>
        </p:spPr>
      </p:pic>
      <p:pic>
        <p:nvPicPr>
          <p:cNvPr id="10" name="Grafik 9" descr="Ein Bild, das Screenshot, Design enthält.&#10;&#10;Automatisch generierte Beschreibung">
            <a:extLst>
              <a:ext uri="{FF2B5EF4-FFF2-40B4-BE49-F238E27FC236}">
                <a16:creationId xmlns:a16="http://schemas.microsoft.com/office/drawing/2014/main" id="{E14BDF18-8521-9C39-7FF3-8031401585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41" t="71919" r="-612"/>
          <a:stretch/>
        </p:blipFill>
        <p:spPr>
          <a:xfrm>
            <a:off x="9270419" y="3248132"/>
            <a:ext cx="1741723" cy="1454007"/>
          </a:xfrm>
          <a:prstGeom prst="rect">
            <a:avLst/>
          </a:prstGeom>
        </p:spPr>
      </p:pic>
      <p:pic>
        <p:nvPicPr>
          <p:cNvPr id="11" name="Grafik 10" descr="Ein Bild, das Screenshot, Design enthält.&#10;&#10;Automatisch generierte Beschreibung">
            <a:extLst>
              <a:ext uri="{FF2B5EF4-FFF2-40B4-BE49-F238E27FC236}">
                <a16:creationId xmlns:a16="http://schemas.microsoft.com/office/drawing/2014/main" id="{B6CEEC95-A90F-EDF5-FCEE-5CBE0DCDE3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8" t="74540" r="70634" b="-2621"/>
          <a:stretch/>
        </p:blipFill>
        <p:spPr>
          <a:xfrm>
            <a:off x="8793714" y="1917302"/>
            <a:ext cx="1628989" cy="1294072"/>
          </a:xfrm>
          <a:prstGeom prst="rect">
            <a:avLst/>
          </a:prstGeom>
        </p:spPr>
      </p:pic>
      <p:pic>
        <p:nvPicPr>
          <p:cNvPr id="12" name="Grafik 11" descr="Ein Bild, das Screenshot, Design enthält.&#10;&#10;Automatisch generierte Beschreibung">
            <a:extLst>
              <a:ext uri="{FF2B5EF4-FFF2-40B4-BE49-F238E27FC236}">
                <a16:creationId xmlns:a16="http://schemas.microsoft.com/office/drawing/2014/main" id="{FA09B972-36BF-05DD-EC33-D1CF92FE80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9" t="12609" r="50000" b="59310"/>
          <a:stretch/>
        </p:blipFill>
        <p:spPr>
          <a:xfrm>
            <a:off x="728134" y="1071815"/>
            <a:ext cx="6391234" cy="3367464"/>
          </a:xfrm>
          <a:prstGeom prst="rect">
            <a:avLst/>
          </a:prstGeom>
        </p:spPr>
      </p:pic>
      <p:pic>
        <p:nvPicPr>
          <p:cNvPr id="13" name="Grafik 12" descr="Ein Bild, das Screenshot, Design enthält.&#10;&#10;Automatisch generierte Beschreibung">
            <a:extLst>
              <a:ext uri="{FF2B5EF4-FFF2-40B4-BE49-F238E27FC236}">
                <a16:creationId xmlns:a16="http://schemas.microsoft.com/office/drawing/2014/main" id="{B23D5A3A-F380-8E2F-E211-FCB18858BE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75" t="-1370" r="6645" b="78654"/>
          <a:stretch/>
        </p:blipFill>
        <p:spPr>
          <a:xfrm>
            <a:off x="7257643" y="3248132"/>
            <a:ext cx="1741723" cy="106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6764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DECBA6-84FB-B431-EDF3-BE94B29D0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AirbnbCereal_W_Bk" panose="020B0502020203020204" pitchFamily="34" charset="-18"/>
                <a:ea typeface="AirbnbCereal_W_Bk" panose="020B0502020203020204" pitchFamily="34" charset="-18"/>
                <a:cs typeface="AirbnbCereal_W_Bk" panose="020B0502020203020204" pitchFamily="34" charset="-18"/>
              </a:rPr>
              <a:t>Klassendiagramm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5787FE19-9E2D-9160-B118-37CCD121AE32}"/>
              </a:ext>
            </a:extLst>
          </p:cNvPr>
          <p:cNvCxnSpPr>
            <a:cxnSpLocks/>
          </p:cNvCxnSpPr>
          <p:nvPr/>
        </p:nvCxnSpPr>
        <p:spPr>
          <a:xfrm>
            <a:off x="966989" y="1469750"/>
            <a:ext cx="10217567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 descr="Ein Bild, das Text, Schrift, Grafiken, Grafikdesign enthält.&#10;&#10;Automatisch generierte Beschreibung">
            <a:extLst>
              <a:ext uri="{FF2B5EF4-FFF2-40B4-BE49-F238E27FC236}">
                <a16:creationId xmlns:a16="http://schemas.microsoft.com/office/drawing/2014/main" id="{BF918533-634B-0E77-2485-F06A7AA12A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4219" y="226641"/>
            <a:ext cx="919057" cy="383778"/>
          </a:xfrm>
          <a:prstGeom prst="rect">
            <a:avLst/>
          </a:prstGeom>
        </p:spPr>
      </p:pic>
      <p:pic>
        <p:nvPicPr>
          <p:cNvPr id="7" name="Grafik 6" descr="Ein Bild, das Screenshot, Design enthält.&#10;&#10;Automatisch generierte Beschreibung">
            <a:extLst>
              <a:ext uri="{FF2B5EF4-FFF2-40B4-BE49-F238E27FC236}">
                <a16:creationId xmlns:a16="http://schemas.microsoft.com/office/drawing/2014/main" id="{64C8E9F0-108E-A5EE-64E1-93FAA7F98F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86" t="41502" r="46704" b="25734"/>
          <a:stretch/>
        </p:blipFill>
        <p:spPr>
          <a:xfrm>
            <a:off x="10470350" y="1962658"/>
            <a:ext cx="1263031" cy="1111171"/>
          </a:xfrm>
          <a:prstGeom prst="rect">
            <a:avLst/>
          </a:prstGeom>
        </p:spPr>
      </p:pic>
      <p:pic>
        <p:nvPicPr>
          <p:cNvPr id="9" name="Grafik 8" descr="Ein Bild, das Screenshot, Design enthält.&#10;&#10;Automatisch generierte Beschreibung">
            <a:extLst>
              <a:ext uri="{FF2B5EF4-FFF2-40B4-BE49-F238E27FC236}">
                <a16:creationId xmlns:a16="http://schemas.microsoft.com/office/drawing/2014/main" id="{3CE9EECF-DA00-A4B2-0850-0D664DD66F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37" t="39487" r="9613" b="32432"/>
          <a:stretch/>
        </p:blipFill>
        <p:spPr>
          <a:xfrm>
            <a:off x="7292968" y="1994363"/>
            <a:ext cx="1453099" cy="1253769"/>
          </a:xfrm>
          <a:prstGeom prst="rect">
            <a:avLst/>
          </a:prstGeom>
        </p:spPr>
      </p:pic>
      <p:pic>
        <p:nvPicPr>
          <p:cNvPr id="10" name="Grafik 9" descr="Ein Bild, das Screenshot, Design enthält.&#10;&#10;Automatisch generierte Beschreibung">
            <a:extLst>
              <a:ext uri="{FF2B5EF4-FFF2-40B4-BE49-F238E27FC236}">
                <a16:creationId xmlns:a16="http://schemas.microsoft.com/office/drawing/2014/main" id="{E14BDF18-8521-9C39-7FF3-8031401585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41" t="71919" r="-612"/>
          <a:stretch/>
        </p:blipFill>
        <p:spPr>
          <a:xfrm>
            <a:off x="10326794" y="3186417"/>
            <a:ext cx="1550142" cy="1294073"/>
          </a:xfrm>
          <a:prstGeom prst="rect">
            <a:avLst/>
          </a:prstGeom>
        </p:spPr>
      </p:pic>
      <p:pic>
        <p:nvPicPr>
          <p:cNvPr id="11" name="Grafik 10" descr="Ein Bild, das Screenshot, Design enthält.&#10;&#10;Automatisch generierte Beschreibung">
            <a:extLst>
              <a:ext uri="{FF2B5EF4-FFF2-40B4-BE49-F238E27FC236}">
                <a16:creationId xmlns:a16="http://schemas.microsoft.com/office/drawing/2014/main" id="{B6CEEC95-A90F-EDF5-FCEE-5CBE0DCDE3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8" t="74540" r="70634" b="-2621"/>
          <a:stretch/>
        </p:blipFill>
        <p:spPr>
          <a:xfrm>
            <a:off x="8793714" y="1917302"/>
            <a:ext cx="1628989" cy="1294072"/>
          </a:xfrm>
          <a:prstGeom prst="rect">
            <a:avLst/>
          </a:prstGeom>
        </p:spPr>
      </p:pic>
      <p:pic>
        <p:nvPicPr>
          <p:cNvPr id="12" name="Grafik 11" descr="Ein Bild, das Screenshot, Design enthält.&#10;&#10;Automatisch generierte Beschreibung">
            <a:extLst>
              <a:ext uri="{FF2B5EF4-FFF2-40B4-BE49-F238E27FC236}">
                <a16:creationId xmlns:a16="http://schemas.microsoft.com/office/drawing/2014/main" id="{FA09B972-36BF-05DD-EC33-D1CF92FE80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9" t="12609" r="50000" b="59310"/>
          <a:stretch/>
        </p:blipFill>
        <p:spPr>
          <a:xfrm>
            <a:off x="7272849" y="2821096"/>
            <a:ext cx="2994083" cy="1577546"/>
          </a:xfrm>
          <a:prstGeom prst="rect">
            <a:avLst/>
          </a:prstGeom>
        </p:spPr>
      </p:pic>
      <p:pic>
        <p:nvPicPr>
          <p:cNvPr id="13" name="Grafik 12" descr="Ein Bild, das Screenshot, Design enthält.&#10;&#10;Automatisch generierte Beschreibung">
            <a:extLst>
              <a:ext uri="{FF2B5EF4-FFF2-40B4-BE49-F238E27FC236}">
                <a16:creationId xmlns:a16="http://schemas.microsoft.com/office/drawing/2014/main" id="{B23D5A3A-F380-8E2F-E211-FCB18858BE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75" t="-1370" r="6645" b="78654"/>
          <a:stretch/>
        </p:blipFill>
        <p:spPr>
          <a:xfrm>
            <a:off x="829752" y="1829172"/>
            <a:ext cx="5532408" cy="337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6815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Schrift, Grafiken, Grafikdesign enthält.&#10;&#10;Automatisch generierte Beschreibung">
            <a:extLst>
              <a:ext uri="{FF2B5EF4-FFF2-40B4-BE49-F238E27FC236}">
                <a16:creationId xmlns:a16="http://schemas.microsoft.com/office/drawing/2014/main" id="{7820472B-8BE6-E972-6450-2FC04E0A2A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4219" y="226641"/>
            <a:ext cx="919057" cy="383778"/>
          </a:xfrm>
          <a:prstGeom prst="rect">
            <a:avLst/>
          </a:prstGeom>
        </p:spPr>
      </p:pic>
      <p:pic>
        <p:nvPicPr>
          <p:cNvPr id="5" name="Grafik 4" descr="Ein Bild, das Screenshot, Design enthält.&#10;&#10;Automatisch generierte Beschreibung">
            <a:extLst>
              <a:ext uri="{FF2B5EF4-FFF2-40B4-BE49-F238E27FC236}">
                <a16:creationId xmlns:a16="http://schemas.microsoft.com/office/drawing/2014/main" id="{03C59D06-2DE0-1730-1540-4DFFFA47A5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870" t="-2014" r="-5249" b="-4179"/>
          <a:stretch/>
        </p:blipFill>
        <p:spPr>
          <a:xfrm>
            <a:off x="2230262" y="610419"/>
            <a:ext cx="7731476" cy="6015183"/>
          </a:xfrm>
          <a:prstGeom prst="rect">
            <a:avLst/>
          </a:prstGeo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8FB84786-68CD-E074-E246-5B3C2D13C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4453467" y="705020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AirbnbCereal_W_Bk" panose="020B0502020203020204" pitchFamily="34" charset="-18"/>
                <a:ea typeface="AirbnbCereal_W_Bk" panose="020B0502020203020204" pitchFamily="34" charset="-18"/>
                <a:cs typeface="AirbnbCereal_W_Bk" panose="020B0502020203020204" pitchFamily="34" charset="-18"/>
              </a:rPr>
              <a:t>Klassendiagramm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378F45A1-2902-4070-20EF-014B269032E9}"/>
              </a:ext>
            </a:extLst>
          </p:cNvPr>
          <p:cNvCxnSpPr>
            <a:cxnSpLocks/>
          </p:cNvCxnSpPr>
          <p:nvPr/>
        </p:nvCxnSpPr>
        <p:spPr>
          <a:xfrm flipV="1">
            <a:off x="1210823" y="1634067"/>
            <a:ext cx="0" cy="485606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514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DBF205-D21A-12D4-2A21-8FDED9FF3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solidFill>
                  <a:schemeClr val="tx1">
                    <a:lumMod val="65000"/>
                    <a:lumOff val="35000"/>
                  </a:schemeClr>
                </a:solidFill>
                <a:latin typeface="AirbnbCereal_W_Bk" panose="020B0502020203020204" pitchFamily="34" charset="-18"/>
                <a:ea typeface="AirbnbCereal_W_Bk" panose="020B0502020203020204" pitchFamily="34" charset="-18"/>
                <a:cs typeface="AirbnbCereal_W_Bk" panose="020B0502020203020204" pitchFamily="34" charset="-18"/>
              </a:rPr>
              <a:t>Data 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  <a:latin typeface="AirbnbCereal_W_Bk" panose="020B0502020203020204" pitchFamily="34" charset="-18"/>
                <a:ea typeface="AirbnbCereal_W_Bk" panose="020B0502020203020204" pitchFamily="34" charset="-18"/>
                <a:cs typeface="AirbnbCereal_W_Bk" panose="020B0502020203020204" pitchFamily="34" charset="-18"/>
              </a:rPr>
              <a:t>Dictionary</a:t>
            </a:r>
            <a:r>
              <a:rPr lang="de-DE">
                <a:solidFill>
                  <a:schemeClr val="tx1">
                    <a:lumMod val="65000"/>
                    <a:lumOff val="35000"/>
                  </a:schemeClr>
                </a:solidFill>
                <a:latin typeface="AirbnbCereal_W_Bk" panose="020B0502020203020204" pitchFamily="34" charset="-18"/>
                <a:ea typeface="AirbnbCereal_W_Bk" panose="020B0502020203020204" pitchFamily="34" charset="-18"/>
                <a:cs typeface="AirbnbCereal_W_Bk" panose="020B0502020203020204" pitchFamily="34" charset="-18"/>
              </a:rPr>
              <a:t>: </a:t>
            </a:r>
            <a:r>
              <a:rPr lang="de-DE">
                <a:solidFill>
                  <a:schemeClr val="bg1"/>
                </a:solidFill>
                <a:latin typeface="AirbnbCereal_W_Md Med" panose="020B0602020203020204" pitchFamily="34" charset="-18"/>
                <a:ea typeface="AirbnbCereal_W_Md Med" panose="020B0602020203020204" pitchFamily="34" charset="-18"/>
                <a:cs typeface="AirbnbCereal_W_Md Med" panose="020B0602020203020204" pitchFamily="34" charset="-18"/>
              </a:rPr>
              <a:t>Player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563C9E61-B6AE-26F3-C40C-6528431F05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8997431"/>
              </p:ext>
            </p:extLst>
          </p:nvPr>
        </p:nvGraphicFramePr>
        <p:xfrm>
          <a:off x="808522" y="1825624"/>
          <a:ext cx="10545278" cy="44659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32798">
                  <a:extLst>
                    <a:ext uri="{9D8B030D-6E8A-4147-A177-3AD203B41FA5}">
                      <a16:colId xmlns:a16="http://schemas.microsoft.com/office/drawing/2014/main" val="47112188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4419759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67635447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020677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07961860"/>
                    </a:ext>
                  </a:extLst>
                </a:gridCol>
              </a:tblGrid>
              <a:tr h="492573">
                <a:tc>
                  <a:txBody>
                    <a:bodyPr/>
                    <a:lstStyle/>
                    <a:p>
                      <a:r>
                        <a:rPr lang="de-DE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Beschreibung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Eigenschaften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Verwendung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Instanzen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391528"/>
                  </a:ext>
                </a:extLst>
              </a:tr>
              <a:tr h="3973362"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Spieler sind die Teilnehmer am Spiel. Jeder Spieler besitzt vier Figuren. </a:t>
                      </a:r>
                    </a:p>
                    <a:p>
                      <a:r>
                        <a:rPr lang="de-D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Hat ein Spieler alle Figuren als erster im Ziel hat er das Spiel gewonnen.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Player-ID</a:t>
                      </a:r>
                    </a:p>
                    <a:p>
                      <a:r>
                        <a:rPr lang="de-D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Konto </a:t>
                      </a:r>
                    </a:p>
                    <a:p>
                      <a:r>
                        <a:rPr lang="de-D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- Benutzername</a:t>
                      </a:r>
                    </a:p>
                    <a:p>
                      <a:r>
                        <a:rPr lang="de-D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sym typeface="Wingdings" panose="05000000000000000000" pitchFamily="2" charset="2"/>
                        </a:rPr>
                        <a:t> - </a:t>
                      </a:r>
                      <a:r>
                        <a:rPr lang="de-D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E-Mail  </a:t>
                      </a:r>
                    </a:p>
                    <a:p>
                      <a:r>
                        <a:rPr lang="de-D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- Passwort</a:t>
                      </a:r>
                    </a:p>
                    <a:p>
                      <a:r>
                        <a:rPr lang="de-D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</a:p>
                    <a:p>
                      <a:endParaRPr lang="de-D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endParaRPr lang="de-D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Teilnehmer am Spiel. Sie können Spielzüge durchführen und Würfeln sowie das Spiel beenden.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803380"/>
                  </a:ext>
                </a:extLst>
              </a:tr>
            </a:tbl>
          </a:graphicData>
        </a:graphic>
      </p:graphicFrame>
      <p:pic>
        <p:nvPicPr>
          <p:cNvPr id="8" name="Grafik 7" descr="Ein Bild, das Text, Schrift, Grafiken, Grafikdesign enthält.&#10;&#10;Automatisch generierte Beschreibung">
            <a:extLst>
              <a:ext uri="{FF2B5EF4-FFF2-40B4-BE49-F238E27FC236}">
                <a16:creationId xmlns:a16="http://schemas.microsoft.com/office/drawing/2014/main" id="{50B209F6-9E9F-11BF-C3D4-BC52136176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4219" y="226641"/>
            <a:ext cx="919057" cy="38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951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D1BEF7-1FCB-9490-94AA-A17A0F275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latin typeface="AirbnbCereal_W_Bk" panose="020B0502020203020204" pitchFamily="34" charset="-18"/>
                <a:ea typeface="AirbnbCereal_W_Bk" panose="020B0502020203020204" pitchFamily="34" charset="-18"/>
                <a:cs typeface="AirbnbCereal_W_Bk" panose="020B0502020203020204" pitchFamily="34" charset="-18"/>
              </a:rPr>
              <a:t>Data </a:t>
            </a:r>
            <a:r>
              <a:rPr lang="de-DE" dirty="0">
                <a:latin typeface="AirbnbCereal_W_Bk" panose="020B0502020203020204" pitchFamily="34" charset="-18"/>
                <a:ea typeface="AirbnbCereal_W_Bk" panose="020B0502020203020204" pitchFamily="34" charset="-18"/>
                <a:cs typeface="AirbnbCereal_W_Bk" panose="020B0502020203020204" pitchFamily="34" charset="-18"/>
              </a:rPr>
              <a:t>Dictionary</a:t>
            </a:r>
            <a:r>
              <a:rPr lang="de-DE">
                <a:latin typeface="AirbnbCereal_W_Bk" panose="020B0502020203020204" pitchFamily="34" charset="-18"/>
                <a:ea typeface="AirbnbCereal_W_Bk" panose="020B0502020203020204" pitchFamily="34" charset="-18"/>
                <a:cs typeface="AirbnbCereal_W_Bk" panose="020B0502020203020204" pitchFamily="34" charset="-18"/>
              </a:rPr>
              <a:t>: </a:t>
            </a:r>
            <a:r>
              <a:rPr lang="de-DE">
                <a:solidFill>
                  <a:schemeClr val="bg1"/>
                </a:solidFill>
                <a:latin typeface="AirbnbCereal_W_Md Med" panose="020B0602020203020204" pitchFamily="34" charset="-18"/>
                <a:ea typeface="AirbnbCereal_W_Md Med" panose="020B0602020203020204" pitchFamily="34" charset="-18"/>
                <a:cs typeface="AirbnbCereal_W_Md Med" panose="020B0602020203020204" pitchFamily="34" charset="-18"/>
              </a:rPr>
              <a:t>Figure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491F30-2067-A5CC-4D9B-86D47D1F5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Inhaltsplatzhalter 4">
            <a:extLst>
              <a:ext uri="{FF2B5EF4-FFF2-40B4-BE49-F238E27FC236}">
                <a16:creationId xmlns:a16="http://schemas.microsoft.com/office/drawing/2014/main" id="{E35FE3B7-412A-F241-5E51-D0545052AD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278694"/>
              </p:ext>
            </p:extLst>
          </p:nvPr>
        </p:nvGraphicFramePr>
        <p:xfrm>
          <a:off x="838200" y="1825624"/>
          <a:ext cx="10515600" cy="44659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112188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4419759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67635447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020677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07961860"/>
                    </a:ext>
                  </a:extLst>
                </a:gridCol>
              </a:tblGrid>
              <a:tr h="492573">
                <a:tc>
                  <a:txBody>
                    <a:bodyPr/>
                    <a:lstStyle/>
                    <a:p>
                      <a:r>
                        <a:rPr lang="de-DE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Beschreibung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Eigenschaften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Verwendung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Instanzen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391528"/>
                  </a:ext>
                </a:extLst>
              </a:tr>
              <a:tr h="3973362"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Figure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Spielfiguren die einem Spieler zugeordnet sind. </a:t>
                      </a:r>
                    </a:p>
                    <a:p>
                      <a:r>
                        <a:rPr lang="de-D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Sie haben außerdem ein zugeordneten Platz auf dem Spielfeld.</a:t>
                      </a:r>
                    </a:p>
                    <a:p>
                      <a:r>
                        <a:rPr lang="de-D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Wenn alle Spielfiguren den Zielbereich als erstes erreichen hat der zugeordnete Spieler gewonnen.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Farbe</a:t>
                      </a:r>
                    </a:p>
                    <a:p>
                      <a:r>
                        <a:rPr lang="de-D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Feld</a:t>
                      </a:r>
                    </a:p>
                    <a:p>
                      <a:r>
                        <a:rPr lang="de-D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Zielbereich</a:t>
                      </a:r>
                    </a:p>
                    <a:p>
                      <a:endParaRPr lang="de-D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endParaRPr lang="de-D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Spielfiguren die für Spielzüge verwendet werden. </a:t>
                      </a:r>
                    </a:p>
                    <a:p>
                      <a:r>
                        <a:rPr lang="de-D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Können Zielbereich erreichen.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803380"/>
                  </a:ext>
                </a:extLst>
              </a:tr>
            </a:tbl>
          </a:graphicData>
        </a:graphic>
      </p:graphicFrame>
      <p:pic>
        <p:nvPicPr>
          <p:cNvPr id="6" name="Grafik 5" descr="Ein Bild, das Text, Schrift, Grafiken, Grafikdesign enthält.&#10;&#10;Automatisch generierte Beschreibung">
            <a:extLst>
              <a:ext uri="{FF2B5EF4-FFF2-40B4-BE49-F238E27FC236}">
                <a16:creationId xmlns:a16="http://schemas.microsoft.com/office/drawing/2014/main" id="{8F793C20-0EEE-F24F-E609-B8B034A38F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4219" y="226641"/>
            <a:ext cx="919057" cy="38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57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EB1F9A-C129-EFFE-518E-E4D49D12B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latin typeface="AirbnbCereal_W_Bk" panose="020B0502020203020204" pitchFamily="34" charset="-18"/>
                <a:ea typeface="AirbnbCereal_W_Bk" panose="020B0502020203020204" pitchFamily="34" charset="-18"/>
                <a:cs typeface="AirbnbCereal_W_Bk" panose="020B0502020203020204" pitchFamily="34" charset="-18"/>
              </a:rPr>
              <a:t>Data </a:t>
            </a:r>
            <a:r>
              <a:rPr lang="de-DE" dirty="0">
                <a:latin typeface="AirbnbCereal_W_Bk" panose="020B0502020203020204" pitchFamily="34" charset="-18"/>
                <a:ea typeface="AirbnbCereal_W_Bk" panose="020B0502020203020204" pitchFamily="34" charset="-18"/>
                <a:cs typeface="AirbnbCereal_W_Bk" panose="020B0502020203020204" pitchFamily="34" charset="-18"/>
              </a:rPr>
              <a:t>Dictionary</a:t>
            </a:r>
            <a:r>
              <a:rPr lang="de-DE">
                <a:latin typeface="AirbnbCereal_W_Bk" panose="020B0502020203020204" pitchFamily="34" charset="-18"/>
                <a:ea typeface="AirbnbCereal_W_Bk" panose="020B0502020203020204" pitchFamily="34" charset="-18"/>
                <a:cs typeface="AirbnbCereal_W_Bk" panose="020B0502020203020204" pitchFamily="34" charset="-18"/>
              </a:rPr>
              <a:t>: </a:t>
            </a:r>
            <a:r>
              <a:rPr lang="de-DE">
                <a:solidFill>
                  <a:schemeClr val="bg1"/>
                </a:solidFill>
                <a:latin typeface="AirbnbCereal_W_Md Med" panose="020B0602020203020204" pitchFamily="34" charset="-18"/>
                <a:ea typeface="AirbnbCereal_W_Md Med" panose="020B0602020203020204" pitchFamily="34" charset="-18"/>
                <a:cs typeface="AirbnbCereal_W_Md Med" panose="020B0602020203020204" pitchFamily="34" charset="-18"/>
              </a:rPr>
              <a:t>Roll-</a:t>
            </a:r>
            <a:r>
              <a:rPr lang="de-DE" err="1">
                <a:solidFill>
                  <a:schemeClr val="bg1"/>
                </a:solidFill>
                <a:latin typeface="AirbnbCereal_W_Md Med" panose="020B0602020203020204" pitchFamily="34" charset="-18"/>
                <a:ea typeface="AirbnbCereal_W_Md Med" panose="020B0602020203020204" pitchFamily="34" charset="-18"/>
                <a:cs typeface="AirbnbCereal_W_Md Med" panose="020B0602020203020204" pitchFamily="34" charset="-18"/>
              </a:rPr>
              <a:t>the</a:t>
            </a:r>
            <a:r>
              <a:rPr lang="de-DE">
                <a:solidFill>
                  <a:schemeClr val="bg1"/>
                </a:solidFill>
                <a:latin typeface="AirbnbCereal_W_Md Med" panose="020B0602020203020204" pitchFamily="34" charset="-18"/>
                <a:ea typeface="AirbnbCereal_W_Md Med" panose="020B0602020203020204" pitchFamily="34" charset="-18"/>
                <a:cs typeface="AirbnbCereal_W_Md Med" panose="020B0602020203020204" pitchFamily="34" charset="-18"/>
              </a:rPr>
              <a:t>-</a:t>
            </a:r>
            <a:r>
              <a:rPr lang="de-DE" dirty="0" err="1">
                <a:solidFill>
                  <a:schemeClr val="bg1"/>
                </a:solidFill>
                <a:latin typeface="AirbnbCereal_W_Md Med" panose="020B0602020203020204" pitchFamily="34" charset="-18"/>
                <a:ea typeface="AirbnbCereal_W_Md Med" panose="020B0602020203020204" pitchFamily="34" charset="-18"/>
                <a:cs typeface="AirbnbCereal_W_Md Med" panose="020B0602020203020204" pitchFamily="34" charset="-18"/>
              </a:rPr>
              <a:t>Dice</a:t>
            </a:r>
            <a:r>
              <a:rPr lang="de-DE">
                <a:solidFill>
                  <a:schemeClr val="bg1"/>
                </a:solidFill>
                <a:latin typeface="AirbnbCereal_W_Bk" panose="020B0502020203020204" pitchFamily="34" charset="-18"/>
                <a:ea typeface="AirbnbCereal_W_Bk" panose="020B0502020203020204" pitchFamily="34" charset="-18"/>
                <a:cs typeface="AirbnbCereal_W_Bk" panose="020B0502020203020204" pitchFamily="34" charset="-18"/>
              </a:rPr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B85CE2-8086-3EE7-C637-F0064ACF4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Inhaltsplatzhalter 4">
            <a:extLst>
              <a:ext uri="{FF2B5EF4-FFF2-40B4-BE49-F238E27FC236}">
                <a16:creationId xmlns:a16="http://schemas.microsoft.com/office/drawing/2014/main" id="{52D945C4-9EE1-E48C-8A97-F177A834A1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6658089"/>
              </p:ext>
            </p:extLst>
          </p:nvPr>
        </p:nvGraphicFramePr>
        <p:xfrm>
          <a:off x="838200" y="1825624"/>
          <a:ext cx="10515600" cy="44659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112188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4419759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67635447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020677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07961860"/>
                    </a:ext>
                  </a:extLst>
                </a:gridCol>
              </a:tblGrid>
              <a:tr h="492573">
                <a:tc>
                  <a:txBody>
                    <a:bodyPr/>
                    <a:lstStyle/>
                    <a:p>
                      <a:r>
                        <a:rPr lang="de-DE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Beschreibung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Eigenschaften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Verwendung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Instanzen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391528"/>
                  </a:ext>
                </a:extLst>
              </a:tr>
              <a:tr h="3973362"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Roll-</a:t>
                      </a:r>
                      <a:r>
                        <a:rPr lang="de-DE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the</a:t>
                      </a:r>
                      <a:r>
                        <a:rPr lang="de-D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-Dice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Der Spieler würfelt und es wird eine Augenzahl ausgewählt zwischen eins und sechs.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Player</a:t>
                      </a:r>
                    </a:p>
                    <a:p>
                      <a:r>
                        <a:rPr lang="de-D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Augenzahl </a:t>
                      </a:r>
                    </a:p>
                    <a:p>
                      <a:r>
                        <a:rPr lang="de-D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</a:p>
                    <a:p>
                      <a:r>
                        <a:rPr lang="de-D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</a:p>
                    <a:p>
                      <a:endParaRPr lang="de-D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endParaRPr lang="de-D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Die Augenzahl wird verwendet, um den Spielzug durchzuführen. Der Spieler bewegt seine Figur um die Anzahl der Augen.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803380"/>
                  </a:ext>
                </a:extLst>
              </a:tr>
            </a:tbl>
          </a:graphicData>
        </a:graphic>
      </p:graphicFrame>
      <p:pic>
        <p:nvPicPr>
          <p:cNvPr id="6" name="Grafik 5" descr="Ein Bild, das Text, Schrift, Grafiken, Grafikdesign enthält.&#10;&#10;Automatisch generierte Beschreibung">
            <a:extLst>
              <a:ext uri="{FF2B5EF4-FFF2-40B4-BE49-F238E27FC236}">
                <a16:creationId xmlns:a16="http://schemas.microsoft.com/office/drawing/2014/main" id="{F3F2EA07-E2E5-52D8-A68B-8E8938476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4219" y="226641"/>
            <a:ext cx="919057" cy="38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315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7A0E32-B68B-1BC9-FEAB-5574C756B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irbnbCereal_W_Bk" panose="020B0502020203020204" pitchFamily="34" charset="-18"/>
                <a:ea typeface="AirbnbCereal_W_Bk" panose="020B0502020203020204" pitchFamily="34" charset="-18"/>
                <a:cs typeface="AirbnbCereal_W_Bk" panose="020B0502020203020204" pitchFamily="34" charset="-18"/>
              </a:rPr>
              <a:t>Data Dictionary: </a:t>
            </a:r>
            <a:r>
              <a:rPr lang="de-DE" dirty="0">
                <a:solidFill>
                  <a:schemeClr val="bg1"/>
                </a:solidFill>
                <a:latin typeface="AirbnbCereal_W_Md Med" panose="020B0602020203020204" pitchFamily="34" charset="-18"/>
                <a:ea typeface="AirbnbCereal_W_Md Med" panose="020B0602020203020204" pitchFamily="34" charset="-18"/>
                <a:cs typeface="AirbnbCereal_W_Md Med" panose="020B0602020203020204" pitchFamily="34" charset="-18"/>
              </a:rPr>
              <a:t>Account</a:t>
            </a:r>
            <a:r>
              <a:rPr lang="de-DE" dirty="0">
                <a:solidFill>
                  <a:schemeClr val="bg1"/>
                </a:solidFill>
                <a:latin typeface="AirbnbCereal_W_Bk" panose="020B0502020203020204" pitchFamily="34" charset="-18"/>
                <a:ea typeface="AirbnbCereal_W_Bk" panose="020B0502020203020204" pitchFamily="34" charset="-18"/>
                <a:cs typeface="AirbnbCereal_W_Bk" panose="020B0502020203020204" pitchFamily="34" charset="-18"/>
              </a:rPr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D825EF-2ED7-5F13-4964-2FCDD8199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Inhaltsplatzhalter 4">
            <a:extLst>
              <a:ext uri="{FF2B5EF4-FFF2-40B4-BE49-F238E27FC236}">
                <a16:creationId xmlns:a16="http://schemas.microsoft.com/office/drawing/2014/main" id="{D737A6DA-433F-A646-61D8-AA9190BA81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3747365"/>
              </p:ext>
            </p:extLst>
          </p:nvPr>
        </p:nvGraphicFramePr>
        <p:xfrm>
          <a:off x="838200" y="1825624"/>
          <a:ext cx="10515600" cy="44659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112188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4419759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67635447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020677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07961860"/>
                    </a:ext>
                  </a:extLst>
                </a:gridCol>
              </a:tblGrid>
              <a:tr h="492573">
                <a:tc>
                  <a:txBody>
                    <a:bodyPr/>
                    <a:lstStyle/>
                    <a:p>
                      <a:r>
                        <a:rPr lang="de-DE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Beschreibung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Eigenschaften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Verwendung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Instanzen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391528"/>
                  </a:ext>
                </a:extLst>
              </a:tr>
              <a:tr h="3973362"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Der Nutzer besitzt einen Account mit Benutzername und Passwort, mit welchem er sich bei dem Spiel anmeldet, und Spielen beitreten kann.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E-Mail</a:t>
                      </a:r>
                    </a:p>
                    <a:p>
                      <a:r>
                        <a:rPr lang="de-D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Passwort</a:t>
                      </a:r>
                    </a:p>
                    <a:p>
                      <a:r>
                        <a:rPr lang="de-D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Username</a:t>
                      </a:r>
                    </a:p>
                    <a:p>
                      <a:endParaRPr lang="de-D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r>
                        <a:rPr lang="de-D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</a:p>
                    <a:p>
                      <a:endParaRPr lang="de-D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Beitreten von Spielen. </a:t>
                      </a:r>
                    </a:p>
                    <a:p>
                      <a:r>
                        <a:rPr lang="de-D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Erstellen von Accounts. </a:t>
                      </a:r>
                    </a:p>
                    <a:p>
                      <a:endParaRPr lang="de-D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0 - </a:t>
                      </a:r>
                      <a:r>
                        <a:rPr lang="de-DE" sz="24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∞</a:t>
                      </a:r>
                      <a:r>
                        <a:rPr lang="de-D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803380"/>
                  </a:ext>
                </a:extLst>
              </a:tr>
            </a:tbl>
          </a:graphicData>
        </a:graphic>
      </p:graphicFrame>
      <p:pic>
        <p:nvPicPr>
          <p:cNvPr id="6" name="Grafik 5" descr="Ein Bild, das Text, Schrift, Grafiken, Grafikdesign enthält.&#10;&#10;Automatisch generierte Beschreibung">
            <a:extLst>
              <a:ext uri="{FF2B5EF4-FFF2-40B4-BE49-F238E27FC236}">
                <a16:creationId xmlns:a16="http://schemas.microsoft.com/office/drawing/2014/main" id="{FDDC1E5B-6D91-A431-EAEB-4539233D3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4219" y="226641"/>
            <a:ext cx="919057" cy="38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80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EDF4FC-5312-B69D-089F-99D0543A0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solidFill>
                  <a:schemeClr val="tx1">
                    <a:lumMod val="65000"/>
                    <a:lumOff val="35000"/>
                  </a:schemeClr>
                </a:solidFill>
                <a:latin typeface="AirbnbCereal_W_Md Med" panose="020B0602020203020204" pitchFamily="34" charset="-18"/>
                <a:ea typeface="AirbnbCereal_W_Md Med" panose="020B0602020203020204" pitchFamily="34" charset="-18"/>
                <a:cs typeface="AirbnbCereal_W_Md Med" panose="020B0602020203020204" pitchFamily="34" charset="-18"/>
              </a:rPr>
              <a:t>Kurze </a:t>
            </a:r>
            <a:r>
              <a:rPr lang="de-DE">
                <a:solidFill>
                  <a:schemeClr val="bg1"/>
                </a:solidFill>
                <a:latin typeface="AirbnbCereal_W_Md Med" panose="020B0602020203020204" pitchFamily="34" charset="-18"/>
                <a:ea typeface="AirbnbCereal_W_Md Med" panose="020B0602020203020204" pitchFamily="34" charset="-18"/>
                <a:cs typeface="AirbnbCereal_W_Md Med" panose="020B0602020203020204" pitchFamily="34" charset="-18"/>
              </a:rPr>
              <a:t>Beschreibung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6296B9-1F41-F53F-35FE-376A46A7C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4678"/>
            <a:ext cx="10515600" cy="455819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irbnbCereal_W_Bk" panose="020B0502020203020204" pitchFamily="34" charset="-18"/>
                <a:ea typeface="AirbnbCereal_W_Bk" panose="020B0502020203020204" pitchFamily="34" charset="-18"/>
                <a:cs typeface="AirbnbCereal_W_Bk" panose="020B0502020203020204" pitchFamily="34" charset="-18"/>
              </a:rPr>
              <a:t>Klassisches deutsches Brettspiel für zwei bis vier Personen</a:t>
            </a:r>
          </a:p>
          <a:p>
            <a:pPr>
              <a:lnSpc>
                <a:spcPct val="150000"/>
              </a:lnSpc>
            </a:pP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irbnbCereal_W_Bk" panose="020B0502020203020204" pitchFamily="34" charset="-18"/>
                <a:ea typeface="AirbnbCereal_W_Bk" panose="020B0502020203020204" pitchFamily="34" charset="-18"/>
                <a:cs typeface="AirbnbCereal_W_Bk" panose="020B0502020203020204" pitchFamily="34" charset="-18"/>
              </a:rPr>
              <a:t>Ziel 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irbnbCereal_W_Bk" panose="020B0502020203020204" pitchFamily="34" charset="-18"/>
                <a:ea typeface="AirbnbCereal_W_Bk" panose="020B0502020203020204" pitchFamily="34" charset="-18"/>
                <a:cs typeface="AirbnbCereal_W_Bk" panose="020B0502020203020204" pitchFamily="34" charset="-18"/>
                <a:sym typeface="Wingdings" panose="05000000000000000000" pitchFamily="2" charset="2"/>
              </a:rPr>
              <a:t> 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irbnbCereal_W_Bk" panose="020B0502020203020204" pitchFamily="34" charset="-18"/>
                <a:ea typeface="AirbnbCereal_W_Bk" panose="020B0502020203020204" pitchFamily="34" charset="-18"/>
                <a:cs typeface="AirbnbCereal_W_Bk" panose="020B0502020203020204" pitchFamily="34" charset="-18"/>
              </a:rPr>
              <a:t> alle vier Spielfiguren sicher von Startfeld zu Zielfeld bewegen</a:t>
            </a:r>
          </a:p>
          <a:p>
            <a:pPr>
              <a:lnSpc>
                <a:spcPct val="150000"/>
              </a:lnSpc>
            </a:pP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irbnbCereal_W_Bk" panose="020B0502020203020204" pitchFamily="34" charset="-18"/>
                <a:ea typeface="AirbnbCereal_W_Bk" panose="020B0502020203020204" pitchFamily="34" charset="-18"/>
                <a:cs typeface="AirbnbCereal_W_Bk" panose="020B0502020203020204" pitchFamily="34" charset="-18"/>
              </a:rPr>
              <a:t>Spielbrett besteht aus einem Kreislauf mit 40 Feldern und vier farbigen Startbereichen sowie Zielfeldern für jede Farbe. </a:t>
            </a:r>
          </a:p>
          <a:p>
            <a:pPr>
              <a:lnSpc>
                <a:spcPct val="150000"/>
              </a:lnSpc>
            </a:pP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irbnbCereal_W_Bk" panose="020B0502020203020204" pitchFamily="34" charset="-18"/>
                <a:ea typeface="AirbnbCereal_W_Bk" panose="020B0502020203020204" pitchFamily="34" charset="-18"/>
                <a:cs typeface="AirbnbCereal_W_Bk" panose="020B0502020203020204" pitchFamily="34" charset="-18"/>
              </a:rPr>
              <a:t>Jeder Spieler wählt Farbe und stellt seine Spielfiguren in Startbereich</a:t>
            </a:r>
          </a:p>
          <a:p>
            <a:pPr>
              <a:lnSpc>
                <a:spcPct val="150000"/>
              </a:lnSpc>
            </a:pP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irbnbCereal_W_Bk" panose="020B0502020203020204" pitchFamily="34" charset="-18"/>
                <a:ea typeface="AirbnbCereal_W_Bk" panose="020B0502020203020204" pitchFamily="34" charset="-18"/>
                <a:cs typeface="AirbnbCereal_W_Bk" panose="020B0502020203020204" pitchFamily="34" charset="-18"/>
              </a:rPr>
              <a:t>Spieler beginnt seinen Zug 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irbnbCereal_W_Bk" panose="020B0502020203020204" pitchFamily="34" charset="-18"/>
                <a:ea typeface="AirbnbCereal_W_Bk" panose="020B0502020203020204" pitchFamily="34" charset="-18"/>
                <a:cs typeface="AirbnbCereal_W_Bk" panose="020B0502020203020204" pitchFamily="34" charset="-18"/>
                <a:sym typeface="Wingdings" panose="05000000000000000000" pitchFamily="2" charset="2"/>
              </a:rPr>
              <a:t> Würfeln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irbnbCereal_W_Bk" panose="020B0502020203020204" pitchFamily="34" charset="-18"/>
                <a:ea typeface="AirbnbCereal_W_Bk" panose="020B0502020203020204" pitchFamily="34" charset="-18"/>
                <a:cs typeface="AirbnbCereal_W_Bk" panose="020B0502020203020204" pitchFamily="34" charset="-18"/>
              </a:rPr>
              <a:t> 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2B01237B-6429-1B1E-C7B6-802E610B6381}"/>
              </a:ext>
            </a:extLst>
          </p:cNvPr>
          <p:cNvCxnSpPr>
            <a:cxnSpLocks/>
          </p:cNvCxnSpPr>
          <p:nvPr/>
        </p:nvCxnSpPr>
        <p:spPr>
          <a:xfrm>
            <a:off x="966989" y="1469750"/>
            <a:ext cx="10217567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 descr="Ein Bild, das Text, Schrift, Grafiken, Grafikdesign enthält.&#10;&#10;Automatisch generierte Beschreibung">
            <a:extLst>
              <a:ext uri="{FF2B5EF4-FFF2-40B4-BE49-F238E27FC236}">
                <a16:creationId xmlns:a16="http://schemas.microsoft.com/office/drawing/2014/main" id="{C5754004-1ED3-B4C9-AEAF-630A95FD0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4219" y="226641"/>
            <a:ext cx="919057" cy="38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9809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3CAE3B-6990-8A5F-972B-857949F71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irbnbCereal_W_Bk" panose="020B0502020203020204" pitchFamily="34" charset="-18"/>
                <a:ea typeface="AirbnbCereal_W_Bk" panose="020B0502020203020204" pitchFamily="34" charset="-18"/>
                <a:cs typeface="AirbnbCereal_W_Bk" panose="020B0502020203020204" pitchFamily="34" charset="-18"/>
              </a:rPr>
              <a:t>Data Dictionary: </a:t>
            </a:r>
            <a:r>
              <a:rPr lang="de-DE" dirty="0">
                <a:solidFill>
                  <a:schemeClr val="bg1"/>
                </a:solidFill>
                <a:latin typeface="AirbnbCereal_W_Md Med" panose="020B0602020203020204" pitchFamily="34" charset="-18"/>
                <a:ea typeface="AirbnbCereal_W_Md Med" panose="020B0602020203020204" pitchFamily="34" charset="-18"/>
                <a:cs typeface="AirbnbCereal_W_Md Med" panose="020B0602020203020204" pitchFamily="34" charset="-18"/>
              </a:rPr>
              <a:t>Field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3D9125-3A08-7C7B-3B9A-82FA6DB8E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Inhaltsplatzhalter 4">
            <a:extLst>
              <a:ext uri="{FF2B5EF4-FFF2-40B4-BE49-F238E27FC236}">
                <a16:creationId xmlns:a16="http://schemas.microsoft.com/office/drawing/2014/main" id="{21D4AF2D-D56A-FDF3-FC10-DB98224E19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2833411"/>
              </p:ext>
            </p:extLst>
          </p:nvPr>
        </p:nvGraphicFramePr>
        <p:xfrm>
          <a:off x="838200" y="1825624"/>
          <a:ext cx="10515600" cy="44659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112188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4419759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67635447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020677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07961860"/>
                    </a:ext>
                  </a:extLst>
                </a:gridCol>
              </a:tblGrid>
              <a:tr h="492573">
                <a:tc>
                  <a:txBody>
                    <a:bodyPr/>
                    <a:lstStyle/>
                    <a:p>
                      <a:r>
                        <a:rPr lang="de-DE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Beschreibung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Eigenschaften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Verwendung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Instanzen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391528"/>
                  </a:ext>
                </a:extLst>
              </a:tr>
              <a:tr h="3973362"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Auf dem Spielfeld findet das Spiel statt. Die Figuren haben eine bestimmte Position auf dem Spielfeld.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NextField</a:t>
                      </a:r>
                      <a:endParaRPr lang="de-D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r>
                        <a:rPr lang="de-DE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PrevField</a:t>
                      </a:r>
                      <a:endParaRPr lang="de-D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r>
                        <a:rPr lang="de-D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Startposition </a:t>
                      </a:r>
                    </a:p>
                    <a:p>
                      <a:r>
                        <a:rPr lang="de-D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Zielbereich </a:t>
                      </a:r>
                    </a:p>
                    <a:p>
                      <a:endParaRPr lang="de-D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endParaRPr lang="de-D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endParaRPr lang="de-D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endParaRPr lang="de-D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r>
                        <a:rPr lang="de-D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</a:p>
                    <a:p>
                      <a:endParaRPr lang="de-D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endParaRPr lang="de-D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Wird beim Erstellen von Spielfeldern durch das Game Management erstellt. </a:t>
                      </a:r>
                    </a:p>
                    <a:p>
                      <a:r>
                        <a:rPr lang="de-D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Die Figuren bewegen sich auf den Feldern. </a:t>
                      </a:r>
                    </a:p>
                    <a:p>
                      <a:r>
                        <a:rPr lang="de-D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</a:p>
                    <a:p>
                      <a:endParaRPr lang="de-D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803380"/>
                  </a:ext>
                </a:extLst>
              </a:tr>
            </a:tbl>
          </a:graphicData>
        </a:graphic>
      </p:graphicFrame>
      <p:pic>
        <p:nvPicPr>
          <p:cNvPr id="6" name="Grafik 5" descr="Ein Bild, das Text, Schrift, Grafiken, Grafikdesign enthält.&#10;&#10;Automatisch generierte Beschreibung">
            <a:extLst>
              <a:ext uri="{FF2B5EF4-FFF2-40B4-BE49-F238E27FC236}">
                <a16:creationId xmlns:a16="http://schemas.microsoft.com/office/drawing/2014/main" id="{6D69E665-ECDD-92C7-C49C-376226A51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4219" y="226641"/>
            <a:ext cx="919057" cy="38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055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7D2CCF-BEA6-9106-6D93-02ED7DA81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irbnbCereal_W_Bk" panose="020B0502020203020204" pitchFamily="34" charset="-18"/>
                <a:ea typeface="AirbnbCereal_W_Bk" panose="020B0502020203020204" pitchFamily="34" charset="-18"/>
                <a:cs typeface="AirbnbCereal_W_Bk" panose="020B0502020203020204" pitchFamily="34" charset="-18"/>
              </a:rPr>
              <a:t>Data Dictionary: </a:t>
            </a:r>
            <a:r>
              <a:rPr lang="de-DE" dirty="0">
                <a:solidFill>
                  <a:schemeClr val="bg1"/>
                </a:solidFill>
                <a:latin typeface="AirbnbCereal_W_Md Med" panose="020B0602020203020204" pitchFamily="34" charset="-18"/>
                <a:ea typeface="AirbnbCereal_W_Md Med" panose="020B0602020203020204" pitchFamily="34" charset="-18"/>
                <a:cs typeface="AirbnbCereal_W_Md Med" panose="020B0602020203020204" pitchFamily="34" charset="-18"/>
              </a:rPr>
              <a:t>Game Management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2F4B19-37D0-A5AC-A231-65549B5B5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Inhaltsplatzhalter 4">
            <a:extLst>
              <a:ext uri="{FF2B5EF4-FFF2-40B4-BE49-F238E27FC236}">
                <a16:creationId xmlns:a16="http://schemas.microsoft.com/office/drawing/2014/main" id="{1DEDDDF2-3952-BCF3-6E76-A07D4C0FBF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9176574"/>
              </p:ext>
            </p:extLst>
          </p:nvPr>
        </p:nvGraphicFramePr>
        <p:xfrm>
          <a:off x="838200" y="1825624"/>
          <a:ext cx="10515600" cy="44659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112188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4419759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67635447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020677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07961860"/>
                    </a:ext>
                  </a:extLst>
                </a:gridCol>
              </a:tblGrid>
              <a:tr h="492573">
                <a:tc>
                  <a:txBody>
                    <a:bodyPr/>
                    <a:lstStyle/>
                    <a:p>
                      <a:r>
                        <a:rPr lang="de-DE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Beschreibung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Eigenschaften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Verwendung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Instanzen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391528"/>
                  </a:ext>
                </a:extLst>
              </a:tr>
              <a:tr h="3973362"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Game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Hier wird die Anzahl der Spieler gespeichert so wie das Spiel allgemein verwaltet. </a:t>
                      </a:r>
                    </a:p>
                    <a:p>
                      <a:r>
                        <a:rPr lang="de-D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Es wird außerdem gespeichert ob ein Spiel beendet bzw. gewonnen ist.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Spieler</a:t>
                      </a:r>
                    </a:p>
                    <a:p>
                      <a:r>
                        <a:rPr lang="de-D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Spielfeld </a:t>
                      </a:r>
                    </a:p>
                    <a:p>
                      <a:r>
                        <a:rPr lang="de-D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Spielstand </a:t>
                      </a:r>
                    </a:p>
                    <a:p>
                      <a:endParaRPr lang="de-D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endParaRPr lang="de-D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endParaRPr lang="de-D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endParaRPr lang="de-D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r>
                        <a:rPr lang="de-D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</a:p>
                    <a:p>
                      <a:endParaRPr lang="de-D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endParaRPr lang="de-D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Das Game Management erstellt das Spielfeld über der Klasse Field. Durch das Game Management</a:t>
                      </a:r>
                    </a:p>
                    <a:p>
                      <a:r>
                        <a:rPr lang="de-D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wird ein Spiel gestartet und beendet.  </a:t>
                      </a:r>
                    </a:p>
                    <a:p>
                      <a:r>
                        <a:rPr lang="de-D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</a:p>
                    <a:p>
                      <a:endParaRPr lang="de-D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803380"/>
                  </a:ext>
                </a:extLst>
              </a:tr>
            </a:tbl>
          </a:graphicData>
        </a:graphic>
      </p:graphicFrame>
      <p:pic>
        <p:nvPicPr>
          <p:cNvPr id="6" name="Grafik 5" descr="Ein Bild, das Text, Schrift, Grafiken, Grafikdesign enthält.&#10;&#10;Automatisch generierte Beschreibung">
            <a:extLst>
              <a:ext uri="{FF2B5EF4-FFF2-40B4-BE49-F238E27FC236}">
                <a16:creationId xmlns:a16="http://schemas.microsoft.com/office/drawing/2014/main" id="{F26A39FE-ACD8-E8F5-38B0-6AA62213A5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4219" y="226641"/>
            <a:ext cx="919057" cy="38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8573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Screenshot, Diagramm, Design enthält.&#10;&#10;Automatisch generierte Beschreibung">
            <a:extLst>
              <a:ext uri="{FF2B5EF4-FFF2-40B4-BE49-F238E27FC236}">
                <a16:creationId xmlns:a16="http://schemas.microsoft.com/office/drawing/2014/main" id="{BA64DD15-CB3D-9D22-1BCD-531E32598C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955" y="390642"/>
            <a:ext cx="5096994" cy="6218873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F27A276F-3E25-2A89-A90B-77BB66E28A91}"/>
              </a:ext>
            </a:extLst>
          </p:cNvPr>
          <p:cNvSpPr txBox="1"/>
          <p:nvPr/>
        </p:nvSpPr>
        <p:spPr>
          <a:xfrm>
            <a:off x="838200" y="1459855"/>
            <a:ext cx="5504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i="1" dirty="0">
                <a:solidFill>
                  <a:schemeClr val="tx1">
                    <a:lumMod val="75000"/>
                    <a:lumOff val="2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https://drive.google.com/file/d/1VCwnNTnThmXVLFQ0fsGM7wuMrw0pz_QC/view</a:t>
            </a:r>
            <a:endParaRPr lang="de-DE" sz="12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de-DE" sz="12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120836F1-2C6D-4CA3-0587-18B3EC89E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>
                <a:latin typeface="AirbnbCereal_W_Bk" panose="020B0502020203020204" pitchFamily="34" charset="-18"/>
                <a:ea typeface="AirbnbCereal_W_Bk" panose="020B0502020203020204" pitchFamily="34" charset="-18"/>
                <a:cs typeface="AirbnbCereal_W_Bk" panose="020B0502020203020204" pitchFamily="34" charset="-18"/>
              </a:rPr>
              <a:t>Sequenzdiagramm</a:t>
            </a:r>
            <a:endParaRPr lang="de-DE" dirty="0">
              <a:solidFill>
                <a:schemeClr val="bg1"/>
              </a:solidFill>
              <a:latin typeface="AirbnbCereal_W_Md Med" panose="020B0602020203020204" pitchFamily="34" charset="-18"/>
              <a:ea typeface="AirbnbCereal_W_Md Med" panose="020B0602020203020204" pitchFamily="34" charset="-18"/>
              <a:cs typeface="AirbnbCereal_W_Md Med" panose="020B0602020203020204" pitchFamily="34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510941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08626C-D4E9-BC21-77BC-B245569F0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solidFill>
                  <a:schemeClr val="tx1">
                    <a:lumMod val="65000"/>
                    <a:lumOff val="35000"/>
                  </a:schemeClr>
                </a:solidFill>
                <a:latin typeface="AirbnbCereal_W_Md Med" panose="020B0602020203020204" pitchFamily="34" charset="-18"/>
                <a:ea typeface="AirbnbCereal_W_Md Med" panose="020B0602020203020204" pitchFamily="34" charset="-18"/>
                <a:cs typeface="AirbnbCereal_W_Md Med" panose="020B0602020203020204" pitchFamily="34" charset="-18"/>
              </a:rPr>
              <a:t>Kurze </a:t>
            </a:r>
            <a:r>
              <a:rPr lang="de-DE">
                <a:solidFill>
                  <a:schemeClr val="bg1"/>
                </a:solidFill>
                <a:latin typeface="AirbnbCereal_W_Md Med" panose="020B0602020203020204" pitchFamily="34" charset="-18"/>
                <a:ea typeface="AirbnbCereal_W_Md Med" panose="020B0602020203020204" pitchFamily="34" charset="-18"/>
                <a:cs typeface="AirbnbCereal_W_Md Med" panose="020B0602020203020204" pitchFamily="34" charset="-18"/>
              </a:rPr>
              <a:t>Beschreibung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071925-9304-CDA6-2E64-21557ED24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9172"/>
            <a:ext cx="10515600" cy="455257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irbnbCereal_W_Bk" panose="020B0502020203020204" pitchFamily="34" charset="-18"/>
                <a:ea typeface="AirbnbCereal_W_Bk" panose="020B0502020203020204" pitchFamily="34" charset="-18"/>
                <a:cs typeface="AirbnbCereal_W_Bk" panose="020B0502020203020204" pitchFamily="34" charset="-18"/>
              </a:rPr>
              <a:t>Zahl, die gewürfelt wird 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irbnbCereal_W_Bk" panose="020B0502020203020204" pitchFamily="34" charset="-18"/>
                <a:ea typeface="AirbnbCereal_W_Bk" panose="020B0502020203020204" pitchFamily="34" charset="-18"/>
                <a:cs typeface="AirbnbCereal_W_Bk" panose="020B0502020203020204" pitchFamily="34" charset="-18"/>
                <a:sym typeface="Wingdings" panose="05000000000000000000" pitchFamily="2" charset="2"/>
              </a:rPr>
              <a:t> 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irbnbCereal_W_Bk" panose="020B0502020203020204" pitchFamily="34" charset="-18"/>
                <a:ea typeface="AirbnbCereal_W_Bk" panose="020B0502020203020204" pitchFamily="34" charset="-18"/>
                <a:cs typeface="AirbnbCereal_W_Bk" panose="020B0502020203020204" pitchFamily="34" charset="-18"/>
              </a:rPr>
              <a:t>wie viele Felder eine Figur bewegt wird </a:t>
            </a:r>
          </a:p>
          <a:p>
            <a:pPr>
              <a:lnSpc>
                <a:spcPct val="150000"/>
              </a:lnSpc>
            </a:pP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irbnbCereal_W_Bk" panose="020B0502020203020204" pitchFamily="34" charset="-18"/>
                <a:ea typeface="AirbnbCereal_W_Bk" panose="020B0502020203020204" pitchFamily="34" charset="-18"/>
                <a:cs typeface="AirbnbCereal_W_Bk" panose="020B0502020203020204" pitchFamily="34" charset="-18"/>
              </a:rPr>
              <a:t>Um Figur auf das Spielbrett 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irbnbCereal_W_Bk" panose="020B0502020203020204" pitchFamily="34" charset="-18"/>
                <a:ea typeface="AirbnbCereal_W_Bk" panose="020B0502020203020204" pitchFamily="34" charset="-18"/>
                <a:cs typeface="AirbnbCereal_W_Bk" panose="020B0502020203020204" pitchFamily="34" charset="-18"/>
                <a:sym typeface="Wingdings" panose="05000000000000000000" pitchFamily="2" charset="2"/>
              </a:rPr>
              <a:t> 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irbnbCereal_W_Bk" panose="020B0502020203020204" pitchFamily="34" charset="-18"/>
                <a:ea typeface="AirbnbCereal_W_Bk" panose="020B0502020203020204" pitchFamily="34" charset="-18"/>
                <a:cs typeface="AirbnbCereal_W_Bk" panose="020B0502020203020204" pitchFamily="34" charset="-18"/>
              </a:rPr>
              <a:t>Spieler muss Sechs würfeln</a:t>
            </a:r>
          </a:p>
          <a:p>
            <a:pPr>
              <a:lnSpc>
                <a:spcPct val="150000"/>
              </a:lnSpc>
            </a:pP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irbnbCereal_W_Bk" panose="020B0502020203020204" pitchFamily="34" charset="-18"/>
                <a:ea typeface="AirbnbCereal_W_Bk" panose="020B0502020203020204" pitchFamily="34" charset="-18"/>
                <a:cs typeface="AirbnbCereal_W_Bk" panose="020B0502020203020204" pitchFamily="34" charset="-18"/>
              </a:rPr>
              <a:t>Wirft ein Spieler eine Sechs 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irbnbCereal_W_Bk" panose="020B0502020203020204" pitchFamily="34" charset="-18"/>
                <a:ea typeface="AirbnbCereal_W_Bk" panose="020B0502020203020204" pitchFamily="34" charset="-18"/>
                <a:cs typeface="AirbnbCereal_W_Bk" panose="020B0502020203020204" pitchFamily="34" charset="-18"/>
                <a:sym typeface="Wingdings" panose="05000000000000000000" pitchFamily="2" charset="2"/>
              </a:rPr>
              <a:t> 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irbnbCereal_W_Bk" panose="020B0502020203020204" pitchFamily="34" charset="-18"/>
                <a:ea typeface="AirbnbCereal_W_Bk" panose="020B0502020203020204" pitchFamily="34" charset="-18"/>
                <a:cs typeface="AirbnbCereal_W_Bk" panose="020B0502020203020204" pitchFamily="34" charset="-18"/>
              </a:rPr>
              <a:t>noch einmal würfeln und weitere Aktion durchführen.</a:t>
            </a:r>
          </a:p>
          <a:p>
            <a:pPr>
              <a:lnSpc>
                <a:spcPct val="150000"/>
              </a:lnSpc>
            </a:pP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irbnbCereal_W_Bk" panose="020B0502020203020204" pitchFamily="34" charset="-18"/>
                <a:ea typeface="AirbnbCereal_W_Bk" panose="020B0502020203020204" pitchFamily="34" charset="-18"/>
                <a:cs typeface="AirbnbCereal_W_Bk" panose="020B0502020203020204" pitchFamily="34" charset="-18"/>
              </a:rPr>
              <a:t>Figuren der Gegner schlagen 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irbnbCereal_W_Bk" panose="020B0502020203020204" pitchFamily="34" charset="-18"/>
                <a:ea typeface="AirbnbCereal_W_Bk" panose="020B0502020203020204" pitchFamily="34" charset="-18"/>
                <a:cs typeface="AirbnbCereal_W_Bk" panose="020B0502020203020204" pitchFamily="34" charset="-18"/>
                <a:sym typeface="Wingdings" panose="05000000000000000000" pitchFamily="2" charset="2"/>
              </a:rPr>
              <a:t> auf 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irbnbCereal_W_Bk" panose="020B0502020203020204" pitchFamily="34" charset="-18"/>
                <a:ea typeface="AirbnbCereal_W_Bk" panose="020B0502020203020204" pitchFamily="34" charset="-18"/>
                <a:cs typeface="AirbnbCereal_W_Bk" panose="020B0502020203020204" pitchFamily="34" charset="-18"/>
              </a:rPr>
              <a:t>dasselbe Feld ziehen </a:t>
            </a:r>
          </a:p>
          <a:p>
            <a:pPr>
              <a:lnSpc>
                <a:spcPct val="150000"/>
              </a:lnSpc>
            </a:pP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irbnbCereal_W_Bk" panose="020B0502020203020204" pitchFamily="34" charset="-18"/>
                <a:ea typeface="AirbnbCereal_W_Bk" panose="020B0502020203020204" pitchFamily="34" charset="-18"/>
                <a:cs typeface="AirbnbCereal_W_Bk" panose="020B0502020203020204" pitchFamily="34" charset="-18"/>
              </a:rPr>
              <a:t>Geschlagene Figur muss dann zurück in ihren Startbereich und von vorne beginnen.</a:t>
            </a:r>
          </a:p>
          <a:p>
            <a:pPr>
              <a:lnSpc>
                <a:spcPct val="150000"/>
              </a:lnSpc>
            </a:pP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irbnbCereal_W_Bk" panose="020B0502020203020204" pitchFamily="34" charset="-18"/>
                <a:ea typeface="AirbnbCereal_W_Bk" panose="020B0502020203020204" pitchFamily="34" charset="-18"/>
                <a:cs typeface="AirbnbCereal_W_Bk" panose="020B0502020203020204" pitchFamily="34" charset="-18"/>
              </a:rPr>
              <a:t>Spiel endet 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irbnbCereal_W_Bk" panose="020B0502020203020204" pitchFamily="34" charset="-18"/>
                <a:ea typeface="AirbnbCereal_W_Bk" panose="020B0502020203020204" pitchFamily="34" charset="-18"/>
                <a:cs typeface="AirbnbCereal_W_Bk" panose="020B0502020203020204" pitchFamily="34" charset="-18"/>
                <a:sym typeface="Wingdings" panose="05000000000000000000" pitchFamily="2" charset="2"/>
              </a:rPr>
              <a:t> 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irbnbCereal_W_Bk" panose="020B0502020203020204" pitchFamily="34" charset="-18"/>
                <a:ea typeface="AirbnbCereal_W_Bk" panose="020B0502020203020204" pitchFamily="34" charset="-18"/>
                <a:cs typeface="AirbnbCereal_W_Bk" panose="020B0502020203020204" pitchFamily="34" charset="-18"/>
              </a:rPr>
              <a:t>Spieler alle seine Figuren im Zielfeld hat. Der erste Spieler, der das erreicht, gewinnt das Spiel</a:t>
            </a:r>
          </a:p>
          <a:p>
            <a:pPr>
              <a:lnSpc>
                <a:spcPct val="150000"/>
              </a:lnSpc>
            </a:pPr>
            <a:endParaRPr lang="de-DE" sz="2000" dirty="0">
              <a:solidFill>
                <a:schemeClr val="tx1">
                  <a:lumMod val="65000"/>
                  <a:lumOff val="35000"/>
                </a:schemeClr>
              </a:solidFill>
              <a:latin typeface="AirbnbCereal_W_Bk" panose="020B0502020203020204" pitchFamily="34" charset="-18"/>
              <a:ea typeface="AirbnbCereal_W_Bk" panose="020B0502020203020204" pitchFamily="34" charset="-18"/>
              <a:cs typeface="AirbnbCereal_W_Bk" panose="020B0502020203020204" pitchFamily="34" charset="-18"/>
            </a:endParaRP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619AB4FB-2DC4-99D3-FD5C-F154DF803404}"/>
              </a:ext>
            </a:extLst>
          </p:cNvPr>
          <p:cNvCxnSpPr>
            <a:cxnSpLocks/>
          </p:cNvCxnSpPr>
          <p:nvPr/>
        </p:nvCxnSpPr>
        <p:spPr>
          <a:xfrm>
            <a:off x="966989" y="1469750"/>
            <a:ext cx="10217567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 descr="Ein Bild, das Text, Schrift, Grafiken, Grafikdesign enthält.&#10;&#10;Automatisch generierte Beschreibung">
            <a:extLst>
              <a:ext uri="{FF2B5EF4-FFF2-40B4-BE49-F238E27FC236}">
                <a16:creationId xmlns:a16="http://schemas.microsoft.com/office/drawing/2014/main" id="{FCF71657-0DEA-1022-6D90-E5A968774E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4219" y="226641"/>
            <a:ext cx="919057" cy="38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773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76DFE6-8A3A-81E5-F80A-45F3D8592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solidFill>
                  <a:schemeClr val="bg1"/>
                </a:solidFill>
                <a:latin typeface="AirbnbCereal_W_Md Med" panose="020B0602020203020204" pitchFamily="34" charset="-18"/>
                <a:ea typeface="AirbnbCereal_W_Md Med" panose="020B0602020203020204" pitchFamily="34" charset="-18"/>
                <a:cs typeface="AirbnbCereal_W_Md Med" panose="020B0602020203020204" pitchFamily="34" charset="-18"/>
              </a:rPr>
              <a:t>Nicht</a:t>
            </a:r>
            <a:r>
              <a:rPr lang="de-DE">
                <a:solidFill>
                  <a:schemeClr val="tx1">
                    <a:lumMod val="65000"/>
                    <a:lumOff val="35000"/>
                  </a:schemeClr>
                </a:solidFill>
                <a:latin typeface="AirbnbCereal_W_Md Med" panose="020B0602020203020204" pitchFamily="34" charset="-18"/>
                <a:ea typeface="AirbnbCereal_W_Md Med" panose="020B0602020203020204" pitchFamily="34" charset="-18"/>
                <a:cs typeface="AirbnbCereal_W_Md Med" panose="020B0602020203020204" pitchFamily="34" charset="-18"/>
              </a:rPr>
              <a:t> im Spiel enthalten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1AA270-BF2A-8612-D610-B955EE017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8837"/>
            <a:ext cx="10515600" cy="4048125"/>
          </a:xfrm>
        </p:spPr>
        <p:txBody>
          <a:bodyPr>
            <a:norm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irbnbCereal_W_Bk" panose="020B0502020203020204" pitchFamily="34" charset="-18"/>
                <a:ea typeface="AirbnbCereal_W_Bk" panose="020B0502020203020204" pitchFamily="34" charset="-18"/>
                <a:cs typeface="AirbnbCereal_W_Bk" panose="020B0502020203020204" pitchFamily="34" charset="-18"/>
              </a:rPr>
              <a:t>Künstliche Intelligenz </a:t>
            </a:r>
            <a:r>
              <a:rPr lang="de-DE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irbnbCereal_W_Bk" panose="020B0502020203020204" pitchFamily="34" charset="-18"/>
                <a:ea typeface="AirbnbCereal_W_Bk" panose="020B0502020203020204" pitchFamily="34" charset="-18"/>
                <a:cs typeface="AirbnbCereal_W_Bk" panose="020B0502020203020204" pitchFamily="34" charset="-18"/>
                <a:sym typeface="Wingdings" panose="05000000000000000000" pitchFamily="2" charset="2"/>
              </a:rPr>
              <a:t> Nur echte Spieler die gegeneinander Spielen</a:t>
            </a:r>
            <a:r>
              <a:rPr lang="de-DE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irbnbCereal_W_Bk" panose="020B0502020203020204" pitchFamily="34" charset="-18"/>
                <a:ea typeface="AirbnbCereal_W_Bk" panose="020B0502020203020204" pitchFamily="34" charset="-18"/>
                <a:cs typeface="AirbnbCereal_W_Bk" panose="020B0502020203020204" pitchFamily="34" charset="-18"/>
              </a:rPr>
              <a:t> </a:t>
            </a:r>
          </a:p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irbnbCereal_W_Bk" panose="020B0502020203020204" pitchFamily="34" charset="-18"/>
                <a:ea typeface="AirbnbCereal_W_Bk" panose="020B0502020203020204" pitchFamily="34" charset="-18"/>
                <a:cs typeface="AirbnbCereal_W_Bk" panose="020B0502020203020204" pitchFamily="34" charset="-18"/>
              </a:rPr>
              <a:t>Finanzielle Transaktionen 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irbnbCereal_W_Bk" panose="020B0502020203020204" pitchFamily="34" charset="-18"/>
                <a:ea typeface="AirbnbCereal_W_Bk" panose="020B0502020203020204" pitchFamily="34" charset="-18"/>
                <a:cs typeface="AirbnbCereal_W_Bk" panose="020B0502020203020204" pitchFamily="34" charset="-18"/>
                <a:sym typeface="Wingdings" panose="05000000000000000000" pitchFamily="2" charset="2"/>
              </a:rPr>
              <a:t> </a:t>
            </a:r>
            <a:r>
              <a:rPr lang="de-DE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irbnbCereal_W_Bk" panose="020B0502020203020204" pitchFamily="34" charset="-18"/>
                <a:ea typeface="AirbnbCereal_W_Bk" panose="020B0502020203020204" pitchFamily="34" charset="-18"/>
                <a:cs typeface="AirbnbCereal_W_Bk" panose="020B0502020203020204" pitchFamily="34" charset="-18"/>
                <a:sym typeface="Wingdings" panose="05000000000000000000" pitchFamily="2" charset="2"/>
              </a:rPr>
              <a:t>Keine Möglichkeit etwas zu kaufen, wie bspw. ein anderes Spielfeld, </a:t>
            </a:r>
            <a:r>
              <a:rPr lang="de-DE" sz="20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irbnbCereal_W_Bk" panose="020B0502020203020204" pitchFamily="34" charset="-18"/>
                <a:ea typeface="AirbnbCereal_W_Bk" panose="020B0502020203020204" pitchFamily="34" charset="-18"/>
                <a:cs typeface="AirbnbCereal_W_Bk" panose="020B0502020203020204" pitchFamily="34" charset="-18"/>
                <a:sym typeface="Wingdings" panose="05000000000000000000" pitchFamily="2" charset="2"/>
              </a:rPr>
              <a:t>etc</a:t>
            </a:r>
            <a:endParaRPr lang="de-DE" sz="2000" i="1" dirty="0">
              <a:solidFill>
                <a:schemeClr val="tx1">
                  <a:lumMod val="65000"/>
                  <a:lumOff val="35000"/>
                </a:schemeClr>
              </a:solidFill>
              <a:latin typeface="AirbnbCereal_W_Bk" panose="020B0502020203020204" pitchFamily="34" charset="-18"/>
              <a:ea typeface="AirbnbCereal_W_Bk" panose="020B0502020203020204" pitchFamily="34" charset="-18"/>
              <a:cs typeface="AirbnbCereal_W_Bk" panose="020B0502020203020204" pitchFamily="34" charset="-18"/>
            </a:endParaRPr>
          </a:p>
          <a:p>
            <a:endParaRPr lang="de-DE" sz="2000" dirty="0">
              <a:solidFill>
                <a:schemeClr val="tx1">
                  <a:lumMod val="65000"/>
                  <a:lumOff val="35000"/>
                </a:schemeClr>
              </a:solidFill>
              <a:latin typeface="AirbnbCereal_W_Bk" panose="020B0502020203020204" pitchFamily="34" charset="-18"/>
              <a:ea typeface="AirbnbCereal_W_Bk" panose="020B0502020203020204" pitchFamily="34" charset="-18"/>
              <a:cs typeface="AirbnbCereal_W_Bk" panose="020B0502020203020204" pitchFamily="34" charset="-18"/>
            </a:endParaRP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7DB9386B-0457-C031-7FB1-14DDEAAF6F7B}"/>
              </a:ext>
            </a:extLst>
          </p:cNvPr>
          <p:cNvCxnSpPr>
            <a:cxnSpLocks/>
          </p:cNvCxnSpPr>
          <p:nvPr/>
        </p:nvCxnSpPr>
        <p:spPr>
          <a:xfrm>
            <a:off x="966989" y="1469750"/>
            <a:ext cx="10217567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 descr="Ein Bild, das Text, Schrift, Grafiken, Grafikdesign enthält.&#10;&#10;Automatisch generierte Beschreibung">
            <a:extLst>
              <a:ext uri="{FF2B5EF4-FFF2-40B4-BE49-F238E27FC236}">
                <a16:creationId xmlns:a16="http://schemas.microsoft.com/office/drawing/2014/main" id="{C640B42E-D8C2-1AF5-524A-7184691E6D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4219" y="226641"/>
            <a:ext cx="919057" cy="38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528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A7322AD1-00DA-B198-D53B-D9231FD1D70C}"/>
              </a:ext>
            </a:extLst>
          </p:cNvPr>
          <p:cNvSpPr txBox="1"/>
          <p:nvPr/>
        </p:nvSpPr>
        <p:spPr>
          <a:xfrm>
            <a:off x="736206" y="540569"/>
            <a:ext cx="9878910" cy="899856"/>
          </a:xfrm>
          <a:prstGeom prst="rect">
            <a:avLst/>
          </a:prstGeom>
          <a:noFill/>
          <a:ln>
            <a:noFill/>
          </a:ln>
        </p:spPr>
        <p:txBody>
          <a:bodyPr lIns="0" tIns="12960" rIns="0" bIns="1296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360" spc="-1">
                <a:solidFill>
                  <a:schemeClr val="bg2">
                    <a:lumMod val="50000"/>
                  </a:schemeClr>
                </a:solidFill>
                <a:latin typeface="AirbnbCereal_W_Md Med" panose="020B0602020203020204" pitchFamily="34" charset="-18"/>
                <a:ea typeface="AirbnbCereal_W_Md Med" panose="020B0602020203020204" pitchFamily="34" charset="-18"/>
                <a:cs typeface="AirbnbCereal_W_Md Med" panose="020B0602020203020204" pitchFamily="34" charset="-18"/>
              </a:rPr>
              <a:t>Use Cases: </a:t>
            </a:r>
            <a:r>
              <a:rPr lang="de-DE" sz="3360" spc="-1">
                <a:solidFill>
                  <a:schemeClr val="bg1"/>
                </a:solidFill>
                <a:latin typeface="AirbnbCereal_W_Md Med" panose="020B0602020203020204" pitchFamily="34" charset="-18"/>
                <a:ea typeface="AirbnbCereal_W_Md Med" panose="020B0602020203020204" pitchFamily="34" charset="-18"/>
                <a:cs typeface="AirbnbCereal_W_Md Med" panose="020B0602020203020204" pitchFamily="34" charset="-18"/>
              </a:rPr>
              <a:t>Würfeln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618BD06-B9CD-AB39-B978-5BA1B4778F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0191347"/>
              </p:ext>
            </p:extLst>
          </p:nvPr>
        </p:nvGraphicFramePr>
        <p:xfrm>
          <a:off x="736206" y="1497724"/>
          <a:ext cx="10539248" cy="488422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478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0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3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1" strike="noStrike" spc="-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Funktion</a:t>
                      </a:r>
                      <a:endParaRPr lang="de-DE" sz="1200" b="0" strike="noStrike" spc="-1">
                        <a:solidFill>
                          <a:schemeClr val="bg2">
                            <a:lumMod val="50000"/>
                          </a:schemeClr>
                        </a:solidFill>
                        <a:latin typeface="AirbnbCereal_W_Bk" panose="020B0502020203020204" pitchFamily="34" charset="-18"/>
                        <a:ea typeface="AirbnbCereal_W_Bk" panose="020B0502020203020204" pitchFamily="34" charset="-18"/>
                        <a:cs typeface="AirbnbCereal_W_Bk" panose="020B0502020203020204" pitchFamily="34" charset="-18"/>
                      </a:endParaRPr>
                    </a:p>
                  </a:txBody>
                  <a:tcPr marL="52704" marR="52704" marT="54864" marB="5486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Würfeln</a:t>
                      </a:r>
                      <a:endParaRPr lang="de-DE" sz="1200" b="0" strike="noStrike" spc="-1">
                        <a:solidFill>
                          <a:schemeClr val="bg2">
                            <a:lumMod val="50000"/>
                          </a:schemeClr>
                        </a:solidFill>
                        <a:latin typeface="AirbnbCereal_W_Bk" panose="020B0502020203020204" pitchFamily="34" charset="-18"/>
                        <a:ea typeface="AirbnbCereal_W_Bk" panose="020B0502020203020204" pitchFamily="34" charset="-18"/>
                        <a:cs typeface="AirbnbCereal_W_Bk" panose="020B0502020203020204" pitchFamily="34" charset="-18"/>
                      </a:endParaRPr>
                    </a:p>
                  </a:txBody>
                  <a:tcPr marL="52704" marR="52704" marT="54864" marB="5486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1" strike="noStrike" spc="-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Ergebnisse</a:t>
                      </a:r>
                      <a:endParaRPr lang="de-DE" sz="1200" b="0" strike="noStrike" spc="-1">
                        <a:solidFill>
                          <a:schemeClr val="bg2">
                            <a:lumMod val="50000"/>
                          </a:schemeClr>
                        </a:solidFill>
                        <a:latin typeface="AirbnbCereal_W_Bk" panose="020B0502020203020204" pitchFamily="34" charset="-18"/>
                        <a:ea typeface="AirbnbCereal_W_Bk" panose="020B0502020203020204" pitchFamily="34" charset="-18"/>
                        <a:cs typeface="AirbnbCereal_W_Bk" panose="020B0502020203020204" pitchFamily="34" charset="-18"/>
                      </a:endParaRPr>
                    </a:p>
                  </a:txBody>
                  <a:tcPr marL="52704" marR="52704" marT="54864" marB="5486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Es wurde gewürfelt </a:t>
                      </a:r>
                      <a:r>
                        <a:rPr lang="de-DE" sz="1200" b="0" strike="noStrike" spc="-1">
                          <a:solidFill>
                            <a:schemeClr val="bg2">
                              <a:lumMod val="50000"/>
                            </a:schemeClr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de-DE" sz="1200" b="0" strike="noStrike" spc="-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Zahl zwischen eins und sechs wird ausgewählt</a:t>
                      </a:r>
                      <a:endParaRPr lang="de-DE" sz="1200" b="0" strike="noStrike" spc="-1">
                        <a:solidFill>
                          <a:schemeClr val="bg2">
                            <a:lumMod val="50000"/>
                          </a:schemeClr>
                        </a:solidFill>
                        <a:latin typeface="AirbnbCereal_W_Bk" panose="020B0502020203020204" pitchFamily="34" charset="-18"/>
                        <a:ea typeface="AirbnbCereal_W_Bk" panose="020B0502020203020204" pitchFamily="34" charset="-18"/>
                        <a:cs typeface="AirbnbCereal_W_Bk" panose="020B0502020203020204" pitchFamily="34" charset="-18"/>
                      </a:endParaRPr>
                    </a:p>
                  </a:txBody>
                  <a:tcPr marL="52704" marR="52704" marT="54864" marB="5486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4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1" strike="noStrike" spc="-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Akteure</a:t>
                      </a:r>
                      <a:endParaRPr lang="de-DE" sz="1200" b="0" strike="noStrike" spc="-1">
                        <a:solidFill>
                          <a:schemeClr val="bg2">
                            <a:lumMod val="50000"/>
                          </a:schemeClr>
                        </a:solidFill>
                        <a:latin typeface="AirbnbCereal_W_Bk" panose="020B0502020203020204" pitchFamily="34" charset="-18"/>
                        <a:ea typeface="AirbnbCereal_W_Bk" panose="020B0502020203020204" pitchFamily="34" charset="-18"/>
                        <a:cs typeface="AirbnbCereal_W_Bk" panose="020B0502020203020204" pitchFamily="34" charset="-18"/>
                      </a:endParaRPr>
                    </a:p>
                  </a:txBody>
                  <a:tcPr marL="52704" marR="52704" marT="54864" marB="5486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Ein Spieler </a:t>
                      </a:r>
                      <a:endParaRPr lang="de-DE" sz="1200" b="0" strike="noStrike" spc="-1">
                        <a:solidFill>
                          <a:schemeClr val="bg2">
                            <a:lumMod val="50000"/>
                          </a:schemeClr>
                        </a:solidFill>
                        <a:latin typeface="AirbnbCereal_W_Bk" panose="020B0502020203020204" pitchFamily="34" charset="-18"/>
                        <a:ea typeface="AirbnbCereal_W_Bk" panose="020B0502020203020204" pitchFamily="34" charset="-18"/>
                        <a:cs typeface="AirbnbCereal_W_Bk" panose="020B0502020203020204" pitchFamily="34" charset="-18"/>
                      </a:endParaRPr>
                    </a:p>
                  </a:txBody>
                  <a:tcPr marL="52704" marR="52704" marT="54864" marB="5486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3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1" strike="noStrike" spc="-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Vorbedingungen</a:t>
                      </a:r>
                      <a:endParaRPr lang="de-DE" sz="1200" b="0" strike="noStrike" spc="-1">
                        <a:solidFill>
                          <a:schemeClr val="bg2">
                            <a:lumMod val="50000"/>
                          </a:schemeClr>
                        </a:solidFill>
                        <a:latin typeface="AirbnbCereal_W_Bk" panose="020B0502020203020204" pitchFamily="34" charset="-18"/>
                        <a:ea typeface="AirbnbCereal_W_Bk" panose="020B0502020203020204" pitchFamily="34" charset="-18"/>
                        <a:cs typeface="AirbnbCereal_W_Bk" panose="020B0502020203020204" pitchFamily="34" charset="-18"/>
                      </a:endParaRPr>
                    </a:p>
                  </a:txBody>
                  <a:tcPr marL="52704" marR="52704" marT="54864" marB="5486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Mindestens 2-4 Spieler, Spieler eingeloggt, Spiel gestartet und Spieler ist an der Reihe</a:t>
                      </a:r>
                      <a:endParaRPr lang="de-DE" sz="1200" b="0" strike="noStrike" spc="-1">
                        <a:solidFill>
                          <a:schemeClr val="bg2">
                            <a:lumMod val="50000"/>
                          </a:schemeClr>
                        </a:solidFill>
                        <a:latin typeface="AirbnbCereal_W_Bk" panose="020B0502020203020204" pitchFamily="34" charset="-18"/>
                        <a:ea typeface="AirbnbCereal_W_Bk" panose="020B0502020203020204" pitchFamily="34" charset="-18"/>
                        <a:cs typeface="AirbnbCereal_W_Bk" panose="020B0502020203020204" pitchFamily="34" charset="-18"/>
                      </a:endParaRPr>
                    </a:p>
                  </a:txBody>
                  <a:tcPr marL="52704" marR="52704" marT="54864" marB="5486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3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1" strike="noStrike" spc="-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Auslösendes Ereignis</a:t>
                      </a:r>
                      <a:endParaRPr lang="de-DE" sz="1200" b="0" strike="noStrike" spc="-1">
                        <a:solidFill>
                          <a:schemeClr val="bg2">
                            <a:lumMod val="50000"/>
                          </a:schemeClr>
                        </a:solidFill>
                        <a:latin typeface="AirbnbCereal_W_Bk" panose="020B0502020203020204" pitchFamily="34" charset="-18"/>
                        <a:ea typeface="AirbnbCereal_W_Bk" panose="020B0502020203020204" pitchFamily="34" charset="-18"/>
                        <a:cs typeface="AirbnbCereal_W_Bk" panose="020B0502020203020204" pitchFamily="34" charset="-18"/>
                      </a:endParaRPr>
                    </a:p>
                  </a:txBody>
                  <a:tcPr marL="52704" marR="52704" marT="54864" marB="5486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Vorheriger Spieler beendet Spielzug. Neues Spiel startet bei Spieler.</a:t>
                      </a:r>
                      <a:endParaRPr lang="de-DE" sz="1200" b="0" strike="noStrike" spc="-1">
                        <a:solidFill>
                          <a:schemeClr val="bg2">
                            <a:lumMod val="50000"/>
                          </a:schemeClr>
                        </a:solidFill>
                        <a:latin typeface="AirbnbCereal_W_Bk" panose="020B0502020203020204" pitchFamily="34" charset="-18"/>
                        <a:ea typeface="AirbnbCereal_W_Bk" panose="020B0502020203020204" pitchFamily="34" charset="-18"/>
                        <a:cs typeface="AirbnbCereal_W_Bk" panose="020B0502020203020204" pitchFamily="34" charset="-18"/>
                      </a:endParaRPr>
                    </a:p>
                  </a:txBody>
                  <a:tcPr marL="52704" marR="52704" marT="54864" marB="5486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4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1" strike="noStrike" spc="-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Nachbedingung bei Erfolg</a:t>
                      </a:r>
                      <a:endParaRPr lang="de-DE" sz="1200" b="0" strike="noStrike" spc="-1">
                        <a:solidFill>
                          <a:schemeClr val="bg2">
                            <a:lumMod val="50000"/>
                          </a:schemeClr>
                        </a:solidFill>
                        <a:latin typeface="AirbnbCereal_W_Bk" panose="020B0502020203020204" pitchFamily="34" charset="-18"/>
                        <a:ea typeface="AirbnbCereal_W_Bk" panose="020B0502020203020204" pitchFamily="34" charset="-18"/>
                        <a:cs typeface="AirbnbCereal_W_Bk" panose="020B0502020203020204" pitchFamily="34" charset="-18"/>
                      </a:endParaRPr>
                    </a:p>
                  </a:txBody>
                  <a:tcPr marL="52704" marR="52704" marT="54864" marB="5486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Zahl wurde ausgewählt </a:t>
                      </a:r>
                      <a:r>
                        <a:rPr lang="de-DE" sz="1200" b="0" strike="noStrike" spc="-1">
                          <a:solidFill>
                            <a:schemeClr val="bg2">
                              <a:lumMod val="50000"/>
                            </a:schemeClr>
                          </a:solidFill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de-DE" sz="1200" b="0" strike="noStrike" spc="-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Spielzug des Spielers wird durchgeführt. </a:t>
                      </a:r>
                      <a:endParaRPr lang="de-DE" sz="1200" b="0" strike="noStrike" spc="-1">
                        <a:solidFill>
                          <a:schemeClr val="bg2">
                            <a:lumMod val="50000"/>
                          </a:schemeClr>
                        </a:solidFill>
                        <a:latin typeface="AirbnbCereal_W_Bk" panose="020B0502020203020204" pitchFamily="34" charset="-18"/>
                        <a:ea typeface="AirbnbCereal_W_Bk" panose="020B0502020203020204" pitchFamily="34" charset="-18"/>
                        <a:cs typeface="AirbnbCereal_W_Bk" panose="020B0502020203020204" pitchFamily="34" charset="-18"/>
                      </a:endParaRPr>
                    </a:p>
                  </a:txBody>
                  <a:tcPr marL="52704" marR="52704" marT="54864" marB="5486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3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1" strike="noStrike" spc="-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Nachbedingung bei Fehlschlag</a:t>
                      </a:r>
                      <a:endParaRPr lang="de-DE" sz="1200" b="0" strike="noStrike" spc="-1">
                        <a:solidFill>
                          <a:schemeClr val="bg2">
                            <a:lumMod val="50000"/>
                          </a:schemeClr>
                        </a:solidFill>
                        <a:latin typeface="AirbnbCereal_W_Bk" panose="020B0502020203020204" pitchFamily="34" charset="-18"/>
                        <a:ea typeface="AirbnbCereal_W_Bk" panose="020B0502020203020204" pitchFamily="34" charset="-18"/>
                        <a:cs typeface="AirbnbCereal_W_Bk" panose="020B0502020203020204" pitchFamily="34" charset="-18"/>
                      </a:endParaRPr>
                    </a:p>
                  </a:txBody>
                  <a:tcPr marL="52704" marR="52704" marT="54864" marB="5486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Spieler ist noch an der Reihe, nochmal Würfeln.</a:t>
                      </a:r>
                      <a:endParaRPr lang="de-DE" sz="1200" b="0" strike="noStrike" spc="-1">
                        <a:solidFill>
                          <a:schemeClr val="bg2">
                            <a:lumMod val="50000"/>
                          </a:schemeClr>
                        </a:solidFill>
                        <a:latin typeface="AirbnbCereal_W_Bk" panose="020B0502020203020204" pitchFamily="34" charset="-18"/>
                        <a:ea typeface="AirbnbCereal_W_Bk" panose="020B0502020203020204" pitchFamily="34" charset="-18"/>
                        <a:cs typeface="AirbnbCereal_W_Bk" panose="020B0502020203020204" pitchFamily="34" charset="-18"/>
                      </a:endParaRPr>
                    </a:p>
                  </a:txBody>
                  <a:tcPr marL="52704" marR="52704" marT="54864" marB="5486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73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1" strike="noStrike" spc="-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Eingehende Daten</a:t>
                      </a:r>
                      <a:endParaRPr lang="de-DE" sz="1200" b="0" strike="noStrike" spc="-1">
                        <a:solidFill>
                          <a:schemeClr val="bg2">
                            <a:lumMod val="50000"/>
                          </a:schemeClr>
                        </a:solidFill>
                        <a:latin typeface="AirbnbCereal_W_Bk" panose="020B0502020203020204" pitchFamily="34" charset="-18"/>
                        <a:ea typeface="AirbnbCereal_W_Bk" panose="020B0502020203020204" pitchFamily="34" charset="-18"/>
                        <a:cs typeface="AirbnbCereal_W_Bk" panose="020B0502020203020204" pitchFamily="34" charset="-18"/>
                      </a:endParaRPr>
                    </a:p>
                  </a:txBody>
                  <a:tcPr marL="52704" marR="52704" marT="54864" marB="5486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de-DE" sz="1200" b="0" strike="noStrike" spc="-1">
                        <a:solidFill>
                          <a:schemeClr val="bg2">
                            <a:lumMod val="50000"/>
                          </a:schemeClr>
                        </a:solidFill>
                        <a:latin typeface="AirbnbCereal_W_Bk" panose="020B0502020203020204" pitchFamily="34" charset="-18"/>
                        <a:ea typeface="AirbnbCereal_W_Bk" panose="020B0502020203020204" pitchFamily="34" charset="-18"/>
                        <a:cs typeface="AirbnbCereal_W_Bk" panose="020B0502020203020204" pitchFamily="34" charset="-18"/>
                      </a:endParaRPr>
                    </a:p>
                  </a:txBody>
                  <a:tcPr marL="52704" marR="52704" marT="54864" marB="5486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44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1" strike="noStrike" spc="-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Ausgehende Daten</a:t>
                      </a:r>
                      <a:endParaRPr lang="de-DE" sz="1200" b="0" strike="noStrike" spc="-1">
                        <a:solidFill>
                          <a:schemeClr val="bg2">
                            <a:lumMod val="50000"/>
                          </a:schemeClr>
                        </a:solidFill>
                        <a:latin typeface="AirbnbCereal_W_Bk" panose="020B0502020203020204" pitchFamily="34" charset="-18"/>
                        <a:ea typeface="AirbnbCereal_W_Bk" panose="020B0502020203020204" pitchFamily="34" charset="-18"/>
                        <a:cs typeface="AirbnbCereal_W_Bk" panose="020B0502020203020204" pitchFamily="34" charset="-18"/>
                      </a:endParaRPr>
                    </a:p>
                  </a:txBody>
                  <a:tcPr marL="52704" marR="52704" marT="54864" marB="5486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Gewählte Augenzahl</a:t>
                      </a:r>
                      <a:endParaRPr lang="de-DE" sz="1200" b="0" strike="noStrike" spc="-1">
                        <a:solidFill>
                          <a:schemeClr val="bg2">
                            <a:lumMod val="50000"/>
                          </a:schemeClr>
                        </a:solidFill>
                        <a:latin typeface="AirbnbCereal_W_Bk" panose="020B0502020203020204" pitchFamily="34" charset="-18"/>
                        <a:ea typeface="AirbnbCereal_W_Bk" panose="020B0502020203020204" pitchFamily="34" charset="-18"/>
                        <a:cs typeface="AirbnbCereal_W_Bk" panose="020B0502020203020204" pitchFamily="34" charset="-18"/>
                      </a:endParaRPr>
                    </a:p>
                  </a:txBody>
                  <a:tcPr marL="52704" marR="52704" marT="54864" marB="54864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647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1" strike="noStrike" spc="-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Ablauf</a:t>
                      </a:r>
                      <a:endParaRPr lang="de-DE" sz="1200" b="0" strike="noStrike" spc="-1">
                        <a:solidFill>
                          <a:schemeClr val="bg2">
                            <a:lumMod val="50000"/>
                          </a:schemeClr>
                        </a:solidFill>
                        <a:latin typeface="AirbnbCereal_W_Bk" panose="020B0502020203020204" pitchFamily="34" charset="-18"/>
                        <a:ea typeface="AirbnbCereal_W_Bk" panose="020B0502020203020204" pitchFamily="34" charset="-18"/>
                        <a:cs typeface="AirbnbCereal_W_Bk" panose="020B0502020203020204" pitchFamily="34" charset="-18"/>
                      </a:endParaRPr>
                    </a:p>
                  </a:txBody>
                  <a:tcPr marL="52704" marR="52704" marT="54864" marB="54864"/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00000"/>
                        </a:lnSpc>
                        <a:buAutoNum type="arabicParenR"/>
                      </a:pPr>
                      <a:r>
                        <a:rPr lang="de-DE" sz="1200" b="0" strike="noStrike" spc="-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User startet Spiel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AutoNum type="arabicParenR"/>
                      </a:pPr>
                      <a:r>
                        <a:rPr lang="de-DE" sz="1200" b="0" strike="noStrike" spc="-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Spieler ist an der Reihe 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AutoNum type="arabicParenR"/>
                      </a:pPr>
                      <a:r>
                        <a:rPr lang="de-DE" sz="1200" b="0" strike="noStrike" spc="-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Spieler würfelt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AutoNum type="arabicParenR"/>
                      </a:pPr>
                      <a:r>
                        <a:rPr lang="de-DE" sz="1200" b="0" strike="noStrike" spc="-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Augenzahl wird ausgewählt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AutoNum type="arabicParenR"/>
                      </a:pPr>
                      <a:r>
                        <a:rPr lang="de-DE" sz="1200" b="0" strike="noStrike" spc="-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Augenzahl wird angezeigt/ausgegeben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AutoNum type="arabicParenR"/>
                      </a:pPr>
                      <a:endParaRPr lang="de-DE" sz="1200" b="0" strike="noStrike" spc="-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  <a:p>
                      <a:pPr marL="342900" indent="-342900">
                        <a:lnSpc>
                          <a:spcPct val="100000"/>
                        </a:lnSpc>
                        <a:buAutoNum type="arabicParenR"/>
                      </a:pPr>
                      <a:endParaRPr lang="de-DE" sz="1200" b="0" strike="noStrike" spc="-1">
                        <a:solidFill>
                          <a:schemeClr val="bg2">
                            <a:lumMod val="50000"/>
                          </a:schemeClr>
                        </a:solidFill>
                        <a:latin typeface="AirbnbCereal_W_Bk" panose="020B0502020203020204" pitchFamily="34" charset="-18"/>
                        <a:ea typeface="AirbnbCereal_W_Bk" panose="020B0502020203020204" pitchFamily="34" charset="-18"/>
                        <a:cs typeface="AirbnbCereal_W_Bk" panose="020B0502020203020204" pitchFamily="34" charset="-18"/>
                      </a:endParaRPr>
                    </a:p>
                  </a:txBody>
                  <a:tcPr marL="52704" marR="52704" marT="54864" marB="54864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73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1" strike="noStrike" spc="-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Erweiterungen</a:t>
                      </a:r>
                      <a:endParaRPr lang="de-DE" sz="1200" b="0" strike="noStrike" spc="-1">
                        <a:solidFill>
                          <a:schemeClr val="bg2">
                            <a:lumMod val="50000"/>
                          </a:schemeClr>
                        </a:solidFill>
                        <a:latin typeface="AirbnbCereal_W_Bk" panose="020B0502020203020204" pitchFamily="34" charset="-18"/>
                        <a:ea typeface="AirbnbCereal_W_Bk" panose="020B0502020203020204" pitchFamily="34" charset="-18"/>
                        <a:cs typeface="AirbnbCereal_W_Bk" panose="020B0502020203020204" pitchFamily="34" charset="-18"/>
                      </a:endParaRPr>
                    </a:p>
                  </a:txBody>
                  <a:tcPr marL="52704" marR="52704" marT="54864" marB="5486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4a) Bei Augenzahl „6“ wird nochmal gewürfelt bis keine Augenzahl „6“mehr gewürfelt wird und die Augenzahlen addiert</a:t>
                      </a:r>
                      <a:endParaRPr lang="de-DE" sz="1200" b="0" strike="noStrike" spc="-1">
                        <a:solidFill>
                          <a:schemeClr val="bg2">
                            <a:lumMod val="50000"/>
                          </a:schemeClr>
                        </a:solidFill>
                        <a:latin typeface="AirbnbCereal_W_Bk" panose="020B0502020203020204" pitchFamily="34" charset="-18"/>
                        <a:ea typeface="AirbnbCereal_W_Bk" panose="020B0502020203020204" pitchFamily="34" charset="-18"/>
                        <a:cs typeface="AirbnbCereal_W_Bk" panose="020B0502020203020204" pitchFamily="34" charset="-18"/>
                      </a:endParaRPr>
                    </a:p>
                  </a:txBody>
                  <a:tcPr marL="52704" marR="52704" marT="54864" marB="54864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03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1" strike="noStrike" spc="-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Alternativen</a:t>
                      </a:r>
                      <a:endParaRPr lang="de-DE" sz="1200" b="0" strike="noStrike" spc="-1">
                        <a:solidFill>
                          <a:schemeClr val="bg2">
                            <a:lumMod val="50000"/>
                          </a:schemeClr>
                        </a:solidFill>
                        <a:latin typeface="AirbnbCereal_W_Bk" panose="020B0502020203020204" pitchFamily="34" charset="-18"/>
                        <a:ea typeface="AirbnbCereal_W_Bk" panose="020B0502020203020204" pitchFamily="34" charset="-18"/>
                        <a:cs typeface="AirbnbCereal_W_Bk" panose="020B0502020203020204" pitchFamily="34" charset="-18"/>
                      </a:endParaRPr>
                    </a:p>
                  </a:txBody>
                  <a:tcPr marL="52704" marR="52704" marT="54864" marB="5486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Abläufe aus Aufgaben/Schritten, die in manchen Fällen stattdessen auszuführen sind</a:t>
                      </a:r>
                      <a:endParaRPr lang="de-DE" sz="1200" b="0" strike="noStrike" spc="-1">
                        <a:solidFill>
                          <a:schemeClr val="bg2">
                            <a:lumMod val="50000"/>
                          </a:schemeClr>
                        </a:solidFill>
                        <a:latin typeface="AirbnbCereal_W_Bk" panose="020B0502020203020204" pitchFamily="34" charset="-18"/>
                        <a:ea typeface="AirbnbCereal_W_Bk" panose="020B0502020203020204" pitchFamily="34" charset="-18"/>
                        <a:cs typeface="AirbnbCereal_W_Bk" panose="020B0502020203020204" pitchFamily="34" charset="-18"/>
                      </a:endParaRPr>
                    </a:p>
                  </a:txBody>
                  <a:tcPr marL="52704" marR="52704" marT="54864" marB="54864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9" name="Grafik 8" descr="Ein Bild, das Text, Schrift, Grafiken, Grafikdesign enthält.&#10;&#10;Automatisch generierte Beschreibung">
            <a:extLst>
              <a:ext uri="{FF2B5EF4-FFF2-40B4-BE49-F238E27FC236}">
                <a16:creationId xmlns:a16="http://schemas.microsoft.com/office/drawing/2014/main" id="{79B1EE95-5773-2C46-4171-A103C35E0D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4219" y="226641"/>
            <a:ext cx="919057" cy="38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584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A7322AD1-00DA-B198-D53B-D9231FD1D70C}"/>
              </a:ext>
            </a:extLst>
          </p:cNvPr>
          <p:cNvSpPr txBox="1"/>
          <p:nvPr/>
        </p:nvSpPr>
        <p:spPr>
          <a:xfrm>
            <a:off x="678252" y="638503"/>
            <a:ext cx="9936864" cy="801922"/>
          </a:xfrm>
          <a:prstGeom prst="rect">
            <a:avLst/>
          </a:prstGeom>
          <a:noFill/>
          <a:ln>
            <a:noFill/>
          </a:ln>
        </p:spPr>
        <p:txBody>
          <a:bodyPr lIns="0" tIns="12960" rIns="0" bIns="1296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360" spc="-1">
                <a:solidFill>
                  <a:srgbClr val="808080"/>
                </a:solidFill>
                <a:latin typeface="AirbnbCereal_W_Md Med" panose="020B0602020203020204" pitchFamily="34" charset="-18"/>
                <a:ea typeface="AirbnbCereal_W_Md Med" panose="020B0602020203020204" pitchFamily="34" charset="-18"/>
                <a:cs typeface="AirbnbCereal_W_Md Med" panose="020B0602020203020204" pitchFamily="34" charset="-18"/>
              </a:rPr>
              <a:t>Use Cases: </a:t>
            </a:r>
            <a:r>
              <a:rPr lang="de-DE" sz="3360" spc="-1">
                <a:solidFill>
                  <a:schemeClr val="bg1"/>
                </a:solidFill>
                <a:latin typeface="AirbnbCereal_W_Md Med" panose="020B0602020203020204" pitchFamily="34" charset="-18"/>
                <a:ea typeface="AirbnbCereal_W_Md Med" panose="020B0602020203020204" pitchFamily="34" charset="-18"/>
                <a:cs typeface="AirbnbCereal_W_Md Med" panose="020B0602020203020204" pitchFamily="34" charset="-18"/>
              </a:rPr>
              <a:t>Spielzug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618BD06-B9CD-AB39-B978-5BA1B4778F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3388490"/>
              </p:ext>
            </p:extLst>
          </p:nvPr>
        </p:nvGraphicFramePr>
        <p:xfrm>
          <a:off x="736205" y="1597273"/>
          <a:ext cx="10957812" cy="4842940"/>
        </p:xfrm>
        <a:graphic>
          <a:graphicData uri="http://schemas.openxmlformats.org/drawingml/2006/table">
            <a:tbl>
              <a:tblPr/>
              <a:tblGrid>
                <a:gridCol w="2749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7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64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1" strike="noStrike" spc="-1">
                          <a:solidFill>
                            <a:schemeClr val="bg2">
                              <a:lumMod val="50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Funktion</a:t>
                      </a:r>
                      <a:endParaRPr lang="de-DE" sz="1200" b="0" strike="noStrike" spc="-1">
                        <a:solidFill>
                          <a:schemeClr val="bg2">
                            <a:lumMod val="50000"/>
                          </a:schemeClr>
                        </a:solidFill>
                        <a:latin typeface="AirbnbCereal_W_Bk" panose="020B0502020203020204" pitchFamily="34" charset="-18"/>
                        <a:ea typeface="AirbnbCereal_W_Bk" panose="020B0502020203020204" pitchFamily="34" charset="-18"/>
                        <a:cs typeface="AirbnbCereal_W_Bk" panose="020B0502020203020204" pitchFamily="34" charset="-18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chemeClr val="bg2">
                              <a:lumMod val="50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Spielzug wird durchgeführt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4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1" strike="noStrike" spc="-1">
                          <a:solidFill>
                            <a:schemeClr val="bg2">
                              <a:lumMod val="50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Ergebnisse</a:t>
                      </a:r>
                      <a:endParaRPr lang="de-DE" sz="1200" b="0" strike="noStrike" spc="-1">
                        <a:solidFill>
                          <a:schemeClr val="bg2">
                            <a:lumMod val="50000"/>
                          </a:schemeClr>
                        </a:solidFill>
                        <a:latin typeface="AirbnbCereal_W_Bk" panose="020B0502020203020204" pitchFamily="34" charset="-18"/>
                        <a:ea typeface="AirbnbCereal_W_Bk" panose="020B0502020203020204" pitchFamily="34" charset="-18"/>
                        <a:cs typeface="AirbnbCereal_W_Bk" panose="020B0502020203020204" pitchFamily="34" charset="-18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chemeClr val="bg2">
                              <a:lumMod val="50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Spielzug wurde durchgeführt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1" strike="noStrike" spc="-1">
                          <a:solidFill>
                            <a:schemeClr val="bg2">
                              <a:lumMod val="50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Akteure</a:t>
                      </a:r>
                      <a:endParaRPr lang="de-DE" sz="1200" b="0" strike="noStrike" spc="-1">
                        <a:solidFill>
                          <a:schemeClr val="bg2">
                            <a:lumMod val="50000"/>
                          </a:schemeClr>
                        </a:solidFill>
                        <a:latin typeface="AirbnbCereal_W_Bk" panose="020B0502020203020204" pitchFamily="34" charset="-18"/>
                        <a:ea typeface="AirbnbCereal_W_Bk" panose="020B0502020203020204" pitchFamily="34" charset="-18"/>
                        <a:cs typeface="AirbnbCereal_W_Bk" panose="020B0502020203020204" pitchFamily="34" charset="-18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chemeClr val="bg2">
                              <a:lumMod val="50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Ein Spieler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4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1" strike="noStrike" spc="-1">
                          <a:solidFill>
                            <a:schemeClr val="bg2">
                              <a:lumMod val="50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Vorbedingungen</a:t>
                      </a:r>
                      <a:endParaRPr lang="de-DE" sz="1200" b="0" strike="noStrike" spc="-1">
                        <a:solidFill>
                          <a:schemeClr val="bg2">
                            <a:lumMod val="50000"/>
                          </a:schemeClr>
                        </a:solidFill>
                        <a:latin typeface="AirbnbCereal_W_Bk" panose="020B0502020203020204" pitchFamily="34" charset="-18"/>
                        <a:ea typeface="AirbnbCereal_W_Bk" panose="020B0502020203020204" pitchFamily="34" charset="-18"/>
                        <a:cs typeface="AirbnbCereal_W_Bk" panose="020B0502020203020204" pitchFamily="34" charset="-18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chemeClr val="bg2">
                              <a:lumMod val="50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Teilnehmender Spieler ist an der Reihe, Spieler hat gewürfelt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4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1" strike="noStrike" spc="-1">
                          <a:solidFill>
                            <a:schemeClr val="bg2">
                              <a:lumMod val="50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Auslösendes Ereignis</a:t>
                      </a:r>
                      <a:endParaRPr lang="de-DE" sz="1200" b="0" strike="noStrike" spc="-1">
                        <a:solidFill>
                          <a:schemeClr val="bg2">
                            <a:lumMod val="50000"/>
                          </a:schemeClr>
                        </a:solidFill>
                        <a:latin typeface="AirbnbCereal_W_Bk" panose="020B0502020203020204" pitchFamily="34" charset="-18"/>
                        <a:ea typeface="AirbnbCereal_W_Bk" panose="020B0502020203020204" pitchFamily="34" charset="-18"/>
                        <a:cs typeface="AirbnbCereal_W_Bk" panose="020B0502020203020204" pitchFamily="34" charset="-18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chemeClr val="bg2">
                              <a:lumMod val="50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Spieler hat gewürfelt, Augenzahl wurde ausgegeben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1" strike="noStrike" spc="-1">
                          <a:solidFill>
                            <a:schemeClr val="bg2">
                              <a:lumMod val="50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Nachbedingung bei Erfolg</a:t>
                      </a:r>
                      <a:endParaRPr lang="de-DE" sz="1200" b="0" strike="noStrike" spc="-1">
                        <a:solidFill>
                          <a:schemeClr val="bg2">
                            <a:lumMod val="50000"/>
                          </a:schemeClr>
                        </a:solidFill>
                        <a:latin typeface="AirbnbCereal_W_Bk" panose="020B0502020203020204" pitchFamily="34" charset="-18"/>
                        <a:ea typeface="AirbnbCereal_W_Bk" panose="020B0502020203020204" pitchFamily="34" charset="-18"/>
                        <a:cs typeface="AirbnbCereal_W_Bk" panose="020B0502020203020204" pitchFamily="34" charset="-18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chemeClr val="bg2">
                              <a:lumMod val="50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Nächster Spieler ist an der Reihe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4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1" strike="noStrike" spc="-1">
                          <a:solidFill>
                            <a:schemeClr val="bg2">
                              <a:lumMod val="50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Nachbedingung bei Fehlschlag</a:t>
                      </a:r>
                      <a:endParaRPr lang="de-DE" sz="1200" b="0" strike="noStrike" spc="-1">
                        <a:solidFill>
                          <a:schemeClr val="bg2">
                            <a:lumMod val="50000"/>
                          </a:schemeClr>
                        </a:solidFill>
                        <a:latin typeface="AirbnbCereal_W_Bk" panose="020B0502020203020204" pitchFamily="34" charset="-18"/>
                        <a:ea typeface="AirbnbCereal_W_Bk" panose="020B0502020203020204" pitchFamily="34" charset="-18"/>
                        <a:cs typeface="AirbnbCereal_W_Bk" panose="020B0502020203020204" pitchFamily="34" charset="-18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chemeClr val="bg2">
                              <a:lumMod val="50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Spieler ist noch an der Reihe, Spielzug muss durchgeführt werden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4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1" strike="noStrike" spc="-1">
                          <a:solidFill>
                            <a:schemeClr val="bg2">
                              <a:lumMod val="50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Eingehende Daten</a:t>
                      </a:r>
                      <a:endParaRPr lang="de-DE" sz="1200" b="0" strike="noStrike" spc="-1">
                        <a:solidFill>
                          <a:schemeClr val="bg2">
                            <a:lumMod val="50000"/>
                          </a:schemeClr>
                        </a:solidFill>
                        <a:latin typeface="AirbnbCereal_W_Bk" panose="020B0502020203020204" pitchFamily="34" charset="-18"/>
                        <a:ea typeface="AirbnbCereal_W_Bk" panose="020B0502020203020204" pitchFamily="34" charset="-18"/>
                        <a:cs typeface="AirbnbCereal_W_Bk" panose="020B0502020203020204" pitchFamily="34" charset="-18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chemeClr val="bg2">
                              <a:lumMod val="50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Augenzahl vom Prozess Würfeln, Aktuelle Feldposition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1" strike="noStrike" spc="-1">
                          <a:solidFill>
                            <a:schemeClr val="bg2">
                              <a:lumMod val="50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Ausgehende Daten</a:t>
                      </a:r>
                      <a:endParaRPr lang="de-DE" sz="1200" b="0" strike="noStrike" spc="-1">
                        <a:solidFill>
                          <a:schemeClr val="bg2">
                            <a:lumMod val="50000"/>
                          </a:schemeClr>
                        </a:solidFill>
                        <a:latin typeface="AirbnbCereal_W_Bk" panose="020B0502020203020204" pitchFamily="34" charset="-18"/>
                        <a:ea typeface="AirbnbCereal_W_Bk" panose="020B0502020203020204" pitchFamily="34" charset="-18"/>
                        <a:cs typeface="AirbnbCereal_W_Bk" panose="020B0502020203020204" pitchFamily="34" charset="-18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chemeClr val="bg2">
                              <a:lumMod val="50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Neue Feldposition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7520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1" strike="noStrike" spc="-1">
                          <a:solidFill>
                            <a:schemeClr val="bg2">
                              <a:lumMod val="50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Ablauf</a:t>
                      </a:r>
                      <a:endParaRPr lang="de-DE" sz="1200" b="0" strike="noStrike" spc="-1">
                        <a:solidFill>
                          <a:schemeClr val="bg2">
                            <a:lumMod val="50000"/>
                          </a:schemeClr>
                        </a:solidFill>
                        <a:latin typeface="AirbnbCereal_W_Bk" panose="020B0502020203020204" pitchFamily="34" charset="-18"/>
                        <a:ea typeface="AirbnbCereal_W_Bk" panose="020B0502020203020204" pitchFamily="34" charset="-18"/>
                        <a:cs typeface="AirbnbCereal_W_Bk" panose="020B0502020203020204" pitchFamily="34" charset="-18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00000"/>
                        </a:lnSpc>
                        <a:buAutoNum type="arabicParenR"/>
                      </a:pPr>
                      <a:r>
                        <a:rPr lang="de-DE" sz="1200" b="0" strike="noStrike" spc="-1">
                          <a:solidFill>
                            <a:schemeClr val="bg2">
                              <a:lumMod val="50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Spieler würfelt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AutoNum type="arabicParenR"/>
                      </a:pPr>
                      <a:r>
                        <a:rPr lang="de-DE" sz="1200" b="0" strike="noStrike" spc="-1">
                          <a:solidFill>
                            <a:schemeClr val="bg2">
                              <a:lumMod val="50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System checkt Regelwerk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AutoNum type="arabicParenR"/>
                      </a:pPr>
                      <a:r>
                        <a:rPr lang="de-DE" sz="1200" b="0" strike="noStrike" spc="-1">
                          <a:solidFill>
                            <a:schemeClr val="bg2">
                              <a:lumMod val="50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System wendet Regelwerk an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de-DE" sz="1200" b="0" strike="noStrike" spc="-1">
                          <a:solidFill>
                            <a:schemeClr val="bg2">
                              <a:lumMod val="50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Spieler bewegt Figur abhängig von Augenzahl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AutoNum type="arabicParenR"/>
                      </a:pPr>
                      <a:r>
                        <a:rPr lang="de-DE" sz="1200" b="0" strike="noStrike" spc="-1">
                          <a:solidFill>
                            <a:schemeClr val="bg2">
                              <a:lumMod val="50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Figur des Spielers hat neue Feldposition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AutoNum type="arabicParenR"/>
                      </a:pPr>
                      <a:r>
                        <a:rPr lang="de-DE" sz="1200" b="0" strike="noStrike" spc="-1">
                          <a:solidFill>
                            <a:schemeClr val="bg2">
                              <a:lumMod val="50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Nächster Spieler ist dran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921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1" strike="noStrike" spc="-1">
                          <a:solidFill>
                            <a:schemeClr val="bg2">
                              <a:lumMod val="50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Erweiterungen</a:t>
                      </a:r>
                      <a:endParaRPr lang="de-DE" sz="1200" b="0" strike="noStrike" spc="-1">
                        <a:solidFill>
                          <a:schemeClr val="bg2">
                            <a:lumMod val="50000"/>
                          </a:schemeClr>
                        </a:solidFill>
                        <a:latin typeface="AirbnbCereal_W_Bk" panose="020B0502020203020204" pitchFamily="34" charset="-18"/>
                        <a:ea typeface="AirbnbCereal_W_Bk" panose="020B0502020203020204" pitchFamily="34" charset="-18"/>
                        <a:cs typeface="AirbnbCereal_W_Bk" panose="020B0502020203020204" pitchFamily="34" charset="-18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chemeClr val="bg2">
                              <a:lumMod val="50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1a) Spieler würfelt bei Augenzahl „6“ nochmal bis keine Augenzahl „6“ erscheint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chemeClr val="bg2">
                              <a:lumMod val="50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Dann weiter mit 2)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64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1" strike="noStrike" spc="-1">
                          <a:solidFill>
                            <a:schemeClr val="bg2">
                              <a:lumMod val="50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Alternativen</a:t>
                      </a:r>
                      <a:endParaRPr lang="de-DE" sz="1200" b="0" strike="noStrike" spc="-1">
                        <a:solidFill>
                          <a:schemeClr val="bg2">
                            <a:lumMod val="50000"/>
                          </a:schemeClr>
                        </a:solidFill>
                        <a:latin typeface="AirbnbCereal_W_Bk" panose="020B0502020203020204" pitchFamily="34" charset="-18"/>
                        <a:ea typeface="AirbnbCereal_W_Bk" panose="020B0502020203020204" pitchFamily="34" charset="-18"/>
                        <a:cs typeface="AirbnbCereal_W_Bk" panose="020B0502020203020204" pitchFamily="34" charset="-18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chemeClr val="bg2">
                              <a:lumMod val="50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Abläufe aus Aufgaben/Schritten, die in manchen Fällen stattdessen auszuführen sind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3" name="Grafik 2" descr="Ein Bild, das Text, Schrift, Grafiken, Grafikdesign enthält.&#10;&#10;Automatisch generierte Beschreibung">
            <a:extLst>
              <a:ext uri="{FF2B5EF4-FFF2-40B4-BE49-F238E27FC236}">
                <a16:creationId xmlns:a16="http://schemas.microsoft.com/office/drawing/2014/main" id="{910FF52F-D027-6E02-AB57-99B87572E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4219" y="226641"/>
            <a:ext cx="919057" cy="38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322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A7322AD1-00DA-B198-D53B-D9231FD1D70C}"/>
              </a:ext>
            </a:extLst>
          </p:cNvPr>
          <p:cNvSpPr txBox="1"/>
          <p:nvPr/>
        </p:nvSpPr>
        <p:spPr>
          <a:xfrm>
            <a:off x="678252" y="540569"/>
            <a:ext cx="9936864" cy="899856"/>
          </a:xfrm>
          <a:prstGeom prst="rect">
            <a:avLst/>
          </a:prstGeom>
          <a:noFill/>
          <a:ln>
            <a:noFill/>
          </a:ln>
        </p:spPr>
        <p:txBody>
          <a:bodyPr lIns="0" tIns="12960" rIns="0" bIns="1296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360" spc="-1">
                <a:solidFill>
                  <a:srgbClr val="808080"/>
                </a:solidFill>
                <a:latin typeface="AirbnbCereal_W_Md Med" panose="020B0602020203020204" pitchFamily="34" charset="-18"/>
                <a:ea typeface="AirbnbCereal_W_Md Med" panose="020B0602020203020204" pitchFamily="34" charset="-18"/>
                <a:cs typeface="AirbnbCereal_W_Md Med" panose="020B0602020203020204" pitchFamily="34" charset="-18"/>
              </a:rPr>
              <a:t>Use Cases: </a:t>
            </a:r>
            <a:r>
              <a:rPr lang="de-DE" sz="3360" spc="-1">
                <a:solidFill>
                  <a:schemeClr val="bg1"/>
                </a:solidFill>
                <a:latin typeface="AirbnbCereal_W_Md Med" panose="020B0602020203020204" pitchFamily="34" charset="-18"/>
                <a:ea typeface="AirbnbCereal_W_Md Med" panose="020B0602020203020204" pitchFamily="34" charset="-18"/>
                <a:cs typeface="AirbnbCereal_W_Md Med" panose="020B0602020203020204" pitchFamily="34" charset="-18"/>
              </a:rPr>
              <a:t>Spiel wird gestartet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618BD06-B9CD-AB39-B978-5BA1B4778F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8415244"/>
              </p:ext>
            </p:extLst>
          </p:nvPr>
        </p:nvGraphicFramePr>
        <p:xfrm>
          <a:off x="736206" y="1461238"/>
          <a:ext cx="10175760" cy="5041161"/>
        </p:xfrm>
        <a:graphic>
          <a:graphicData uri="http://schemas.openxmlformats.org/drawingml/2006/table">
            <a:tbl>
              <a:tblPr/>
              <a:tblGrid>
                <a:gridCol w="2851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4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4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1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Geschäftsprozess</a:t>
                      </a:r>
                      <a:endParaRPr lang="de-DE" sz="1200" b="0" strike="noStrike" spc="-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irbnbCereal_W_Bk" panose="020B0502020203020204" pitchFamily="34" charset="-18"/>
                        <a:ea typeface="AirbnbCereal_W_Bk" panose="020B0502020203020204" pitchFamily="34" charset="-18"/>
                        <a:cs typeface="AirbnbCereal_W_Bk" panose="020B0502020203020204" pitchFamily="34" charset="-18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Spiel wird gestartet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4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1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Ziel</a:t>
                      </a:r>
                      <a:endParaRPr lang="de-DE" sz="1200" b="0" strike="noStrike" spc="-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irbnbCereal_W_Bk" panose="020B0502020203020204" pitchFamily="34" charset="-18"/>
                        <a:ea typeface="AirbnbCereal_W_Bk" panose="020B0502020203020204" pitchFamily="34" charset="-18"/>
                        <a:cs typeface="AirbnbCereal_W_Bk" panose="020B0502020203020204" pitchFamily="34" charset="-18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Neues Spiel mit 2-4 Personen wird erstellt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5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1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Akteure</a:t>
                      </a:r>
                      <a:endParaRPr lang="de-DE" sz="1200" b="0" strike="noStrike" spc="-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irbnbCereal_W_Bk" panose="020B0502020203020204" pitchFamily="34" charset="-18"/>
                        <a:ea typeface="AirbnbCereal_W_Bk" panose="020B0502020203020204" pitchFamily="34" charset="-18"/>
                        <a:cs typeface="AirbnbCereal_W_Bk" panose="020B0502020203020204" pitchFamily="34" charset="-18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Spieler, Admin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4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1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Vorbedingungen</a:t>
                      </a:r>
                      <a:endParaRPr lang="de-DE" sz="1200" b="0" strike="noStrike" spc="-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irbnbCereal_W_Bk" panose="020B0502020203020204" pitchFamily="34" charset="-18"/>
                        <a:ea typeface="AirbnbCereal_W_Bk" panose="020B0502020203020204" pitchFamily="34" charset="-18"/>
                        <a:cs typeface="AirbnbCereal_W_Bk" panose="020B0502020203020204" pitchFamily="34" charset="-18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Spieler ist eingeloggt. 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4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1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Auslösendes Ereignis</a:t>
                      </a:r>
                      <a:endParaRPr lang="de-DE" sz="1200" b="0" strike="noStrike" spc="-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irbnbCereal_W_Bk" panose="020B0502020203020204" pitchFamily="34" charset="-18"/>
                        <a:ea typeface="AirbnbCereal_W_Bk" panose="020B0502020203020204" pitchFamily="34" charset="-18"/>
                        <a:cs typeface="AirbnbCereal_W_Bk" panose="020B0502020203020204" pitchFamily="34" charset="-18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Spieler startet neues Spiel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6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1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Nachbedingung bei Erfolg</a:t>
                      </a:r>
                      <a:endParaRPr lang="de-DE" sz="1200" b="0" strike="noStrike" spc="-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irbnbCereal_W_Bk" panose="020B0502020203020204" pitchFamily="34" charset="-18"/>
                        <a:ea typeface="AirbnbCereal_W_Bk" panose="020B0502020203020204" pitchFamily="34" charset="-18"/>
                        <a:cs typeface="AirbnbCereal_W_Bk" panose="020B0502020203020204" pitchFamily="34" charset="-18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Neues Spiel wurde angelegt, 2-4 Spieler treten dem Spiel bei. Spiel wird gestartet und erster Spieler macht Zug.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4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1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Nachbedingung bei Fehlschlag</a:t>
                      </a:r>
                      <a:endParaRPr lang="de-DE" sz="1200" b="0" strike="noStrike" spc="-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irbnbCereal_W_Bk" panose="020B0502020203020204" pitchFamily="34" charset="-18"/>
                        <a:ea typeface="AirbnbCereal_W_Bk" panose="020B0502020203020204" pitchFamily="34" charset="-18"/>
                        <a:cs typeface="AirbnbCereal_W_Bk" panose="020B0502020203020204" pitchFamily="34" charset="-18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Spiel ist nicht angelegt, Spieler tritt keinem Spiel bei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4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1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Eingehende Daten</a:t>
                      </a:r>
                      <a:endParaRPr lang="de-DE" sz="1200" b="0" strike="noStrike" spc="-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irbnbCereal_W_Bk" panose="020B0502020203020204" pitchFamily="34" charset="-18"/>
                        <a:ea typeface="AirbnbCereal_W_Bk" panose="020B0502020203020204" pitchFamily="34" charset="-18"/>
                        <a:cs typeface="AirbnbCereal_W_Bk" panose="020B0502020203020204" pitchFamily="34" charset="-18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Spieler-Daten, Spiel-ID, Mitspieler-Daten, Regelwerk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5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1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Ausgehende Daten</a:t>
                      </a:r>
                      <a:endParaRPr lang="de-DE" sz="1200" b="0" strike="noStrike" spc="-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irbnbCereal_W_Bk" panose="020B0502020203020204" pitchFamily="34" charset="-18"/>
                        <a:ea typeface="AirbnbCereal_W_Bk" panose="020B0502020203020204" pitchFamily="34" charset="-18"/>
                        <a:cs typeface="AirbnbCereal_W_Bk" panose="020B0502020203020204" pitchFamily="34" charset="-18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Spieler-Daten, Mitspieler-Daten, Spiel-ID, Erster Spieler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557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1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Ablauf</a:t>
                      </a:r>
                      <a:endParaRPr lang="de-DE" sz="1200" b="0" strike="noStrike" spc="-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irbnbCereal_W_Bk" panose="020B0502020203020204" pitchFamily="34" charset="-18"/>
                        <a:ea typeface="AirbnbCereal_W_Bk" panose="020B0502020203020204" pitchFamily="34" charset="-18"/>
                        <a:cs typeface="AirbnbCereal_W_Bk" panose="020B0502020203020204" pitchFamily="34" charset="-18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00000"/>
                        </a:lnSpc>
                        <a:buAutoNum type="arabicParenR"/>
                      </a:pPr>
                      <a:r>
                        <a:rPr lang="de-DE" sz="1200" b="0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Spieler startet neues Spiel durch klicken auf „Neues Spiel“ 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AutoNum type="arabicParenR"/>
                      </a:pPr>
                      <a:r>
                        <a:rPr lang="de-DE" sz="1200" b="0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Mitspieler werden gesucht 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AutoNum type="arabicParenR"/>
                      </a:pPr>
                      <a:r>
                        <a:rPr lang="de-DE" sz="1200" b="0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Spiel wird angelegt 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AutoNum type="arabicParenR"/>
                      </a:pPr>
                      <a:r>
                        <a:rPr lang="de-DE" sz="1200" b="0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Spielfeld wird erstellt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AutoNum type="arabicParenR"/>
                      </a:pPr>
                      <a:r>
                        <a:rPr lang="de-DE" sz="1200" b="0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Dem Spiel werden die Mitspieler hinzugefügt 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AutoNum type="arabicParenR"/>
                      </a:pPr>
                      <a:r>
                        <a:rPr lang="de-DE" sz="1200" b="0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Spiel wird gestartet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946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1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Erweiterungen</a:t>
                      </a:r>
                      <a:endParaRPr lang="de-DE" sz="1200" b="0" strike="noStrike" spc="-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irbnbCereal_W_Bk" panose="020B0502020203020204" pitchFamily="34" charset="-18"/>
                        <a:ea typeface="AirbnbCereal_W_Bk" panose="020B0502020203020204" pitchFamily="34" charset="-18"/>
                        <a:cs typeface="AirbnbCereal_W_Bk" panose="020B0502020203020204" pitchFamily="34" charset="-18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3a) Option Spiel während Erstellung abzubrechen </a:t>
                      </a:r>
                      <a:r>
                        <a:rPr lang="de-DE" sz="1200" b="0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  <a:sym typeface="Wingdings" panose="05000000000000000000" pitchFamily="2" charset="2"/>
                        </a:rPr>
                        <a:t> Weiter zu 1)</a:t>
                      </a:r>
                      <a:endParaRPr lang="de-DE" sz="1200" b="0" strike="noStrike" spc="-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irbnbCereal_W_Bk" panose="020B0502020203020204" pitchFamily="34" charset="-18"/>
                        <a:ea typeface="AirbnbCereal_W_Bk" panose="020B0502020203020204" pitchFamily="34" charset="-18"/>
                        <a:cs typeface="AirbnbCereal_W_Bk" panose="020B0502020203020204" pitchFamily="34" charset="-18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de-DE" sz="1200" b="0" strike="noStrike" spc="-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irbnbCereal_W_Bk" panose="020B0502020203020204" pitchFamily="34" charset="-18"/>
                        <a:ea typeface="AirbnbCereal_W_Bk" panose="020B0502020203020204" pitchFamily="34" charset="-18"/>
                        <a:cs typeface="AirbnbCereal_W_Bk" panose="020B0502020203020204" pitchFamily="34" charset="-18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44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1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Alternativen</a:t>
                      </a:r>
                      <a:endParaRPr lang="de-DE" sz="1200" b="0" strike="noStrike" spc="-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irbnbCereal_W_Bk" panose="020B0502020203020204" pitchFamily="34" charset="-18"/>
                        <a:ea typeface="AirbnbCereal_W_Bk" panose="020B0502020203020204" pitchFamily="34" charset="-18"/>
                        <a:cs typeface="AirbnbCereal_W_Bk" panose="020B0502020203020204" pitchFamily="34" charset="-18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2a) Spiel hat nicht genug Spieler (&lt;2), Spiel wird nicht gestartet </a:t>
                      </a:r>
                      <a:r>
                        <a:rPr lang="de-DE" sz="1200" b="0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  <a:sym typeface="Wingdings" panose="05000000000000000000" pitchFamily="2" charset="2"/>
                        </a:rPr>
                        <a:t> Weiter zu 1)</a:t>
                      </a:r>
                      <a:endParaRPr lang="de-DE" sz="1200" b="0" strike="noStrike" spc="-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irbnbCereal_W_Bk" panose="020B0502020203020204" pitchFamily="34" charset="-18"/>
                        <a:ea typeface="AirbnbCereal_W_Bk" panose="020B0502020203020204" pitchFamily="34" charset="-18"/>
                        <a:cs typeface="AirbnbCereal_W_Bk" panose="020B0502020203020204" pitchFamily="34" charset="-18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2" name="Grafik 1" descr="Ein Bild, das Text, Schrift, Grafiken, Grafikdesign enthält.&#10;&#10;Automatisch generierte Beschreibung">
            <a:extLst>
              <a:ext uri="{FF2B5EF4-FFF2-40B4-BE49-F238E27FC236}">
                <a16:creationId xmlns:a16="http://schemas.microsoft.com/office/drawing/2014/main" id="{D6B80C65-18CB-8B3C-39F4-D5DD57238E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4219" y="226641"/>
            <a:ext cx="919057" cy="38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482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A7322AD1-00DA-B198-D53B-D9231FD1D70C}"/>
              </a:ext>
            </a:extLst>
          </p:cNvPr>
          <p:cNvSpPr txBox="1"/>
          <p:nvPr/>
        </p:nvSpPr>
        <p:spPr>
          <a:xfrm>
            <a:off x="678252" y="540569"/>
            <a:ext cx="9936864" cy="899856"/>
          </a:xfrm>
          <a:prstGeom prst="rect">
            <a:avLst/>
          </a:prstGeom>
          <a:noFill/>
          <a:ln>
            <a:noFill/>
          </a:ln>
        </p:spPr>
        <p:txBody>
          <a:bodyPr lIns="0" tIns="12960" rIns="0" bIns="1296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360" spc="-1">
                <a:solidFill>
                  <a:srgbClr val="808080"/>
                </a:solidFill>
                <a:latin typeface="AirbnbCereal_W_Md Med" panose="020B0602020203020204" pitchFamily="34" charset="-18"/>
                <a:ea typeface="AirbnbCereal_W_Md Med" panose="020B0602020203020204" pitchFamily="34" charset="-18"/>
                <a:cs typeface="AirbnbCereal_W_Md Med" panose="020B0602020203020204" pitchFamily="34" charset="-18"/>
              </a:rPr>
              <a:t>Use Cases: </a:t>
            </a:r>
            <a:r>
              <a:rPr lang="de-DE" sz="3360" spc="-1">
                <a:solidFill>
                  <a:schemeClr val="bg1"/>
                </a:solidFill>
                <a:latin typeface="AirbnbCereal_W_Md Med" panose="020B0602020203020204" pitchFamily="34" charset="-18"/>
                <a:ea typeface="AirbnbCereal_W_Md Med" panose="020B0602020203020204" pitchFamily="34" charset="-18"/>
                <a:cs typeface="AirbnbCereal_W_Md Med" panose="020B0602020203020204" pitchFamily="34" charset="-18"/>
              </a:rPr>
              <a:t>Spiel wird beendet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618BD06-B9CD-AB39-B978-5BA1B4778F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3723799"/>
              </p:ext>
            </p:extLst>
          </p:nvPr>
        </p:nvGraphicFramePr>
        <p:xfrm>
          <a:off x="736205" y="1634067"/>
          <a:ext cx="10519929" cy="4891437"/>
        </p:xfrm>
        <a:graphic>
          <a:graphicData uri="http://schemas.openxmlformats.org/drawingml/2006/table">
            <a:tbl>
              <a:tblPr/>
              <a:tblGrid>
                <a:gridCol w="2807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2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54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1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Geschäftsprozess</a:t>
                      </a:r>
                      <a:endParaRPr lang="de-DE" sz="1200" b="0" strike="noStrike" spc="-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irbnbCereal_W_Bk" panose="020B0502020203020204" pitchFamily="34" charset="-18"/>
                        <a:ea typeface="AirbnbCereal_W_Bk" panose="020B0502020203020204" pitchFamily="34" charset="-18"/>
                        <a:cs typeface="AirbnbCereal_W_Bk" panose="020B0502020203020204" pitchFamily="34" charset="-18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Spiel wird beendet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4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1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Ziel</a:t>
                      </a:r>
                      <a:endParaRPr lang="de-DE" sz="1200" b="0" strike="noStrike" spc="-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irbnbCereal_W_Bk" panose="020B0502020203020204" pitchFamily="34" charset="-18"/>
                        <a:ea typeface="AirbnbCereal_W_Bk" panose="020B0502020203020204" pitchFamily="34" charset="-18"/>
                        <a:cs typeface="AirbnbCereal_W_Bk" panose="020B0502020203020204" pitchFamily="34" charset="-18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Aktuelles Spiel ist beendet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1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Akteure</a:t>
                      </a:r>
                      <a:endParaRPr lang="de-DE" sz="1200" b="0" strike="noStrike" spc="-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irbnbCereal_W_Bk" panose="020B0502020203020204" pitchFamily="34" charset="-18"/>
                        <a:ea typeface="AirbnbCereal_W_Bk" panose="020B0502020203020204" pitchFamily="34" charset="-18"/>
                        <a:cs typeface="AirbnbCereal_W_Bk" panose="020B0502020203020204" pitchFamily="34" charset="-18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Spieler, Admin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4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1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Vorbedingungen</a:t>
                      </a:r>
                      <a:endParaRPr lang="de-DE" sz="1200" b="0" strike="noStrike" spc="-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irbnbCereal_W_Bk" panose="020B0502020203020204" pitchFamily="34" charset="-18"/>
                        <a:ea typeface="AirbnbCereal_W_Bk" panose="020B0502020203020204" pitchFamily="34" charset="-18"/>
                        <a:cs typeface="AirbnbCereal_W_Bk" panose="020B0502020203020204" pitchFamily="34" charset="-18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Spieler hat gewonnen, alle Spielzüge wurden durchgeführt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4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1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Auslösendes Ereignis</a:t>
                      </a:r>
                      <a:endParaRPr lang="de-DE" sz="1200" b="0" strike="noStrike" spc="-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irbnbCereal_W_Bk" panose="020B0502020203020204" pitchFamily="34" charset="-18"/>
                        <a:ea typeface="AirbnbCereal_W_Bk" panose="020B0502020203020204" pitchFamily="34" charset="-18"/>
                        <a:cs typeface="AirbnbCereal_W_Bk" panose="020B0502020203020204" pitchFamily="34" charset="-18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Spieler gewinnt aktuelles Spiel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9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1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Nachbedingung bei Erfolg</a:t>
                      </a:r>
                      <a:endParaRPr lang="de-DE" sz="1200" b="0" strike="noStrike" spc="-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irbnbCereal_W_Bk" panose="020B0502020203020204" pitchFamily="34" charset="-18"/>
                        <a:ea typeface="AirbnbCereal_W_Bk" panose="020B0502020203020204" pitchFamily="34" charset="-18"/>
                        <a:cs typeface="AirbnbCereal_W_Bk" panose="020B0502020203020204" pitchFamily="34" charset="-18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Ergebnis des Spiels wird in Tabelle geschrieben, Spieler kommt zurück zum Startbildschirm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4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1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Nachbedingung bei Fehlschlag</a:t>
                      </a:r>
                      <a:endParaRPr lang="de-DE" sz="1200" b="0" strike="noStrike" spc="-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irbnbCereal_W_Bk" panose="020B0502020203020204" pitchFamily="34" charset="-18"/>
                        <a:ea typeface="AirbnbCereal_W_Bk" panose="020B0502020203020204" pitchFamily="34" charset="-18"/>
                        <a:cs typeface="AirbnbCereal_W_Bk" panose="020B0502020203020204" pitchFamily="34" charset="-18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Spiel läuft weiter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54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1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Eingehende Daten</a:t>
                      </a:r>
                      <a:endParaRPr lang="de-DE" sz="1200" b="0" strike="noStrike" spc="-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irbnbCereal_W_Bk" panose="020B0502020203020204" pitchFamily="34" charset="-18"/>
                        <a:ea typeface="AirbnbCereal_W_Bk" panose="020B0502020203020204" pitchFamily="34" charset="-18"/>
                        <a:cs typeface="AirbnbCereal_W_Bk" panose="020B0502020203020204" pitchFamily="34" charset="-18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Sieger des Spiels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9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1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Ausgehende Daten</a:t>
                      </a:r>
                      <a:endParaRPr lang="de-DE" sz="1200" b="0" strike="noStrike" spc="-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irbnbCereal_W_Bk" panose="020B0502020203020204" pitchFamily="34" charset="-18"/>
                        <a:ea typeface="AirbnbCereal_W_Bk" panose="020B0502020203020204" pitchFamily="34" charset="-18"/>
                        <a:cs typeface="AirbnbCereal_W_Bk" panose="020B0502020203020204" pitchFamily="34" charset="-18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Gewinnerliste/Sieger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806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1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Ablauf</a:t>
                      </a:r>
                      <a:endParaRPr lang="de-DE" sz="1200" b="0" strike="noStrike" spc="-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irbnbCereal_W_Bk" panose="020B0502020203020204" pitchFamily="34" charset="-18"/>
                        <a:ea typeface="AirbnbCereal_W_Bk" panose="020B0502020203020204" pitchFamily="34" charset="-18"/>
                        <a:cs typeface="AirbnbCereal_W_Bk" panose="020B0502020203020204" pitchFamily="34" charset="-18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00000"/>
                        </a:lnSpc>
                        <a:buAutoNum type="arabicParenR"/>
                      </a:pPr>
                      <a:r>
                        <a:rPr lang="de-DE" sz="1200" b="0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Spieler spielt seinen letzten Zug. 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AutoNum type="arabicParenR"/>
                      </a:pPr>
                      <a:r>
                        <a:rPr lang="de-DE" sz="1200" b="0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Gewinner wird ausgewählt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AutoNum type="arabicParenR"/>
                      </a:pPr>
                      <a:r>
                        <a:rPr lang="de-DE" sz="1200" b="0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Spielfeld wird gelöscht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AutoNum type="arabicParenR"/>
                      </a:pPr>
                      <a:r>
                        <a:rPr lang="de-DE" sz="1200" b="0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Spieler geht zurück zum Hauptmenü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54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1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Erweiterungen</a:t>
                      </a:r>
                      <a:endParaRPr lang="de-DE" sz="1200" b="0" strike="noStrike" spc="-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irbnbCereal_W_Bk" panose="020B0502020203020204" pitchFamily="34" charset="-18"/>
                        <a:ea typeface="AirbnbCereal_W_Bk" panose="020B0502020203020204" pitchFamily="34" charset="-18"/>
                        <a:cs typeface="AirbnbCereal_W_Bk" panose="020B0502020203020204" pitchFamily="34" charset="-18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Spiel kann vor </a:t>
                      </a:r>
                      <a:r>
                        <a:rPr lang="de-DE" sz="1200" b="0" strike="noStrike" spc="-1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auswahl</a:t>
                      </a:r>
                      <a:r>
                        <a:rPr lang="de-DE" sz="1200" b="0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 eines Siegers durch User beendet werden. </a:t>
                      </a:r>
                      <a:r>
                        <a:rPr lang="de-DE" sz="1200" b="0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  <a:sym typeface="Wingdings" panose="05000000000000000000" pitchFamily="2" charset="2"/>
                        </a:rPr>
                        <a:t> Weiter mit 3)</a:t>
                      </a:r>
                      <a:endParaRPr lang="de-DE" sz="1200" b="0" strike="noStrike" spc="-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irbnbCereal_W_Bk" panose="020B0502020203020204" pitchFamily="34" charset="-18"/>
                        <a:ea typeface="AirbnbCereal_W_Bk" panose="020B0502020203020204" pitchFamily="34" charset="-18"/>
                        <a:cs typeface="AirbnbCereal_W_Bk" panose="020B0502020203020204" pitchFamily="34" charset="-18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44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1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Alternativen</a:t>
                      </a:r>
                      <a:endParaRPr lang="de-DE" sz="1200" b="0" strike="noStrike" spc="-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irbnbCereal_W_Bk" panose="020B0502020203020204" pitchFamily="34" charset="-18"/>
                        <a:ea typeface="AirbnbCereal_W_Bk" panose="020B0502020203020204" pitchFamily="34" charset="-18"/>
                        <a:cs typeface="AirbnbCereal_W_Bk" panose="020B0502020203020204" pitchFamily="34" charset="-18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Spiel stürzt ab </a:t>
                      </a:r>
                      <a:r>
                        <a:rPr lang="de-DE" sz="1200" b="0" strike="noStrike" spc="-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  <a:sym typeface="Wingdings" panose="05000000000000000000" pitchFamily="2" charset="2"/>
                        </a:rPr>
                        <a:t> Alle Spieler weiter mit 4) </a:t>
                      </a:r>
                      <a:endParaRPr lang="de-DE" sz="1200" b="0" strike="noStrike" spc="-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irbnbCereal_W_Bk" panose="020B0502020203020204" pitchFamily="34" charset="-18"/>
                        <a:ea typeface="AirbnbCereal_W_Bk" panose="020B0502020203020204" pitchFamily="34" charset="-18"/>
                        <a:cs typeface="AirbnbCereal_W_Bk" panose="020B0502020203020204" pitchFamily="34" charset="-18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3" name="Grafik 2" descr="Ein Bild, das Text, Schrift, Grafiken, Grafikdesign enthält.&#10;&#10;Automatisch generierte Beschreibung">
            <a:extLst>
              <a:ext uri="{FF2B5EF4-FFF2-40B4-BE49-F238E27FC236}">
                <a16:creationId xmlns:a16="http://schemas.microsoft.com/office/drawing/2014/main" id="{3AFF3167-CCD2-1568-E8F3-0C8503C3F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4219" y="226641"/>
            <a:ext cx="919057" cy="38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972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Schrift, Grafiken, Grafikdesign enthält.&#10;&#10;Automatisch generierte Beschreibung">
            <a:extLst>
              <a:ext uri="{FF2B5EF4-FFF2-40B4-BE49-F238E27FC236}">
                <a16:creationId xmlns:a16="http://schemas.microsoft.com/office/drawing/2014/main" id="{7820472B-8BE6-E972-6450-2FC04E0A2A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4219" y="226641"/>
            <a:ext cx="919057" cy="383778"/>
          </a:xfrm>
          <a:prstGeom prst="rect">
            <a:avLst/>
          </a:prstGeom>
        </p:spPr>
      </p:pic>
      <p:pic>
        <p:nvPicPr>
          <p:cNvPr id="5" name="Grafik 4" descr="Ein Bild, das Screenshot, Design enthält.&#10;&#10;Automatisch generierte Beschreibung">
            <a:extLst>
              <a:ext uri="{FF2B5EF4-FFF2-40B4-BE49-F238E27FC236}">
                <a16:creationId xmlns:a16="http://schemas.microsoft.com/office/drawing/2014/main" id="{03C59D06-2DE0-1730-1540-4DFFFA47A5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870" t="-2014" r="-5249" b="-4179"/>
          <a:stretch/>
        </p:blipFill>
        <p:spPr>
          <a:xfrm>
            <a:off x="2230262" y="610419"/>
            <a:ext cx="7731476" cy="6015183"/>
          </a:xfrm>
          <a:prstGeom prst="rect">
            <a:avLst/>
          </a:prstGeo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8FB84786-68CD-E074-E246-5B3C2D13C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4453467" y="705020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AirbnbCereal_W_Bk" panose="020B0502020203020204" pitchFamily="34" charset="-18"/>
                <a:ea typeface="AirbnbCereal_W_Bk" panose="020B0502020203020204" pitchFamily="34" charset="-18"/>
                <a:cs typeface="AirbnbCereal_W_Bk" panose="020B0502020203020204" pitchFamily="34" charset="-18"/>
              </a:rPr>
              <a:t>Klassendiagramm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378F45A1-2902-4070-20EF-014B269032E9}"/>
              </a:ext>
            </a:extLst>
          </p:cNvPr>
          <p:cNvCxnSpPr>
            <a:cxnSpLocks/>
          </p:cNvCxnSpPr>
          <p:nvPr/>
        </p:nvCxnSpPr>
        <p:spPr>
          <a:xfrm flipV="1">
            <a:off x="1210823" y="1634067"/>
            <a:ext cx="0" cy="485606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474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1090</Words>
  <Application>Microsoft Office PowerPoint</Application>
  <PresentationFormat>Breitbild</PresentationFormat>
  <Paragraphs>251</Paragraphs>
  <Slides>22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31" baseType="lpstr">
      <vt:lpstr>AirbnbCereal_W_Bk</vt:lpstr>
      <vt:lpstr>AirbnbCereal_W_Lt Light</vt:lpstr>
      <vt:lpstr>AirbnbCereal_W_Md Med</vt:lpstr>
      <vt:lpstr>AirbnbCereal_W_XBd ExtBd</vt:lpstr>
      <vt:lpstr>Arial</vt:lpstr>
      <vt:lpstr>Calibri</vt:lpstr>
      <vt:lpstr>Calibri Light</vt:lpstr>
      <vt:lpstr>Wingdings</vt:lpstr>
      <vt:lpstr>Office</vt:lpstr>
      <vt:lpstr>Mensch ärgere dich nicht</vt:lpstr>
      <vt:lpstr>Kurze Beschreibung</vt:lpstr>
      <vt:lpstr>Kurze Beschreibung</vt:lpstr>
      <vt:lpstr>Nicht im Spiel enthalten</vt:lpstr>
      <vt:lpstr>PowerPoint-Präsentation</vt:lpstr>
      <vt:lpstr>PowerPoint-Präsentation</vt:lpstr>
      <vt:lpstr>PowerPoint-Präsentation</vt:lpstr>
      <vt:lpstr>PowerPoint-Präsentation</vt:lpstr>
      <vt:lpstr>Klassendiagramm</vt:lpstr>
      <vt:lpstr>Klassendiagramm</vt:lpstr>
      <vt:lpstr>Klassendiagramm</vt:lpstr>
      <vt:lpstr>Klassendiagramm</vt:lpstr>
      <vt:lpstr>Klassendiagramm</vt:lpstr>
      <vt:lpstr>Klassendiagramm</vt:lpstr>
      <vt:lpstr>Klassendiagramm</vt:lpstr>
      <vt:lpstr>Data Dictionary: Player</vt:lpstr>
      <vt:lpstr>Data Dictionary: Figure</vt:lpstr>
      <vt:lpstr>Data Dictionary: Roll-the-Dice </vt:lpstr>
      <vt:lpstr>Data Dictionary: Account </vt:lpstr>
      <vt:lpstr>Data Dictionary: Field</vt:lpstr>
      <vt:lpstr>Data Dictionary: Game Management</vt:lpstr>
      <vt:lpstr>Sequenzdiagramm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Mensch ärgere dich nicht</dc:title>
  <dc:creator>Jan Hammer</dc:creator>
  <cp:lastModifiedBy>Jan Hammer</cp:lastModifiedBy>
  <cp:revision>1</cp:revision>
  <dcterms:created xsi:type="dcterms:W3CDTF">2023-11-06T12:44:44Z</dcterms:created>
  <dcterms:modified xsi:type="dcterms:W3CDTF">2023-11-13T09:02:26Z</dcterms:modified>
</cp:coreProperties>
</file>