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  <p:sldId id="280" r:id="rId5"/>
    <p:sldId id="288" r:id="rId6"/>
    <p:sldId id="259" r:id="rId7"/>
    <p:sldId id="268" r:id="rId8"/>
    <p:sldId id="269" r:id="rId9"/>
    <p:sldId id="270" r:id="rId10"/>
    <p:sldId id="271" r:id="rId11"/>
    <p:sldId id="289" r:id="rId12"/>
    <p:sldId id="279" r:id="rId13"/>
    <p:sldId id="282" r:id="rId14"/>
    <p:sldId id="281" r:id="rId15"/>
    <p:sldId id="283" r:id="rId16"/>
    <p:sldId id="284" r:id="rId17"/>
    <p:sldId id="285" r:id="rId18"/>
    <p:sldId id="286" r:id="rId19"/>
    <p:sldId id="290" r:id="rId20"/>
    <p:sldId id="273" r:id="rId21"/>
    <p:sldId id="275" r:id="rId22"/>
    <p:sldId id="274" r:id="rId23"/>
    <p:sldId id="276" r:id="rId24"/>
    <p:sldId id="277" r:id="rId25"/>
    <p:sldId id="278" r:id="rId26"/>
    <p:sldId id="291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315948D-1592-49FC-B6DC-38ECBA7CCD5D}">
          <p14:sldIdLst>
            <p14:sldId id="256"/>
            <p14:sldId id="292"/>
            <p14:sldId id="258"/>
            <p14:sldId id="280"/>
            <p14:sldId id="288"/>
            <p14:sldId id="259"/>
            <p14:sldId id="268"/>
            <p14:sldId id="269"/>
            <p14:sldId id="270"/>
            <p14:sldId id="271"/>
            <p14:sldId id="289"/>
          </p14:sldIdLst>
        </p14:section>
        <p14:section name="Abschnitt ohne Titel" id="{A1A82650-790E-471E-B91B-F2DE8255CD50}">
          <p14:sldIdLst>
            <p14:sldId id="279"/>
            <p14:sldId id="282"/>
            <p14:sldId id="281"/>
            <p14:sldId id="283"/>
            <p14:sldId id="284"/>
            <p14:sldId id="285"/>
            <p14:sldId id="286"/>
            <p14:sldId id="290"/>
            <p14:sldId id="273"/>
            <p14:sldId id="275"/>
            <p14:sldId id="274"/>
            <p14:sldId id="276"/>
            <p14:sldId id="277"/>
            <p14:sldId id="278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7D8990"/>
    <a:srgbClr val="D9D9D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9" autoAdjust="0"/>
    <p:restoredTop sz="94660"/>
  </p:normalViewPr>
  <p:slideViewPr>
    <p:cSldViewPr snapToGrid="0">
      <p:cViewPr>
        <p:scale>
          <a:sx n="51" d="100"/>
          <a:sy n="51" d="100"/>
        </p:scale>
        <p:origin x="1080" y="1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34013-1F86-87E2-077A-DDECD857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2BF25-6102-128B-B225-DB5DC311D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F80D-5050-A787-8C66-BDB3D8D8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A457F-8130-8F09-5D67-CD2993F2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5BE7-0F8F-023E-2C17-4F40D515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08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9F68-BC9D-7B0D-A87E-29139AD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2599BD-D74F-8CAD-561C-6EB4617B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23801-A2EC-25ED-F712-CB7732A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ACFE9-4733-F13C-24D1-203EE48D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29F56-1BC0-D5E0-F7C7-E138E9D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7CF0A-C56E-6C22-EE48-227AA55E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6D77DD-E9B8-6FC4-9540-365FCF4D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1628E-BACA-B146-2CBB-7B6C11B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ADD6-3ADA-9E6C-403A-EBB00188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90216-E97B-B513-4225-A16C6C0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0BE3F-C2CC-2815-B77D-176DBFF2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05990-662A-6129-7E68-2CBD82C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45E8B-5F4C-A16A-C8EC-DD6AFC2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E1D49-B591-95A3-1E83-590F85C4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36741-1813-CDCC-E9FA-9D018F7D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77178-6334-18F9-D8ED-5385525D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0B80C-4FAF-3FAA-9FE2-7411C0E3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740A9-0293-25D3-D120-F7037066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D8379-682F-500A-EDE1-FF76541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A8607-F8F6-6A05-8DBA-7BB6DDD9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0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9670F-2A43-430D-034B-290E9821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130E-4567-2F8D-220F-2FC6530A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5F7FB0-DB77-F37A-ABC8-598E515B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27FC5-BF1D-D93E-359E-9C09C968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9D89E7-E226-E293-A5E9-14AA291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720F8-747A-6A56-0892-2872E722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149CE-789E-7D74-D297-E890CFD2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D91934-46CA-C78B-DD09-BF36B47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7DCBD5-574D-D1B5-21C3-E303DDC1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71333A-450E-6BFB-7AF4-19C62979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790615-A614-B5CF-6B3D-6A92234F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C6D714-1E6F-6E74-84FA-BD70452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C90512-04BC-0B88-AB3E-9C7B5A93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0C249-0FFA-905A-6F99-F925F1A9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280AF-8492-6B17-E9EF-6FE43D0C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8DE604-63E2-3E53-EC2E-4626F6E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3682F4-3C74-8FCB-1E6C-54FE1E77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AC3CB-A5BD-CB08-53C2-FF616A4D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11FC8A-75AD-E49F-D98D-064FAAA1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43A1A3-2028-49EA-A4A5-11037DBE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AC8208-AF2F-5F5F-55E7-7C696CC6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5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B9150-BFAF-4034-4CFB-7C0D899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3D5D2-06B0-DAD9-22A3-CEA3898C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BD870-77D4-3060-7A05-ED772500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5A4E3-303C-B7A5-8767-A34C3B42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CD6B62-E84D-CB4A-10D2-4CB24EF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AD29F4-D2D1-D209-2C1F-49061EB0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D3063-AD61-8B9A-8575-5DF11408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DAC08-1E78-BE1C-013C-2C0B1AE7B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72B5B-B241-6B96-9B04-0B855FCE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A5F8CC-240E-9F66-0848-1860FAA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3306B-A195-9BE9-2848-245AFEA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A12E4-61E9-2D89-4DA3-516AA238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3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DB442C-4F72-FED5-6C97-C950AD7A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9D684-CB4D-7FCA-BB1A-95DB72E5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AFDC3-CAB8-EA0B-A77F-EC0B81B22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886C-FA47-4237-BA32-07A551A91CA3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4D7BD-4291-2364-959A-745C99B5C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720CC-7A2C-AF0F-D22A-FBDEFDD6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135-939D-4938-B1B7-02422EE5E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2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CwnNTnThmXVLFQ0fsGM7wuMrw0pz_QC/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8D2F5-A370-234B-5CF1-AFF9949F4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890" y="2489199"/>
            <a:ext cx="10290219" cy="1014323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/>
          <a:lstStyle/>
          <a:p>
            <a:r>
              <a:rPr lang="de-DE">
                <a:solidFill>
                  <a:srgbClr val="E2001A"/>
                </a:solidFill>
                <a:latin typeface="AirbnbCereal_W_XBd ExtBd" panose="020B0802020203020204" pitchFamily="34" charset="-18"/>
                <a:ea typeface="AirbnbCereal_W_XBd ExtBd" panose="020B0802020203020204" pitchFamily="34" charset="-18"/>
                <a:cs typeface="AirbnbCereal_W_XBd ExtBd" panose="020B0802020203020204" pitchFamily="34" charset="-18"/>
              </a:rPr>
              <a:t>Mensch ärgere dich nicht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3E9A06-3581-1C1D-0626-8AFE2DCC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21667"/>
            <a:ext cx="9144000" cy="1345603"/>
          </a:xfrm>
        </p:spPr>
        <p:txBody>
          <a:bodyPr/>
          <a:lstStyle/>
          <a:p>
            <a:r>
              <a:rPr lang="de-DE">
                <a:solidFill>
                  <a:srgbClr val="7D8990"/>
                </a:solidFill>
                <a:latin typeface="AirbnbCereal_W_Lt Light" panose="020B0402020203020204" pitchFamily="34" charset="-18"/>
                <a:ea typeface="AirbnbCereal_W_Lt Light" panose="020B0402020203020204" pitchFamily="34" charset="-18"/>
                <a:cs typeface="AirbnbCereal_W_Lt Light" panose="020B0402020203020204" pitchFamily="34" charset="-18"/>
              </a:rPr>
              <a:t>Wael A. , Norman S. , Jan H.</a:t>
            </a:r>
          </a:p>
        </p:txBody>
      </p:sp>
      <p:pic>
        <p:nvPicPr>
          <p:cNvPr id="5" name="Grafik 4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D29650F-9FBA-0E0B-8CDA-4D3DF7CA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08" y="635391"/>
            <a:ext cx="2572584" cy="107425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3B25072-1B76-EE40-92B9-6B5FFB2CE60B}"/>
              </a:ext>
            </a:extLst>
          </p:cNvPr>
          <p:cNvCxnSpPr>
            <a:cxnSpLocks/>
          </p:cNvCxnSpPr>
          <p:nvPr/>
        </p:nvCxnSpPr>
        <p:spPr>
          <a:xfrm>
            <a:off x="1023542" y="3569578"/>
            <a:ext cx="10217567" cy="0"/>
          </a:xfrm>
          <a:prstGeom prst="line">
            <a:avLst/>
          </a:prstGeom>
          <a:ln w="57150">
            <a:solidFill>
              <a:srgbClr val="7D8990"/>
            </a:solidFill>
          </a:ln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ntertitel 2">
            <a:extLst>
              <a:ext uri="{FF2B5EF4-FFF2-40B4-BE49-F238E27FC236}">
                <a16:creationId xmlns:a16="http://schemas.microsoft.com/office/drawing/2014/main" id="{8AFC0F51-A13E-038B-B01A-10652DC40617}"/>
              </a:ext>
            </a:extLst>
          </p:cNvPr>
          <p:cNvSpPr txBox="1">
            <a:spLocks/>
          </p:cNvSpPr>
          <p:nvPr/>
        </p:nvSpPr>
        <p:spPr>
          <a:xfrm>
            <a:off x="1523999" y="4525540"/>
            <a:ext cx="9144000" cy="62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AirbnbCereal_W_Lt Light" panose="020B0402020203020204" pitchFamily="34" charset="-18"/>
                <a:ea typeface="AirbnbCereal_W_Lt Light" panose="020B0402020203020204" pitchFamily="34" charset="-18"/>
                <a:cs typeface="AirbnbCereal_W_Lt Light" panose="020B0402020203020204" pitchFamily="34" charset="-18"/>
              </a:rPr>
              <a:t>Software Engineering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F74BE5C-0AA5-B08B-14AF-5A5941CE03C7}"/>
              </a:ext>
            </a:extLst>
          </p:cNvPr>
          <p:cNvCxnSpPr/>
          <p:nvPr/>
        </p:nvCxnSpPr>
        <p:spPr>
          <a:xfrm>
            <a:off x="4129251" y="4427115"/>
            <a:ext cx="3933496" cy="0"/>
          </a:xfrm>
          <a:prstGeom prst="line">
            <a:avLst/>
          </a:prstGeom>
          <a:ln w="12700">
            <a:solidFill>
              <a:srgbClr val="7D89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7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540569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 wird beendet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723799"/>
              </p:ext>
            </p:extLst>
          </p:nvPr>
        </p:nvGraphicFramePr>
        <p:xfrm>
          <a:off x="736205" y="1634067"/>
          <a:ext cx="10519929" cy="4891437"/>
        </p:xfrm>
        <a:graphic>
          <a:graphicData uri="http://schemas.openxmlformats.org/drawingml/2006/table">
            <a:tbl>
              <a:tblPr/>
              <a:tblGrid>
                <a:gridCol w="280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Geschäftsprozess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Ziel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Aktuelles Spiel ist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Spieler, Admin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hat gewonnen, alle Spielzüge wurden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gewinnt aktuelles Spiel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Ergebnis des Spiels wird in Tabelle geschrieben, Spieler kommt zurück zum Startbildschirm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läuft weiter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Sieger des Spiels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Gewinnerliste/Sieger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0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spielt seinen letzten Zug.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Gewinner wird ausgewählt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Spielfeld wird gelöscht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geht zurück zum Hauptmenü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kann vor </a:t>
                      </a:r>
                      <a:r>
                        <a:rPr lang="de-DE" sz="1200" b="0" strike="noStrike" spc="-1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auswahl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 eines Siegers durch User beendet werden.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mit 3)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stürzt ab 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Alle Spieler weiter mit 4) 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3AFF3167-CCD2-1568-E8F3-0C8503C3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e, Tabletopspiel, Hallensportarten, Brettspiel enthält.&#10;&#10;Automatisch generierte Beschreibung">
            <a:extLst>
              <a:ext uri="{FF2B5EF4-FFF2-40B4-BE49-F238E27FC236}">
                <a16:creationId xmlns:a16="http://schemas.microsoft.com/office/drawing/2014/main" id="{A24D9CF0-A4A6-AAE1-90C4-82D692AF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26AE0-1745-0862-E251-B02AA93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847"/>
            <a:ext cx="10515600" cy="1678162"/>
          </a:xfrm>
        </p:spPr>
        <p:txBody>
          <a:bodyPr>
            <a:normAutofit/>
          </a:bodyPr>
          <a:lstStyle/>
          <a:p>
            <a:pPr algn="ctr"/>
            <a:r>
              <a:rPr lang="de-DE" sz="8000" dirty="0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98861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820472B-8BE6-E972-6450-2FC04E0A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5" name="Grafik 4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3C59D06-2DE0-1730-1540-4DFFFA47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70" t="-2014" r="-5249" b="-4179"/>
          <a:stretch/>
        </p:blipFill>
        <p:spPr>
          <a:xfrm>
            <a:off x="2230262" y="610419"/>
            <a:ext cx="7731476" cy="601518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FB84786-68CD-E074-E246-5B3C2D13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53467" y="70502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8F45A1-2902-4070-20EF-014B269032E9}"/>
              </a:ext>
            </a:extLst>
          </p:cNvPr>
          <p:cNvCxnSpPr>
            <a:cxnSpLocks/>
          </p:cNvCxnSpPr>
          <p:nvPr/>
        </p:nvCxnSpPr>
        <p:spPr>
          <a:xfrm flipV="1">
            <a:off x="1210823" y="1634067"/>
            <a:ext cx="0" cy="485606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74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5393874" y="2108305"/>
            <a:ext cx="1831446" cy="1611243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966988" y="1911594"/>
            <a:ext cx="4029393" cy="3476656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7347557" y="2097330"/>
            <a:ext cx="1584542" cy="1322791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054337" y="2108306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98136" y="3569580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88301" y="3598513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838200" y="1829171"/>
            <a:ext cx="4195544" cy="3691095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5492663" y="1887237"/>
            <a:ext cx="1536308" cy="1325563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7273446" y="1829172"/>
            <a:ext cx="1584542" cy="1322791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102463" y="1829173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25031" y="2980532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95787" y="3290447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5393874" y="2108305"/>
            <a:ext cx="1831446" cy="1611243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341975" y="2022966"/>
            <a:ext cx="1620836" cy="1398496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1138087" y="1829172"/>
            <a:ext cx="4019879" cy="3355834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9054337" y="2108306"/>
            <a:ext cx="1741723" cy="1383628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5498136" y="3569580"/>
            <a:ext cx="2654257" cy="139849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388301" y="3598513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2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10470350" y="1962658"/>
            <a:ext cx="1263031" cy="1111171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292968" y="1994363"/>
            <a:ext cx="1453099" cy="1253769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9270419" y="3248132"/>
            <a:ext cx="1741723" cy="1454007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8793714" y="1917302"/>
            <a:ext cx="1628989" cy="1294072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728134" y="1071815"/>
            <a:ext cx="6391234" cy="3367464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7257643" y="3248132"/>
            <a:ext cx="1741723" cy="10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6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CBA6-84FB-B431-EDF3-BE94B29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787FE19-9E2D-9160-B118-37CCD121AE32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F918533-634B-0E77-2485-F06A7AA1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4C8E9F0-108E-A5EE-64E1-93FAA7F98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6" t="41502" r="46704" b="25734"/>
          <a:stretch/>
        </p:blipFill>
        <p:spPr>
          <a:xfrm>
            <a:off x="10470350" y="1962658"/>
            <a:ext cx="1263031" cy="1111171"/>
          </a:xfrm>
          <a:prstGeom prst="rect">
            <a:avLst/>
          </a:prstGeom>
        </p:spPr>
      </p:pic>
      <p:pic>
        <p:nvPicPr>
          <p:cNvPr id="9" name="Grafik 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E9EECF-DA00-A4B2-0850-0D664DD6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7" t="39487" r="9613" b="32432"/>
          <a:stretch/>
        </p:blipFill>
        <p:spPr>
          <a:xfrm>
            <a:off x="7292968" y="1994363"/>
            <a:ext cx="1453099" cy="1253769"/>
          </a:xfrm>
          <a:prstGeom prst="rect">
            <a:avLst/>
          </a:prstGeom>
        </p:spPr>
      </p:pic>
      <p:pic>
        <p:nvPicPr>
          <p:cNvPr id="10" name="Grafik 9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14BDF18-8521-9C39-7FF3-803140158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1" t="71919" r="-612"/>
          <a:stretch/>
        </p:blipFill>
        <p:spPr>
          <a:xfrm>
            <a:off x="10326794" y="3186417"/>
            <a:ext cx="1550142" cy="1294073"/>
          </a:xfrm>
          <a:prstGeom prst="rect">
            <a:avLst/>
          </a:prstGeom>
        </p:spPr>
      </p:pic>
      <p:pic>
        <p:nvPicPr>
          <p:cNvPr id="11" name="Grafik 10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6CEEC95-A90F-EDF5-FCEE-5CBE0DCD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74540" r="70634" b="-2621"/>
          <a:stretch/>
        </p:blipFill>
        <p:spPr>
          <a:xfrm>
            <a:off x="8793714" y="1917302"/>
            <a:ext cx="1628989" cy="1294072"/>
          </a:xfrm>
          <a:prstGeom prst="rect">
            <a:avLst/>
          </a:prstGeom>
        </p:spPr>
      </p:pic>
      <p:pic>
        <p:nvPicPr>
          <p:cNvPr id="12" name="Grafik 11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A09B972-36BF-05DD-EC33-D1CF92FE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609" r="50000" b="59310"/>
          <a:stretch/>
        </p:blipFill>
        <p:spPr>
          <a:xfrm>
            <a:off x="7272849" y="2821096"/>
            <a:ext cx="2994083" cy="1577546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23D5A3A-F380-8E2F-E211-FCB18858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5" t="-1370" r="6645" b="78654"/>
          <a:stretch/>
        </p:blipFill>
        <p:spPr>
          <a:xfrm>
            <a:off x="829752" y="1829172"/>
            <a:ext cx="5532408" cy="33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820472B-8BE6-E972-6450-2FC04E0A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FB84786-68CD-E074-E246-5B3C2D13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53467" y="70502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Klassendiagramm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8F45A1-2902-4070-20EF-014B269032E9}"/>
              </a:ext>
            </a:extLst>
          </p:cNvPr>
          <p:cNvCxnSpPr>
            <a:cxnSpLocks/>
          </p:cNvCxnSpPr>
          <p:nvPr/>
        </p:nvCxnSpPr>
        <p:spPr>
          <a:xfrm flipV="1">
            <a:off x="1210823" y="1634067"/>
            <a:ext cx="0" cy="485606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53677F1-0F8B-F77E-F508-EC2D5CE7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25" y="610419"/>
            <a:ext cx="7102083" cy="59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1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e, Tabletopspiel, Hallensportarten, Brettspiel enthält.&#10;&#10;Automatisch generierte Beschreibung">
            <a:extLst>
              <a:ext uri="{FF2B5EF4-FFF2-40B4-BE49-F238E27FC236}">
                <a16:creationId xmlns:a16="http://schemas.microsoft.com/office/drawing/2014/main" id="{A24D9CF0-A4A6-AAE1-90C4-82D692AF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26AE0-1745-0862-E251-B02AA93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847"/>
            <a:ext cx="10515600" cy="1678162"/>
          </a:xfrm>
        </p:spPr>
        <p:txBody>
          <a:bodyPr>
            <a:normAutofit/>
          </a:bodyPr>
          <a:lstStyle/>
          <a:p>
            <a:pPr algn="ctr"/>
            <a:r>
              <a:rPr lang="de-DE" sz="8000" dirty="0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162110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e, Tabletopspiel, Hallensportarten, Brettspiel enthält.&#10;&#10;Automatisch generierte Beschreibung">
            <a:extLst>
              <a:ext uri="{FF2B5EF4-FFF2-40B4-BE49-F238E27FC236}">
                <a16:creationId xmlns:a16="http://schemas.microsoft.com/office/drawing/2014/main" id="{A24D9CF0-A4A6-AAE1-90C4-82D692AF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26AE0-1745-0862-E251-B02AA93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2914"/>
            <a:ext cx="12192000" cy="3344449"/>
          </a:xfrm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8000" dirty="0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Allgemeine Beschreibung</a:t>
            </a:r>
          </a:p>
        </p:txBody>
      </p:sp>
    </p:spTree>
    <p:extLst>
      <p:ext uri="{BB962C8B-B14F-4D97-AF65-F5344CB8AC3E}">
        <p14:creationId xmlns:p14="http://schemas.microsoft.com/office/powerpoint/2010/main" val="36561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BF205-D21A-12D4-2A21-8FDED9FF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Player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63C9E61-B6AE-26F3-C40C-6528431F0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97431"/>
              </p:ext>
            </p:extLst>
          </p:nvPr>
        </p:nvGraphicFramePr>
        <p:xfrm>
          <a:off x="808522" y="1825624"/>
          <a:ext cx="10545278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2798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Spieler sind die Teilnehmer am Spiel. Jeder Spieler besitzt vier Figuren.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Hat ein Spieler alle Figuren als erster im Ziel hat er das Spiel gewonnen.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Player-ID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Konto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Benutzername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E-Mail 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Passwort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Teilnehmer am Spiel. Sie können Spielzüge durchführen und Würfeln sowie das Spiel beenden.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8" name="Grafik 7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50B209F6-9E9F-11BF-C3D4-BC521361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1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BEF7-1FCB-9490-94AA-A17A0F27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Figure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91F30-2067-A5CC-4D9B-86D47D1F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E35FE3B7-412A-F241-5E51-D0545052A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78694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Spielfiguren die einem Spieler zugeordnet sind.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Sie haben außerdem ein zugeordneten Platz auf dem Spielfeld.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Wenn alle Spielfiguren den Zielbereich als erstes erreichen hat der zugeordnete Spieler gewonnen.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Farbe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Feld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Zielbereich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Spielfiguren die für Spielzüge verwendet werden.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Können Zielbereich erreichen.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8F793C20-0EEE-F24F-E609-B8B034A3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1F9A-C129-EFFE-518E-E4D49D12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</a:t>
            </a:r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Dictionary</a:t>
            </a:r>
            <a:r>
              <a:rPr lang="de-DE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: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Roll-</a:t>
            </a:r>
            <a:r>
              <a:rPr lang="de-DE" err="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the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-</a:t>
            </a:r>
            <a:r>
              <a:rPr lang="de-DE" dirty="0" err="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Dice</a:t>
            </a:r>
            <a:r>
              <a:rPr lang="de-DE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85CE2-8086-3EE7-C637-F0064ACF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52D945C4-9EE1-E48C-8A97-F177A834A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58089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Roll-</a:t>
                      </a:r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 Spieler würfelt und es wird eine Augenzahl ausgewählt zwischen eins und sechs.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Augenzahl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Die Augenzahl wird verwendet, um den Spielzug durchzuführen. Der Spieler bewegt seine Figur um die Anzahl der Augen.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3F2EA07-E2E5-52D8-A68B-8E893847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A0E32-B68B-1BC9-FEAB-5574C75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Account</a:t>
            </a:r>
            <a:r>
              <a:rPr lang="de-DE" dirty="0">
                <a:solidFill>
                  <a:schemeClr val="bg1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825EF-2ED7-5F13-4964-2FCDD819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737A6DA-433F-A646-61D8-AA9190BA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47365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 Nutzer besitzt einen Account mit Benutzername und Passwort, mit welchem er sich bei dem Spiel anmeldet, und Spielen beitreten kann.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E-Mail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Passwort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Username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Beitreten von Spielen.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Erstellen von Accounts.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 </a:t>
                      </a:r>
                      <a:r>
                        <a:rPr lang="de-DE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∞</a:t>
                      </a:r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DDC1E5B-6D91-A431-EAEB-4539233D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CAE3B-6990-8A5F-972B-857949F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Field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D9125-3A08-7C7B-3B9A-82FA6DB8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21D4AF2D-D56A-FDF3-FC10-DB98224E1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833411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Auf dem Spielfeld findet das Spiel statt. Die Figuren haben eine bestimmte Position auf dem Spielfeld.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NextField</a:t>
                      </a:r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PrevField</a:t>
                      </a:r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Startposition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Zielbereich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Wird beim Erstellen von Spielfeldern durch das Game Management erstellt.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Die Figuren bewegen sich auf den Feldern.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6D69E665-ECDD-92C7-C49C-376226A5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D2CCF-BEA6-9106-6D93-02ED7DA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Data Dictionary: </a:t>
            </a:r>
            <a:r>
              <a:rPr lang="de-DE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Game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F4B19-37D0-A5AC-A231-65549B5B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1DEDDDF2-3952-BCF3-6E76-A07D4C0FB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176574"/>
              </p:ext>
            </p:extLst>
          </p:nvPr>
        </p:nvGraphicFramePr>
        <p:xfrm>
          <a:off x="838200" y="1825624"/>
          <a:ext cx="10515600" cy="446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1121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419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635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06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7961860"/>
                    </a:ext>
                  </a:extLst>
                </a:gridCol>
              </a:tblGrid>
              <a:tr h="492573"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1528"/>
                  </a:ext>
                </a:extLst>
              </a:tr>
              <a:tr h="3973362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Hier wird die Anzahl der Spieler gespeichert so wie das Spiel allgemein verwaltet.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 wird außerdem gespeichert ob ein Spiel beendet bzw. gewonnen 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Spieler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Spielfeld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Spielstand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Das Game Management erstellt das Spielfeld über der Klasse Field. Durch das Game Management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wird ein Spiel gestartet und beendet.  </a:t>
                      </a:r>
                    </a:p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de-D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03380"/>
                  </a:ext>
                </a:extLst>
              </a:tr>
            </a:tbl>
          </a:graphicData>
        </a:graphic>
      </p:graphicFrame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26A39FE-ACD8-E8F5-38B0-6AA62213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e, Tabletopspiel, Hallensportarten, Brettspiel enthält.&#10;&#10;Automatisch generierte Beschreibung">
            <a:extLst>
              <a:ext uri="{FF2B5EF4-FFF2-40B4-BE49-F238E27FC236}">
                <a16:creationId xmlns:a16="http://schemas.microsoft.com/office/drawing/2014/main" id="{A24D9CF0-A4A6-AAE1-90C4-82D692AF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26AE0-1745-0862-E251-B02AA93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847"/>
            <a:ext cx="10515600" cy="1678162"/>
          </a:xfrm>
        </p:spPr>
        <p:txBody>
          <a:bodyPr>
            <a:normAutofit/>
          </a:bodyPr>
          <a:lstStyle/>
          <a:p>
            <a:pPr algn="ctr"/>
            <a:r>
              <a:rPr lang="de-DE" sz="8000" dirty="0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Sequenzdiagramm</a:t>
            </a:r>
          </a:p>
        </p:txBody>
      </p:sp>
    </p:spTree>
    <p:extLst>
      <p:ext uri="{BB962C8B-B14F-4D97-AF65-F5344CB8AC3E}">
        <p14:creationId xmlns:p14="http://schemas.microsoft.com/office/powerpoint/2010/main" val="3382365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BA64DD15-CB3D-9D22-1BCD-531E3259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55" y="390642"/>
            <a:ext cx="5096994" cy="62188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7A276F-3E25-2A89-A90B-77BB66E28A91}"/>
              </a:ext>
            </a:extLst>
          </p:cNvPr>
          <p:cNvSpPr txBox="1"/>
          <p:nvPr/>
        </p:nvSpPr>
        <p:spPr>
          <a:xfrm>
            <a:off x="838200" y="1459855"/>
            <a:ext cx="550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https://drive.google.com/file/d/1VCwnNTnThmXVLFQ0fsGM7wuMrw0pz_QC/view</a:t>
            </a:r>
            <a:endParaRPr lang="de-DE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20836F1-2C6D-4CA3-0587-18B3EC89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Sequenzdiagramm</a:t>
            </a:r>
            <a:endParaRPr lang="de-DE" dirty="0">
              <a:solidFill>
                <a:schemeClr val="bg1"/>
              </a:solidFill>
              <a:latin typeface="AirbnbCereal_W_Md Med" panose="020B0602020203020204" pitchFamily="34" charset="-18"/>
              <a:ea typeface="AirbnbCereal_W_Md Med" panose="020B0602020203020204" pitchFamily="34" charset="-18"/>
              <a:cs typeface="AirbnbCereal_W_Md Med" panose="020B06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10941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DF4FC-5312-B69D-089F-99D0543A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Kurze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296B9-1F41-F53F-35FE-376A46A7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78"/>
            <a:ext cx="10515600" cy="4558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Klassisches deutsches Brettspiel für zwei bis vier Personen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Ziel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alle vier Spielfiguren sicher von Startfeld zu Zielfeld bewegen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Spielbrett besteht aus einem Kreislauf mit 40 Feldern und vier farbigen Startbereichen sowie Zielfeldern für jede Farbe.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Jeder Spieler wählt Farbe und stellt seine Spielfiguren in Startbereich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beginnt seinen Zug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Würfeln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B01237B-6429-1B1E-C7B6-802E610B6381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4004-1ED3-B4C9-AEAF-630A95FD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0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8626C-D4E9-BC21-77BC-B245569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Kurze </a:t>
            </a:r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71925-9304-CDA6-2E64-21557ED2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172"/>
            <a:ext cx="10515600" cy="4552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Zahl, die gewürfelt wird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wie viele Felder eine Figur bewegt wird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Um Figur auf das Spielbrett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muss Sechs würfeln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Wirft ein Spieler eine Sechs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noch einmal würfeln und weitere Aktion durchführen.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Figuren der Gegner schlagen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auf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dasselbe Feld ziehen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Geschlagene Figur muss dann zurück in ihren Startbereich und von vorne beginnen.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 endet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Spieler alle seine Figuren im Zielfeld hat. Der erste Spieler, der das erreicht, gewinnt das Spiel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19AB4FB-2DC4-99D3-FD5C-F154DF803404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FCF71657-0DEA-1022-6D90-E5A96877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3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creenshot, Text, Kreis enthält.&#10;&#10;Automatisch generierte Beschreibung">
            <a:extLst>
              <a:ext uri="{FF2B5EF4-FFF2-40B4-BE49-F238E27FC236}">
                <a16:creationId xmlns:a16="http://schemas.microsoft.com/office/drawing/2014/main" id="{280A2920-5DB0-3F62-E570-F562FDA3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5" y="381000"/>
            <a:ext cx="6096000" cy="6096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6AD99AE-4EAB-1C6E-6E25-9154D75BEBE3}"/>
              </a:ext>
            </a:extLst>
          </p:cNvPr>
          <p:cNvSpPr txBox="1"/>
          <p:nvPr/>
        </p:nvSpPr>
        <p:spPr>
          <a:xfrm>
            <a:off x="7703617" y="2875002"/>
            <a:ext cx="3819441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Spielfeld</a:t>
            </a:r>
          </a:p>
        </p:txBody>
      </p:sp>
    </p:spTree>
    <p:extLst>
      <p:ext uri="{BB962C8B-B14F-4D97-AF65-F5344CB8AC3E}">
        <p14:creationId xmlns:p14="http://schemas.microsoft.com/office/powerpoint/2010/main" val="155403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6DFE6-8A3A-81E5-F80A-45F3D859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Nicht</a:t>
            </a:r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 im Spiel enthalten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AA270-BF2A-8612-D610-B955EE01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837"/>
            <a:ext cx="10515600" cy="404812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Künstliche Intelligenz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Nur echte Spieler die gegeneinander Spielen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 </a:t>
            </a: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Finanzielle Transaktionen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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Keine Möglichkeit etwas zu kaufen, wie bspw. ein anderes Spielfeld,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  <a:sym typeface="Wingdings" panose="05000000000000000000" pitchFamily="2" charset="2"/>
              </a:rPr>
              <a:t>etc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DB9386B-0457-C031-7FB1-14DDEAAF6F7B}"/>
              </a:ext>
            </a:extLst>
          </p:cNvPr>
          <p:cNvCxnSpPr>
            <a:cxnSpLocks/>
          </p:cNvCxnSpPr>
          <p:nvPr/>
        </p:nvCxnSpPr>
        <p:spPr>
          <a:xfrm>
            <a:off x="966989" y="1469750"/>
            <a:ext cx="102175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640B42E-D8C2-1AF5-524A-7184691E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8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736206" y="540569"/>
            <a:ext cx="9878910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chemeClr val="bg2">
                    <a:lumMod val="50000"/>
                  </a:schemeClr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Würfeln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191347"/>
              </p:ext>
            </p:extLst>
          </p:nvPr>
        </p:nvGraphicFramePr>
        <p:xfrm>
          <a:off x="736206" y="1497724"/>
          <a:ext cx="10539248" cy="48842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Funktion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Würfeln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Ergebnisse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 wurde gewürfelt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Zahl zwischen eins und sechs wird ausgewählt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Ein Spieler 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Mindestens 2-4 Spieler, Spieler eingeloggt, Spiel gestartet und Spieler ist an der Reihe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Vorheriger Spieler beendet Spielzug. Neues Spiel startet bei Spieler.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Zahl wurde ausgewählt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Spielzug des Spielers wird durchgeführt. 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ist noch an der Reihe, nochmal Würfeln.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Gewählte Augenzahl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4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User startet Spiel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ist an der Reihe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Spieler würfelt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Augenzahl wird ausgewählt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Augenzahl wird angezeigt/ausgegeben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4a) Bei Augenzahl „6“ wird nochmal gewürfelt bis keine Augenzahl „6“mehr gewürfelt wird und die Augenzahlen addiert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Abläufe aus Aufgaben/Schritten, die in manchen Fällen stattdessen auszuführen sind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Grafik 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9B1EE95-5773-2C46-4171-A103C35E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638503"/>
            <a:ext cx="9936864" cy="801922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Spielzug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88490"/>
              </p:ext>
            </p:extLst>
          </p:nvPr>
        </p:nvGraphicFramePr>
        <p:xfrm>
          <a:off x="736205" y="1597273"/>
          <a:ext cx="10957812" cy="4842940"/>
        </p:xfrm>
        <a:graphic>
          <a:graphicData uri="http://schemas.openxmlformats.org/drawingml/2006/table">
            <a:tbl>
              <a:tblPr/>
              <a:tblGrid>
                <a:gridCol w="274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Funktion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Spielzug wird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Ergebnisse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Spielzug wurde durchgeführt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Teilnehmender Spieler ist an der Reihe, Spieler hat gewürfelt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hat gewürfelt, Augenzahl wurde ausgegeben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Nächster Spieler ist an der Reihe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ist noch an der Reihe, Spielzug muss durchgeführt werden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Augenzahl vom Prozess Würfeln, Aktuelle Feldposition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 Feldposition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5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würfelt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System checkt Regelwerk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System wendet Regelwerk an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bewegt Figur abhängig von Augenzahl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Figur des Spielers hat neue Feldposition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Nächster Spieler ist dran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1a) Spieler würfelt bei Augenzahl „6“ nochmal bis keine Augenzahl „6“ erscheint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Dann weiter mit 2)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bg2">
                            <a:lumMod val="50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Abläufe aus Aufgaben/Schritten, die in manchen Fällen stattdessen auszuführen sind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10FF52F-D027-6E02-AB57-99B87572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7322AD1-00DA-B198-D53B-D9231FD1D70C}"/>
              </a:ext>
            </a:extLst>
          </p:cNvPr>
          <p:cNvSpPr txBox="1"/>
          <p:nvPr/>
        </p:nvSpPr>
        <p:spPr>
          <a:xfrm>
            <a:off x="678252" y="540569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360" spc="-1">
                <a:solidFill>
                  <a:srgbClr val="808080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Use Cases: </a:t>
            </a:r>
            <a:r>
              <a:rPr lang="de-DE" sz="3360" spc="-1">
                <a:solidFill>
                  <a:schemeClr val="bg1"/>
                </a:solidFill>
                <a:latin typeface="AirbnbCereal_W_Md Med" panose="020B0602020203020204" pitchFamily="34" charset="-18"/>
                <a:ea typeface="AirbnbCereal_W_Md Med" panose="020B0602020203020204" pitchFamily="34" charset="-18"/>
                <a:cs typeface="AirbnbCereal_W_Md Med" panose="020B0602020203020204" pitchFamily="34" charset="-18"/>
              </a:rPr>
              <a:t>Spiel wird gestartet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8BD06-B9CD-AB39-B978-5BA1B477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415244"/>
              </p:ext>
            </p:extLst>
          </p:nvPr>
        </p:nvGraphicFramePr>
        <p:xfrm>
          <a:off x="736206" y="1461238"/>
          <a:ext cx="10175760" cy="5041161"/>
        </p:xfrm>
        <a:graphic>
          <a:graphicData uri="http://schemas.openxmlformats.org/drawingml/2006/table">
            <a:tbl>
              <a:tblPr/>
              <a:tblGrid>
                <a:gridCol w="285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Geschäftsprozess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Ziel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Neues Spiel mit 2-4 Personen wird erstellt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Akteure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Spieler, Admin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Vorbedingungen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ist eingeloggt. 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Auslösendes Ereignis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startet neues Spiel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Erfolg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Neues Spiel wurde angelegt, 2-4 Spieler treten dem Spiel bei. Spiel wird gestartet und erster Spieler macht Zug.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Nachbedingung bei Fehlschlag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ist nicht angelegt, Spieler tritt keinem Spiel bei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Eingehende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Spieler-Daten, Spiel-ID, Mitspieler-Daten, Regelwerk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Ausgehende Daten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Spieler-Daten, Mitspieler-Daten, Spiel-ID, Erster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Ablauf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Spieler startet neues Spiel durch klicken auf „Neues Spiel“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Mitspieler werden gesucht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angelegt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Spielfeld wird erstellt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Dem Spiel werden die Mitspieler hinzugefügt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arenR"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Erweiterungen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3a) Option Spiel während Erstellung abzubrechen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zu 1)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Alternativen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</a:rPr>
                        <a:t>2a) Spiel hat nicht genug Spieler (&lt;2), Spiel wird nicht gestartet </a:t>
                      </a: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irbnbCereal_W_Bk" panose="020B0502020203020204" pitchFamily="34" charset="-18"/>
                          <a:ea typeface="AirbnbCereal_W_Bk" panose="020B0502020203020204" pitchFamily="34" charset="-18"/>
                          <a:cs typeface="AirbnbCereal_W_Bk" panose="020B0502020203020204" pitchFamily="34" charset="-18"/>
                          <a:sym typeface="Wingdings" panose="05000000000000000000" pitchFamily="2" charset="2"/>
                        </a:rPr>
                        <a:t> Weiter zu 1)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irbnbCereal_W_Bk" panose="020B0502020203020204" pitchFamily="34" charset="-18"/>
                        <a:ea typeface="AirbnbCereal_W_Bk" panose="020B0502020203020204" pitchFamily="34" charset="-18"/>
                        <a:cs typeface="AirbnbCereal_W_Bk" panose="020B0502020203020204" pitchFamily="34" charset="-18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Grafik 1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D6B80C65-18CB-8B3C-39F4-D5DD5723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9" y="226641"/>
            <a:ext cx="919057" cy="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2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Microsoft Office PowerPoint</Application>
  <PresentationFormat>Breitbild</PresentationFormat>
  <Paragraphs>256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AirbnbCereal_W_Bk</vt:lpstr>
      <vt:lpstr>AirbnbCereal_W_Lt Light</vt:lpstr>
      <vt:lpstr>AirbnbCereal_W_Md Med</vt:lpstr>
      <vt:lpstr>AirbnbCereal_W_XBd ExtBd</vt:lpstr>
      <vt:lpstr>Arial</vt:lpstr>
      <vt:lpstr>Calibri</vt:lpstr>
      <vt:lpstr>Calibri Light</vt:lpstr>
      <vt:lpstr>Wingdings</vt:lpstr>
      <vt:lpstr>Office</vt:lpstr>
      <vt:lpstr>Mensch ärgere dich nicht</vt:lpstr>
      <vt:lpstr>Allgemeine Beschreibung</vt:lpstr>
      <vt:lpstr>Kurze Beschreibung</vt:lpstr>
      <vt:lpstr>Kurze Beschreibung</vt:lpstr>
      <vt:lpstr>PowerPoint-Präsentation</vt:lpstr>
      <vt:lpstr>Nicht im Spiel enthalten</vt:lpstr>
      <vt:lpstr>PowerPoint-Präsentation</vt:lpstr>
      <vt:lpstr>PowerPoint-Präsentation</vt:lpstr>
      <vt:lpstr>PowerPoint-Präsentation</vt:lpstr>
      <vt:lpstr>PowerPoint-Präsentation</vt:lpstr>
      <vt:lpstr>Klassendiagramm</vt:lpstr>
      <vt:lpstr>Klassendiagramm</vt:lpstr>
      <vt:lpstr>Klassendiagramm</vt:lpstr>
      <vt:lpstr>Klassendiagramm</vt:lpstr>
      <vt:lpstr>Klassendiagramm</vt:lpstr>
      <vt:lpstr>Klassendiagramm</vt:lpstr>
      <vt:lpstr>Klassendiagramm</vt:lpstr>
      <vt:lpstr>Klassendiagramm</vt:lpstr>
      <vt:lpstr>Data Dictionary</vt:lpstr>
      <vt:lpstr>Data Dictionary: Player</vt:lpstr>
      <vt:lpstr>Data Dictionary: Figure</vt:lpstr>
      <vt:lpstr>Data Dictionary: Roll-the-Dice </vt:lpstr>
      <vt:lpstr>Data Dictionary: Account </vt:lpstr>
      <vt:lpstr>Data Dictionary: Field</vt:lpstr>
      <vt:lpstr>Data Dictionary: Game Management</vt:lpstr>
      <vt:lpstr>Sequenzdiagramm</vt:lpstr>
      <vt:lpstr>Sequenzdiagramm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Jan Hammer</dc:creator>
  <cp:lastModifiedBy>Jan Hammer</cp:lastModifiedBy>
  <cp:revision>16</cp:revision>
  <dcterms:created xsi:type="dcterms:W3CDTF">2023-11-06T12:44:44Z</dcterms:created>
  <dcterms:modified xsi:type="dcterms:W3CDTF">2023-11-13T12:22:38Z</dcterms:modified>
</cp:coreProperties>
</file>