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26" r:id="rId2"/>
    <p:sldId id="267" r:id="rId3"/>
    <p:sldId id="344" r:id="rId4"/>
    <p:sldId id="347" r:id="rId5"/>
    <p:sldId id="348" r:id="rId6"/>
    <p:sldId id="351" r:id="rId7"/>
    <p:sldId id="350" r:id="rId8"/>
    <p:sldId id="353" r:id="rId9"/>
    <p:sldId id="354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2" r:id="rId27"/>
    <p:sldId id="373" r:id="rId28"/>
    <p:sldId id="37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362"/>
    </p:cViewPr>
  </p:sorterViewPr>
  <p:notesViewPr>
    <p:cSldViewPr snapToGrid="0">
      <p:cViewPr varScale="1">
        <p:scale>
          <a:sx n="53" d="100"/>
          <a:sy n="53" d="100"/>
        </p:scale>
        <p:origin x="19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03E17-9E06-46BC-8180-9412B420F67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4EACA-38FD-4279-ABFE-B276D2AD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1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17E00-FCD2-4039-A67B-A6AC0185B54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F4E96-B1D0-40F9-B430-205BFCCBD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025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m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17256" y="2656114"/>
            <a:ext cx="5254173" cy="270808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272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te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63150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1479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04821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7486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rea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6801076" y="1072175"/>
            <a:ext cx="4167940" cy="4932782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9061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ece o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303242" y="1117278"/>
            <a:ext cx="4778243" cy="243872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516913" y="3733537"/>
            <a:ext cx="4020458" cy="183994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638488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rea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6194558" y="1059220"/>
            <a:ext cx="2252757" cy="251129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8447315" y="3570514"/>
            <a:ext cx="2252757" cy="192314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6821715" y="3570514"/>
            <a:ext cx="1625600" cy="149497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8447315" y="1480456"/>
            <a:ext cx="1872343" cy="20900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445220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ig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1238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4502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o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4472296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8085651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858941" y="1102359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75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6127137" y="1079440"/>
            <a:ext cx="4439264" cy="45666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165385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Membe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0548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crl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979883" y="132080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ank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20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Uptown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7491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989862" y="2656118"/>
            <a:ext cx="2538594" cy="245291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9522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17406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1750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86094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920438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056254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pecial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670549" y="978312"/>
            <a:ext cx="2148875" cy="220920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8632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Layout Sideba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431236" y="1294723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31236" y="2885489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431236" y="4476255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81326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0364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57299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enter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24379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296228" y="171984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91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87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Blank La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4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71565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90160" y="2709817"/>
            <a:ext cx="2011680" cy="201168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38083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1422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62573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91773" y="1030521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425373" y="1030068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291773" y="3294743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425373" y="3294290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9190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717539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551325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85111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91627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ight Sid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37027" y="204714"/>
            <a:ext cx="4285397" cy="233376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37027" y="2690882"/>
            <a:ext cx="1965277" cy="164910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379725" y="2690882"/>
            <a:ext cx="2142699" cy="31503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10708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enter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1739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ent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514467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543666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50498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610003" y="1670117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71487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Abstract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2089249" y="988722"/>
            <a:ext cx="4882075" cy="282831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2158826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8373935" y="712951"/>
            <a:ext cx="3818065" cy="468636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5602513" y="712952"/>
            <a:ext cx="2540001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2831091" y="712952"/>
            <a:ext cx="2540001" cy="169642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7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1" y="712950"/>
            <a:ext cx="2599670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8" name="Picture Placeholder 1"/>
          <p:cNvSpPr>
            <a:spLocks noGrp="1"/>
          </p:cNvSpPr>
          <p:nvPr>
            <p:ph type="pic" sz="quarter" idx="14"/>
          </p:nvPr>
        </p:nvSpPr>
        <p:spPr>
          <a:xfrm>
            <a:off x="2831090" y="2627086"/>
            <a:ext cx="2540001" cy="159656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83474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349374" y="1621945"/>
            <a:ext cx="2880000" cy="288000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9896582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ig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232000" y="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63003" y="342720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36318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Abstrac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7141029" y="578688"/>
            <a:ext cx="3585029" cy="4951254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20910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613294" y="3521499"/>
            <a:ext cx="2919622" cy="5103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402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117796" y="1670709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58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7341086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24"/>
          </p:nvPr>
        </p:nvSpPr>
        <p:spPr>
          <a:xfrm>
            <a:off x="1930377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452513" y="3544622"/>
            <a:ext cx="3281748" cy="20711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5496224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5921829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3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2232845" y="1935358"/>
            <a:ext cx="1464905" cy="2562502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aseline="0">
                <a:latin typeface="Source Sans Pro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260609" y="2753345"/>
            <a:ext cx="3525238" cy="242668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140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664846" y="1519761"/>
            <a:ext cx="1899862" cy="331447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2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463166" y="1438481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5588712" y="1491715"/>
            <a:ext cx="2722520" cy="202891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6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581898" y="3520626"/>
            <a:ext cx="1921988" cy="138429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58994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22"/>
          </p:nvPr>
        </p:nvSpPr>
        <p:spPr>
          <a:xfrm>
            <a:off x="7346032" y="1573578"/>
            <a:ext cx="5958777" cy="3763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4934432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1"/>
          <p:cNvSpPr>
            <a:spLocks noGrp="1"/>
          </p:cNvSpPr>
          <p:nvPr>
            <p:ph type="pic" sz="quarter" idx="19"/>
          </p:nvPr>
        </p:nvSpPr>
        <p:spPr>
          <a:xfrm>
            <a:off x="1348958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99336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665070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932312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334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1331922" y="1203794"/>
            <a:ext cx="4311730" cy="4301385"/>
          </a:xfrm>
          <a:custGeom>
            <a:avLst/>
            <a:gdLst>
              <a:gd name="connsiteX0" fmla="*/ 1103914 w 4311730"/>
              <a:gd name="connsiteY0" fmla="*/ 3347949 h 4301385"/>
              <a:gd name="connsiteX1" fmla="*/ 1158579 w 4311730"/>
              <a:gd name="connsiteY1" fmla="*/ 3360416 h 4301385"/>
              <a:gd name="connsiteX2" fmla="*/ 2647422 w 4311730"/>
              <a:gd name="connsiteY2" fmla="*/ 4031432 h 4301385"/>
              <a:gd name="connsiteX3" fmla="*/ 2718131 w 4311730"/>
              <a:gd name="connsiteY3" fmla="*/ 4218172 h 4301385"/>
              <a:gd name="connsiteX4" fmla="*/ 2531391 w 4311730"/>
              <a:gd name="connsiteY4" fmla="*/ 4288881 h 4301385"/>
              <a:gd name="connsiteX5" fmla="*/ 1042548 w 4311730"/>
              <a:gd name="connsiteY5" fmla="*/ 3617864 h 4301385"/>
              <a:gd name="connsiteX6" fmla="*/ 971839 w 4311730"/>
              <a:gd name="connsiteY6" fmla="*/ 3431125 h 4301385"/>
              <a:gd name="connsiteX7" fmla="*/ 1103914 w 4311730"/>
              <a:gd name="connsiteY7" fmla="*/ 3347949 h 4301385"/>
              <a:gd name="connsiteX8" fmla="*/ 851821 w 4311730"/>
              <a:gd name="connsiteY8" fmla="*/ 2848575 h 4301385"/>
              <a:gd name="connsiteX9" fmla="*/ 900509 w 4311730"/>
              <a:gd name="connsiteY9" fmla="*/ 2859678 h 4301385"/>
              <a:gd name="connsiteX10" fmla="*/ 3275747 w 4311730"/>
              <a:gd name="connsiteY10" fmla="*/ 3930189 h 4301385"/>
              <a:gd name="connsiteX11" fmla="*/ 3338725 w 4311730"/>
              <a:gd name="connsiteY11" fmla="*/ 4096514 h 4301385"/>
              <a:gd name="connsiteX12" fmla="*/ 3172401 w 4311730"/>
              <a:gd name="connsiteY12" fmla="*/ 4159492 h 4301385"/>
              <a:gd name="connsiteX13" fmla="*/ 797163 w 4311730"/>
              <a:gd name="connsiteY13" fmla="*/ 3088981 h 4301385"/>
              <a:gd name="connsiteX14" fmla="*/ 734185 w 4311730"/>
              <a:gd name="connsiteY14" fmla="*/ 2922657 h 4301385"/>
              <a:gd name="connsiteX15" fmla="*/ 851821 w 4311730"/>
              <a:gd name="connsiteY15" fmla="*/ 2848575 h 4301385"/>
              <a:gd name="connsiteX16" fmla="*/ 339746 w 4311730"/>
              <a:gd name="connsiteY16" fmla="*/ 2354122 h 4301385"/>
              <a:gd name="connsiteX17" fmla="*/ 339746 w 4311730"/>
              <a:gd name="connsiteY17" fmla="*/ 2354123 h 4301385"/>
              <a:gd name="connsiteX18" fmla="*/ 339746 w 4311730"/>
              <a:gd name="connsiteY18" fmla="*/ 2354123 h 4301385"/>
              <a:gd name="connsiteX19" fmla="*/ 458269 w 4311730"/>
              <a:gd name="connsiteY19" fmla="*/ 2279482 h 4301385"/>
              <a:gd name="connsiteX20" fmla="*/ 507324 w 4311730"/>
              <a:gd name="connsiteY20" fmla="*/ 2290670 h 4301385"/>
              <a:gd name="connsiteX21" fmla="*/ 3635217 w 4311730"/>
              <a:gd name="connsiteY21" fmla="*/ 3700399 h 4301385"/>
              <a:gd name="connsiteX22" fmla="*/ 3698670 w 4311730"/>
              <a:gd name="connsiteY22" fmla="*/ 3867978 h 4301385"/>
              <a:gd name="connsiteX23" fmla="*/ 3698669 w 4311730"/>
              <a:gd name="connsiteY23" fmla="*/ 3867977 h 4301385"/>
              <a:gd name="connsiteX24" fmla="*/ 3531091 w 4311730"/>
              <a:gd name="connsiteY24" fmla="*/ 3931431 h 4301385"/>
              <a:gd name="connsiteX25" fmla="*/ 403200 w 4311730"/>
              <a:gd name="connsiteY25" fmla="*/ 2521700 h 4301385"/>
              <a:gd name="connsiteX26" fmla="*/ 328559 w 4311730"/>
              <a:gd name="connsiteY26" fmla="*/ 2403177 h 4301385"/>
              <a:gd name="connsiteX27" fmla="*/ 339746 w 4311730"/>
              <a:gd name="connsiteY27" fmla="*/ 2354123 h 4301385"/>
              <a:gd name="connsiteX28" fmla="*/ 369089 w 4311730"/>
              <a:gd name="connsiteY28" fmla="*/ 2313250 h 4301385"/>
              <a:gd name="connsiteX29" fmla="*/ 458269 w 4311730"/>
              <a:gd name="connsiteY29" fmla="*/ 2279482 h 4301385"/>
              <a:gd name="connsiteX30" fmla="*/ 647889 w 4311730"/>
              <a:gd name="connsiteY30" fmla="*/ 2107223 h 4301385"/>
              <a:gd name="connsiteX31" fmla="*/ 647889 w 4311730"/>
              <a:gd name="connsiteY31" fmla="*/ 2107224 h 4301385"/>
              <a:gd name="connsiteX32" fmla="*/ 647889 w 4311730"/>
              <a:gd name="connsiteY32" fmla="*/ 2107224 h 4301385"/>
              <a:gd name="connsiteX33" fmla="*/ 766412 w 4311730"/>
              <a:gd name="connsiteY33" fmla="*/ 2032583 h 4301385"/>
              <a:gd name="connsiteX34" fmla="*/ 815467 w 4311730"/>
              <a:gd name="connsiteY34" fmla="*/ 2043771 h 4301385"/>
              <a:gd name="connsiteX35" fmla="*/ 3943360 w 4311730"/>
              <a:gd name="connsiteY35" fmla="*/ 3453500 h 4301385"/>
              <a:gd name="connsiteX36" fmla="*/ 4006813 w 4311730"/>
              <a:gd name="connsiteY36" fmla="*/ 3621079 h 4301385"/>
              <a:gd name="connsiteX37" fmla="*/ 4006812 w 4311730"/>
              <a:gd name="connsiteY37" fmla="*/ 3621078 h 4301385"/>
              <a:gd name="connsiteX38" fmla="*/ 3839234 w 4311730"/>
              <a:gd name="connsiteY38" fmla="*/ 3684532 h 4301385"/>
              <a:gd name="connsiteX39" fmla="*/ 711343 w 4311730"/>
              <a:gd name="connsiteY39" fmla="*/ 2274801 h 4301385"/>
              <a:gd name="connsiteX40" fmla="*/ 636702 w 4311730"/>
              <a:gd name="connsiteY40" fmla="*/ 2156278 h 4301385"/>
              <a:gd name="connsiteX41" fmla="*/ 647889 w 4311730"/>
              <a:gd name="connsiteY41" fmla="*/ 2107224 h 4301385"/>
              <a:gd name="connsiteX42" fmla="*/ 647889 w 4311730"/>
              <a:gd name="connsiteY42" fmla="*/ 2107224 h 4301385"/>
              <a:gd name="connsiteX43" fmla="*/ 677232 w 4311730"/>
              <a:gd name="connsiteY43" fmla="*/ 2066351 h 4301385"/>
              <a:gd name="connsiteX44" fmla="*/ 766412 w 4311730"/>
              <a:gd name="connsiteY44" fmla="*/ 2032583 h 4301385"/>
              <a:gd name="connsiteX45" fmla="*/ 11648 w 4311730"/>
              <a:gd name="connsiteY45" fmla="*/ 1431683 h 4301385"/>
              <a:gd name="connsiteX46" fmla="*/ 11648 w 4311730"/>
              <a:gd name="connsiteY46" fmla="*/ 1431684 h 4301385"/>
              <a:gd name="connsiteX47" fmla="*/ 11648 w 4311730"/>
              <a:gd name="connsiteY47" fmla="*/ 1431684 h 4301385"/>
              <a:gd name="connsiteX48" fmla="*/ 134688 w 4311730"/>
              <a:gd name="connsiteY48" fmla="*/ 1354198 h 4301385"/>
              <a:gd name="connsiteX49" fmla="*/ 185613 w 4311730"/>
              <a:gd name="connsiteY49" fmla="*/ 1365812 h 4301385"/>
              <a:gd name="connsiteX50" fmla="*/ 3797804 w 4311730"/>
              <a:gd name="connsiteY50" fmla="*/ 2993814 h 4301385"/>
              <a:gd name="connsiteX51" fmla="*/ 3863676 w 4311730"/>
              <a:gd name="connsiteY51" fmla="*/ 3167779 h 4301385"/>
              <a:gd name="connsiteX52" fmla="*/ 3863675 w 4311730"/>
              <a:gd name="connsiteY52" fmla="*/ 3167779 h 4301385"/>
              <a:gd name="connsiteX53" fmla="*/ 3689710 w 4311730"/>
              <a:gd name="connsiteY53" fmla="*/ 3233650 h 4301385"/>
              <a:gd name="connsiteX54" fmla="*/ 77520 w 4311730"/>
              <a:gd name="connsiteY54" fmla="*/ 1605648 h 4301385"/>
              <a:gd name="connsiteX55" fmla="*/ 35 w 4311730"/>
              <a:gd name="connsiteY55" fmla="*/ 1482608 h 4301385"/>
              <a:gd name="connsiteX56" fmla="*/ 11648 w 4311730"/>
              <a:gd name="connsiteY56" fmla="*/ 1431684 h 4301385"/>
              <a:gd name="connsiteX57" fmla="*/ 11648 w 4311730"/>
              <a:gd name="connsiteY57" fmla="*/ 1431684 h 4301385"/>
              <a:gd name="connsiteX58" fmla="*/ 42109 w 4311730"/>
              <a:gd name="connsiteY58" fmla="*/ 1389253 h 4301385"/>
              <a:gd name="connsiteX59" fmla="*/ 134688 w 4311730"/>
              <a:gd name="connsiteY59" fmla="*/ 1354198 h 4301385"/>
              <a:gd name="connsiteX60" fmla="*/ 448054 w 4311730"/>
              <a:gd name="connsiteY60" fmla="*/ 1234283 h 4301385"/>
              <a:gd name="connsiteX61" fmla="*/ 448054 w 4311730"/>
              <a:gd name="connsiteY61" fmla="*/ 1234284 h 4301385"/>
              <a:gd name="connsiteX62" fmla="*/ 448053 w 4311730"/>
              <a:gd name="connsiteY62" fmla="*/ 1234284 h 4301385"/>
              <a:gd name="connsiteX63" fmla="*/ 571093 w 4311730"/>
              <a:gd name="connsiteY63" fmla="*/ 1156798 h 4301385"/>
              <a:gd name="connsiteX64" fmla="*/ 622018 w 4311730"/>
              <a:gd name="connsiteY64" fmla="*/ 1168412 h 4301385"/>
              <a:gd name="connsiteX65" fmla="*/ 4234209 w 4311730"/>
              <a:gd name="connsiteY65" fmla="*/ 2796414 h 4301385"/>
              <a:gd name="connsiteX66" fmla="*/ 4300081 w 4311730"/>
              <a:gd name="connsiteY66" fmla="*/ 2970379 h 4301385"/>
              <a:gd name="connsiteX67" fmla="*/ 4300080 w 4311730"/>
              <a:gd name="connsiteY67" fmla="*/ 2970378 h 4301385"/>
              <a:gd name="connsiteX68" fmla="*/ 4126115 w 4311730"/>
              <a:gd name="connsiteY68" fmla="*/ 3036250 h 4301385"/>
              <a:gd name="connsiteX69" fmla="*/ 513925 w 4311730"/>
              <a:gd name="connsiteY69" fmla="*/ 1408248 h 4301385"/>
              <a:gd name="connsiteX70" fmla="*/ 436440 w 4311730"/>
              <a:gd name="connsiteY70" fmla="*/ 1285208 h 4301385"/>
              <a:gd name="connsiteX71" fmla="*/ 448054 w 4311730"/>
              <a:gd name="connsiteY71" fmla="*/ 1234284 h 4301385"/>
              <a:gd name="connsiteX72" fmla="*/ 478514 w 4311730"/>
              <a:gd name="connsiteY72" fmla="*/ 1191853 h 4301385"/>
              <a:gd name="connsiteX73" fmla="*/ 571093 w 4311730"/>
              <a:gd name="connsiteY73" fmla="*/ 1156798 h 4301385"/>
              <a:gd name="connsiteX74" fmla="*/ 742332 w 4311730"/>
              <a:gd name="connsiteY74" fmla="*/ 801205 h 4301385"/>
              <a:gd name="connsiteX75" fmla="*/ 799599 w 4311730"/>
              <a:gd name="connsiteY75" fmla="*/ 814265 h 4301385"/>
              <a:gd name="connsiteX76" fmla="*/ 3534484 w 4311730"/>
              <a:gd name="connsiteY76" fmla="*/ 2046868 h 4301385"/>
              <a:gd name="connsiteX77" fmla="*/ 3608560 w 4311730"/>
              <a:gd name="connsiteY77" fmla="*/ 2242499 h 4301385"/>
              <a:gd name="connsiteX78" fmla="*/ 3412928 w 4311730"/>
              <a:gd name="connsiteY78" fmla="*/ 2316575 h 4301385"/>
              <a:gd name="connsiteX79" fmla="*/ 678044 w 4311730"/>
              <a:gd name="connsiteY79" fmla="*/ 1083972 h 4301385"/>
              <a:gd name="connsiteX80" fmla="*/ 603968 w 4311730"/>
              <a:gd name="connsiteY80" fmla="*/ 888341 h 4301385"/>
              <a:gd name="connsiteX81" fmla="*/ 742332 w 4311730"/>
              <a:gd name="connsiteY81" fmla="*/ 801205 h 4301385"/>
              <a:gd name="connsiteX82" fmla="*/ 670421 w 4311730"/>
              <a:gd name="connsiteY82" fmla="*/ 483176 h 4301385"/>
              <a:gd name="connsiteX83" fmla="*/ 670421 w 4311730"/>
              <a:gd name="connsiteY83" fmla="*/ 483176 h 4301385"/>
              <a:gd name="connsiteX84" fmla="*/ 670421 w 4311730"/>
              <a:gd name="connsiteY84" fmla="*/ 483176 h 4301385"/>
              <a:gd name="connsiteX85" fmla="*/ 815074 w 4311730"/>
              <a:gd name="connsiteY85" fmla="*/ 392081 h 4301385"/>
              <a:gd name="connsiteX86" fmla="*/ 874944 w 4311730"/>
              <a:gd name="connsiteY86" fmla="*/ 405734 h 4301385"/>
              <a:gd name="connsiteX87" fmla="*/ 3790657 w 4311730"/>
              <a:gd name="connsiteY87" fmla="*/ 1719835 h 4301385"/>
              <a:gd name="connsiteX88" fmla="*/ 3868099 w 4311730"/>
              <a:gd name="connsiteY88" fmla="*/ 1924358 h 4301385"/>
              <a:gd name="connsiteX89" fmla="*/ 3868098 w 4311730"/>
              <a:gd name="connsiteY89" fmla="*/ 1924358 h 4301385"/>
              <a:gd name="connsiteX90" fmla="*/ 3663575 w 4311730"/>
              <a:gd name="connsiteY90" fmla="*/ 2001800 h 4301385"/>
              <a:gd name="connsiteX91" fmla="*/ 747864 w 4311730"/>
              <a:gd name="connsiteY91" fmla="*/ 687699 h 4301385"/>
              <a:gd name="connsiteX92" fmla="*/ 656768 w 4311730"/>
              <a:gd name="connsiteY92" fmla="*/ 543046 h 4301385"/>
              <a:gd name="connsiteX93" fmla="*/ 670421 w 4311730"/>
              <a:gd name="connsiteY93" fmla="*/ 483176 h 4301385"/>
              <a:gd name="connsiteX94" fmla="*/ 706233 w 4311730"/>
              <a:gd name="connsiteY94" fmla="*/ 433293 h 4301385"/>
              <a:gd name="connsiteX95" fmla="*/ 815074 w 4311730"/>
              <a:gd name="connsiteY95" fmla="*/ 392081 h 4301385"/>
              <a:gd name="connsiteX96" fmla="*/ 1388748 w 4311730"/>
              <a:gd name="connsiteY96" fmla="*/ 236482 h 4301385"/>
              <a:gd name="connsiteX97" fmla="*/ 1443412 w 4311730"/>
              <a:gd name="connsiteY97" fmla="*/ 248948 h 4301385"/>
              <a:gd name="connsiteX98" fmla="*/ 3406288 w 4311730"/>
              <a:gd name="connsiteY98" fmla="*/ 1133609 h 4301385"/>
              <a:gd name="connsiteX99" fmla="*/ 3476997 w 4311730"/>
              <a:gd name="connsiteY99" fmla="*/ 1320349 h 4301385"/>
              <a:gd name="connsiteX100" fmla="*/ 3290257 w 4311730"/>
              <a:gd name="connsiteY100" fmla="*/ 1391058 h 4301385"/>
              <a:gd name="connsiteX101" fmla="*/ 1327381 w 4311730"/>
              <a:gd name="connsiteY101" fmla="*/ 506397 h 4301385"/>
              <a:gd name="connsiteX102" fmla="*/ 1256672 w 4311730"/>
              <a:gd name="connsiteY102" fmla="*/ 319657 h 4301385"/>
              <a:gd name="connsiteX103" fmla="*/ 1388748 w 4311730"/>
              <a:gd name="connsiteY103" fmla="*/ 236482 h 4301385"/>
              <a:gd name="connsiteX104" fmla="*/ 1780474 w 4311730"/>
              <a:gd name="connsiteY104" fmla="*/ 38 h 4301385"/>
              <a:gd name="connsiteX105" fmla="*/ 1835138 w 4311730"/>
              <a:gd name="connsiteY105" fmla="*/ 12505 h 4301385"/>
              <a:gd name="connsiteX106" fmla="*/ 3323982 w 4311730"/>
              <a:gd name="connsiteY106" fmla="*/ 683521 h 4301385"/>
              <a:gd name="connsiteX107" fmla="*/ 3394690 w 4311730"/>
              <a:gd name="connsiteY107" fmla="*/ 870261 h 4301385"/>
              <a:gd name="connsiteX108" fmla="*/ 3207950 w 4311730"/>
              <a:gd name="connsiteY108" fmla="*/ 940970 h 4301385"/>
              <a:gd name="connsiteX109" fmla="*/ 1719107 w 4311730"/>
              <a:gd name="connsiteY109" fmla="*/ 269953 h 4301385"/>
              <a:gd name="connsiteX110" fmla="*/ 1648398 w 4311730"/>
              <a:gd name="connsiteY110" fmla="*/ 83214 h 4301385"/>
              <a:gd name="connsiteX111" fmla="*/ 1780474 w 4311730"/>
              <a:gd name="connsiteY111" fmla="*/ 38 h 430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311730" h="4301385">
                <a:moveTo>
                  <a:pt x="1103914" y="3347949"/>
                </a:moveTo>
                <a:cubicBezTo>
                  <a:pt x="1122251" y="3348376"/>
                  <a:pt x="1140806" y="3352405"/>
                  <a:pt x="1158579" y="3360416"/>
                </a:cubicBezTo>
                <a:lnTo>
                  <a:pt x="2647422" y="4031432"/>
                </a:lnTo>
                <a:cubicBezTo>
                  <a:pt x="2718515" y="4063473"/>
                  <a:pt x="2750172" y="4147080"/>
                  <a:pt x="2718131" y="4218172"/>
                </a:cubicBezTo>
                <a:cubicBezTo>
                  <a:pt x="2686090" y="4289264"/>
                  <a:pt x="2602483" y="4320922"/>
                  <a:pt x="2531391" y="4288881"/>
                </a:cubicBezTo>
                <a:lnTo>
                  <a:pt x="1042548" y="3617864"/>
                </a:lnTo>
                <a:cubicBezTo>
                  <a:pt x="971455" y="3585823"/>
                  <a:pt x="939798" y="3502217"/>
                  <a:pt x="971839" y="3431125"/>
                </a:cubicBezTo>
                <a:cubicBezTo>
                  <a:pt x="995870" y="3377805"/>
                  <a:pt x="1048906" y="3346668"/>
                  <a:pt x="1103914" y="3347949"/>
                </a:cubicBezTo>
                <a:close/>
                <a:moveTo>
                  <a:pt x="851821" y="2848575"/>
                </a:moveTo>
                <a:cubicBezTo>
                  <a:pt x="868153" y="2848955"/>
                  <a:pt x="884679" y="2852544"/>
                  <a:pt x="900509" y="2859678"/>
                </a:cubicBezTo>
                <a:lnTo>
                  <a:pt x="3275747" y="3930189"/>
                </a:lnTo>
                <a:cubicBezTo>
                  <a:pt x="3339067" y="3958727"/>
                  <a:pt x="3367263" y="4033194"/>
                  <a:pt x="3338725" y="4096514"/>
                </a:cubicBezTo>
                <a:cubicBezTo>
                  <a:pt x="3310187" y="4159834"/>
                  <a:pt x="3235721" y="4188030"/>
                  <a:pt x="3172401" y="4159492"/>
                </a:cubicBezTo>
                <a:lnTo>
                  <a:pt x="797163" y="3088981"/>
                </a:lnTo>
                <a:cubicBezTo>
                  <a:pt x="733843" y="3060443"/>
                  <a:pt x="705647" y="2985977"/>
                  <a:pt x="734185" y="2922657"/>
                </a:cubicBezTo>
                <a:cubicBezTo>
                  <a:pt x="755589" y="2875167"/>
                  <a:pt x="802827" y="2847434"/>
                  <a:pt x="851821" y="2848575"/>
                </a:cubicBezTo>
                <a:close/>
                <a:moveTo>
                  <a:pt x="339746" y="2354122"/>
                </a:moveTo>
                <a:lnTo>
                  <a:pt x="339746" y="2354123"/>
                </a:lnTo>
                <a:lnTo>
                  <a:pt x="339746" y="2354123"/>
                </a:lnTo>
                <a:close/>
                <a:moveTo>
                  <a:pt x="458269" y="2279482"/>
                </a:moveTo>
                <a:cubicBezTo>
                  <a:pt x="474723" y="2279866"/>
                  <a:pt x="491375" y="2283481"/>
                  <a:pt x="507324" y="2290670"/>
                </a:cubicBezTo>
                <a:lnTo>
                  <a:pt x="3635217" y="3700399"/>
                </a:lnTo>
                <a:cubicBezTo>
                  <a:pt x="3699014" y="3729153"/>
                  <a:pt x="3727423" y="3804180"/>
                  <a:pt x="3698670" y="3867978"/>
                </a:cubicBezTo>
                <a:lnTo>
                  <a:pt x="3698669" y="3867977"/>
                </a:lnTo>
                <a:cubicBezTo>
                  <a:pt x="3669916" y="3931775"/>
                  <a:pt x="3594888" y="3960184"/>
                  <a:pt x="3531091" y="3931431"/>
                </a:cubicBezTo>
                <a:lnTo>
                  <a:pt x="403200" y="2521700"/>
                </a:lnTo>
                <a:cubicBezTo>
                  <a:pt x="355351" y="2500135"/>
                  <a:pt x="327409" y="2452541"/>
                  <a:pt x="328559" y="2403177"/>
                </a:cubicBezTo>
                <a:lnTo>
                  <a:pt x="339746" y="2354123"/>
                </a:lnTo>
                <a:lnTo>
                  <a:pt x="369089" y="2313250"/>
                </a:lnTo>
                <a:cubicBezTo>
                  <a:pt x="393237" y="2290879"/>
                  <a:pt x="425360" y="2278716"/>
                  <a:pt x="458269" y="2279482"/>
                </a:cubicBezTo>
                <a:close/>
                <a:moveTo>
                  <a:pt x="647889" y="2107223"/>
                </a:moveTo>
                <a:lnTo>
                  <a:pt x="647889" y="2107224"/>
                </a:lnTo>
                <a:lnTo>
                  <a:pt x="647889" y="2107224"/>
                </a:lnTo>
                <a:close/>
                <a:moveTo>
                  <a:pt x="766412" y="2032583"/>
                </a:moveTo>
                <a:cubicBezTo>
                  <a:pt x="782866" y="2032967"/>
                  <a:pt x="799518" y="2036582"/>
                  <a:pt x="815467" y="2043771"/>
                </a:cubicBezTo>
                <a:lnTo>
                  <a:pt x="3943360" y="3453500"/>
                </a:lnTo>
                <a:cubicBezTo>
                  <a:pt x="4007157" y="3482254"/>
                  <a:pt x="4035566" y="3557281"/>
                  <a:pt x="4006813" y="3621079"/>
                </a:cubicBezTo>
                <a:lnTo>
                  <a:pt x="4006812" y="3621078"/>
                </a:lnTo>
                <a:cubicBezTo>
                  <a:pt x="3978059" y="3684876"/>
                  <a:pt x="3903031" y="3713285"/>
                  <a:pt x="3839234" y="3684532"/>
                </a:cubicBezTo>
                <a:lnTo>
                  <a:pt x="711343" y="2274801"/>
                </a:lnTo>
                <a:cubicBezTo>
                  <a:pt x="663495" y="2253236"/>
                  <a:pt x="635552" y="2205642"/>
                  <a:pt x="636702" y="2156278"/>
                </a:cubicBezTo>
                <a:lnTo>
                  <a:pt x="647889" y="2107224"/>
                </a:lnTo>
                <a:lnTo>
                  <a:pt x="647889" y="2107224"/>
                </a:lnTo>
                <a:lnTo>
                  <a:pt x="677232" y="2066351"/>
                </a:lnTo>
                <a:cubicBezTo>
                  <a:pt x="701380" y="2043980"/>
                  <a:pt x="733503" y="2031817"/>
                  <a:pt x="766412" y="2032583"/>
                </a:cubicBezTo>
                <a:close/>
                <a:moveTo>
                  <a:pt x="11648" y="1431683"/>
                </a:moveTo>
                <a:lnTo>
                  <a:pt x="11648" y="1431684"/>
                </a:lnTo>
                <a:lnTo>
                  <a:pt x="11648" y="1431684"/>
                </a:lnTo>
                <a:close/>
                <a:moveTo>
                  <a:pt x="134688" y="1354198"/>
                </a:moveTo>
                <a:cubicBezTo>
                  <a:pt x="151770" y="1354596"/>
                  <a:pt x="169056" y="1358350"/>
                  <a:pt x="185613" y="1365812"/>
                </a:cubicBezTo>
                <a:lnTo>
                  <a:pt x="3797804" y="2993814"/>
                </a:lnTo>
                <a:cubicBezTo>
                  <a:pt x="3864034" y="3023663"/>
                  <a:pt x="3893525" y="3101550"/>
                  <a:pt x="3863676" y="3167779"/>
                </a:cubicBezTo>
                <a:lnTo>
                  <a:pt x="3863675" y="3167779"/>
                </a:lnTo>
                <a:cubicBezTo>
                  <a:pt x="3833826" y="3234008"/>
                  <a:pt x="3755939" y="3263499"/>
                  <a:pt x="3689710" y="3233650"/>
                </a:cubicBezTo>
                <a:lnTo>
                  <a:pt x="77520" y="1605648"/>
                </a:lnTo>
                <a:cubicBezTo>
                  <a:pt x="27848" y="1583261"/>
                  <a:pt x="-1159" y="1533853"/>
                  <a:pt x="35" y="1482608"/>
                </a:cubicBezTo>
                <a:lnTo>
                  <a:pt x="11648" y="1431684"/>
                </a:lnTo>
                <a:lnTo>
                  <a:pt x="11648" y="1431684"/>
                </a:lnTo>
                <a:lnTo>
                  <a:pt x="42109" y="1389253"/>
                </a:lnTo>
                <a:cubicBezTo>
                  <a:pt x="67178" y="1366029"/>
                  <a:pt x="100525" y="1353403"/>
                  <a:pt x="134688" y="1354198"/>
                </a:cubicBezTo>
                <a:close/>
                <a:moveTo>
                  <a:pt x="448054" y="1234283"/>
                </a:moveTo>
                <a:lnTo>
                  <a:pt x="448054" y="1234284"/>
                </a:lnTo>
                <a:lnTo>
                  <a:pt x="448053" y="1234284"/>
                </a:lnTo>
                <a:close/>
                <a:moveTo>
                  <a:pt x="571093" y="1156798"/>
                </a:moveTo>
                <a:cubicBezTo>
                  <a:pt x="588175" y="1157196"/>
                  <a:pt x="605461" y="1160950"/>
                  <a:pt x="622018" y="1168412"/>
                </a:cubicBezTo>
                <a:lnTo>
                  <a:pt x="4234209" y="2796414"/>
                </a:lnTo>
                <a:cubicBezTo>
                  <a:pt x="4300439" y="2826263"/>
                  <a:pt x="4329930" y="2904150"/>
                  <a:pt x="4300081" y="2970379"/>
                </a:cubicBezTo>
                <a:lnTo>
                  <a:pt x="4300080" y="2970378"/>
                </a:lnTo>
                <a:cubicBezTo>
                  <a:pt x="4270231" y="3036608"/>
                  <a:pt x="4192344" y="3066099"/>
                  <a:pt x="4126115" y="3036250"/>
                </a:cubicBezTo>
                <a:lnTo>
                  <a:pt x="513925" y="1408248"/>
                </a:lnTo>
                <a:cubicBezTo>
                  <a:pt x="464253" y="1385861"/>
                  <a:pt x="435246" y="1336453"/>
                  <a:pt x="436440" y="1285208"/>
                </a:cubicBezTo>
                <a:lnTo>
                  <a:pt x="448054" y="1234284"/>
                </a:lnTo>
                <a:lnTo>
                  <a:pt x="478514" y="1191853"/>
                </a:lnTo>
                <a:cubicBezTo>
                  <a:pt x="503583" y="1168629"/>
                  <a:pt x="536930" y="1156003"/>
                  <a:pt x="571093" y="1156798"/>
                </a:cubicBezTo>
                <a:close/>
                <a:moveTo>
                  <a:pt x="742332" y="801205"/>
                </a:moveTo>
                <a:cubicBezTo>
                  <a:pt x="761542" y="801653"/>
                  <a:pt x="780980" y="805874"/>
                  <a:pt x="799599" y="814265"/>
                </a:cubicBezTo>
                <a:lnTo>
                  <a:pt x="3534484" y="2046868"/>
                </a:lnTo>
                <a:cubicBezTo>
                  <a:pt x="3608961" y="2080434"/>
                  <a:pt x="3642126" y="2168022"/>
                  <a:pt x="3608560" y="2242499"/>
                </a:cubicBezTo>
                <a:cubicBezTo>
                  <a:pt x="3574993" y="2316977"/>
                  <a:pt x="3487405" y="2350142"/>
                  <a:pt x="3412928" y="2316575"/>
                </a:cubicBezTo>
                <a:lnTo>
                  <a:pt x="678044" y="1083972"/>
                </a:lnTo>
                <a:cubicBezTo>
                  <a:pt x="603566" y="1050406"/>
                  <a:pt x="570402" y="962818"/>
                  <a:pt x="603968" y="888341"/>
                </a:cubicBezTo>
                <a:cubicBezTo>
                  <a:pt x="629143" y="832483"/>
                  <a:pt x="684705" y="799864"/>
                  <a:pt x="742332" y="801205"/>
                </a:cubicBezTo>
                <a:close/>
                <a:moveTo>
                  <a:pt x="670421" y="483176"/>
                </a:moveTo>
                <a:lnTo>
                  <a:pt x="670421" y="483176"/>
                </a:lnTo>
                <a:lnTo>
                  <a:pt x="670421" y="483176"/>
                </a:lnTo>
                <a:close/>
                <a:moveTo>
                  <a:pt x="815074" y="392081"/>
                </a:moveTo>
                <a:cubicBezTo>
                  <a:pt x="835156" y="392548"/>
                  <a:pt x="855478" y="396961"/>
                  <a:pt x="874944" y="405734"/>
                </a:cubicBezTo>
                <a:lnTo>
                  <a:pt x="3790657" y="1719835"/>
                </a:lnTo>
                <a:cubicBezTo>
                  <a:pt x="3868519" y="1754927"/>
                  <a:pt x="3903191" y="1846496"/>
                  <a:pt x="3868099" y="1924358"/>
                </a:cubicBezTo>
                <a:lnTo>
                  <a:pt x="3868098" y="1924358"/>
                </a:lnTo>
                <a:cubicBezTo>
                  <a:pt x="3833006" y="2002220"/>
                  <a:pt x="3741437" y="2036892"/>
                  <a:pt x="3663575" y="2001800"/>
                </a:cubicBezTo>
                <a:lnTo>
                  <a:pt x="747864" y="687699"/>
                </a:lnTo>
                <a:cubicBezTo>
                  <a:pt x="689467" y="661380"/>
                  <a:pt x="655365" y="603292"/>
                  <a:pt x="656768" y="543046"/>
                </a:cubicBezTo>
                <a:lnTo>
                  <a:pt x="670421" y="483176"/>
                </a:lnTo>
                <a:lnTo>
                  <a:pt x="706233" y="433293"/>
                </a:lnTo>
                <a:cubicBezTo>
                  <a:pt x="735705" y="405990"/>
                  <a:pt x="774909" y="391145"/>
                  <a:pt x="815074" y="392081"/>
                </a:cubicBezTo>
                <a:close/>
                <a:moveTo>
                  <a:pt x="1388748" y="236482"/>
                </a:moveTo>
                <a:cubicBezTo>
                  <a:pt x="1407084" y="236909"/>
                  <a:pt x="1425639" y="240938"/>
                  <a:pt x="1443412" y="248948"/>
                </a:cubicBezTo>
                <a:lnTo>
                  <a:pt x="3406288" y="1133609"/>
                </a:lnTo>
                <a:cubicBezTo>
                  <a:pt x="3477381" y="1165650"/>
                  <a:pt x="3509038" y="1249257"/>
                  <a:pt x="3476997" y="1320349"/>
                </a:cubicBezTo>
                <a:cubicBezTo>
                  <a:pt x="3444956" y="1391441"/>
                  <a:pt x="3361349" y="1423099"/>
                  <a:pt x="3290257" y="1391058"/>
                </a:cubicBezTo>
                <a:lnTo>
                  <a:pt x="1327381" y="506397"/>
                </a:lnTo>
                <a:cubicBezTo>
                  <a:pt x="1256289" y="474356"/>
                  <a:pt x="1224631" y="390749"/>
                  <a:pt x="1256672" y="319657"/>
                </a:cubicBezTo>
                <a:cubicBezTo>
                  <a:pt x="1280703" y="266338"/>
                  <a:pt x="1333740" y="235201"/>
                  <a:pt x="1388748" y="236482"/>
                </a:cubicBezTo>
                <a:close/>
                <a:moveTo>
                  <a:pt x="1780474" y="38"/>
                </a:moveTo>
                <a:cubicBezTo>
                  <a:pt x="1798810" y="465"/>
                  <a:pt x="1817365" y="4495"/>
                  <a:pt x="1835138" y="12505"/>
                </a:cubicBezTo>
                <a:lnTo>
                  <a:pt x="3323982" y="683521"/>
                </a:lnTo>
                <a:cubicBezTo>
                  <a:pt x="3395074" y="715562"/>
                  <a:pt x="3426731" y="799169"/>
                  <a:pt x="3394690" y="870261"/>
                </a:cubicBezTo>
                <a:cubicBezTo>
                  <a:pt x="3362649" y="941353"/>
                  <a:pt x="3279043" y="973011"/>
                  <a:pt x="3207950" y="940970"/>
                </a:cubicBezTo>
                <a:lnTo>
                  <a:pt x="1719107" y="269953"/>
                </a:lnTo>
                <a:cubicBezTo>
                  <a:pt x="1648015" y="237912"/>
                  <a:pt x="1616357" y="154306"/>
                  <a:pt x="1648398" y="83214"/>
                </a:cubicBezTo>
                <a:cubicBezTo>
                  <a:pt x="1672429" y="29894"/>
                  <a:pt x="1725465" y="-1243"/>
                  <a:pt x="1780474" y="38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763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95446" y="2075542"/>
            <a:ext cx="4450270" cy="276614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374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251200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385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hree 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170125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512594" y="1889760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855063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069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Half Cen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432560" y="1577094"/>
            <a:ext cx="9433559" cy="221766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29373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9279654" y="6348357"/>
            <a:ext cx="1577804" cy="344213"/>
            <a:chOff x="5270589" y="6012181"/>
            <a:chExt cx="1577804" cy="34421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5270589" y="6017840"/>
              <a:ext cx="184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6663662" y="6012181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984678" y="6276302"/>
            <a:ext cx="431790" cy="410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1100" b="1" i="0" smtClean="0">
                <a:solidFill>
                  <a:schemeClr val="tx1"/>
                </a:solidFill>
                <a:latin typeface="+mj-lt"/>
                <a:ea typeface="Montserrat" charset="0"/>
                <a:cs typeface="Montserrat" charset="0"/>
              </a:rPr>
              <a:pPr algn="ctr"/>
              <a:t>‹#›</a:t>
            </a:fld>
            <a:endParaRPr lang="en-US" sz="1100" b="1" i="0" dirty="0">
              <a:solidFill>
                <a:schemeClr val="tx1"/>
              </a:solidFill>
              <a:latin typeface="+mj-lt"/>
              <a:ea typeface="Montserrat" charset="0"/>
              <a:cs typeface="Montserrat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298447" y="6353246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pc="400" dirty="0">
                <a:solidFill>
                  <a:schemeClr val="tx1"/>
                </a:solidFill>
                <a:latin typeface="+mj-lt"/>
              </a:rPr>
              <a:t>SLIDE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41052" y="6353246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pc="400" dirty="0">
                <a:solidFill>
                  <a:schemeClr val="tx1"/>
                </a:solidFill>
                <a:latin typeface="+mj-lt"/>
              </a:rPr>
              <a:t>BY</a:t>
            </a:r>
            <a:r>
              <a:rPr lang="en-US" sz="1100" spc="400" baseline="0" dirty="0">
                <a:solidFill>
                  <a:schemeClr val="tx1"/>
                </a:solidFill>
                <a:latin typeface="+mj-lt"/>
              </a:rPr>
              <a:t> MIKOKIT</a:t>
            </a:r>
            <a:endParaRPr lang="en-US" sz="1100" spc="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840768" y="6245523"/>
            <a:ext cx="2684956" cy="369333"/>
            <a:chOff x="4768792" y="6219521"/>
            <a:chExt cx="2684956" cy="369333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5418565" y="6219521"/>
              <a:ext cx="1339322" cy="369333"/>
              <a:chOff x="5567150" y="6153190"/>
              <a:chExt cx="1339322" cy="369333"/>
            </a:xfrm>
          </p:grpSpPr>
          <p:sp>
            <p:nvSpPr>
              <p:cNvPr id="7" name="TextBox 6"/>
              <p:cNvSpPr txBox="1"/>
              <p:nvPr userDrawn="1"/>
            </p:nvSpPr>
            <p:spPr>
              <a:xfrm>
                <a:off x="5567150" y="6153191"/>
                <a:ext cx="285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Socialico" pitchFamily="2" charset="0"/>
                  </a:rPr>
                  <a:t>F</a:t>
                </a:r>
              </a:p>
            </p:txBody>
          </p:sp>
          <p:sp>
            <p:nvSpPr>
              <p:cNvPr id="8" name="TextBox 7"/>
              <p:cNvSpPr txBox="1"/>
              <p:nvPr userDrawn="1"/>
            </p:nvSpPr>
            <p:spPr>
              <a:xfrm>
                <a:off x="6063317" y="6153191"/>
                <a:ext cx="328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Socialico" pitchFamily="2" charset="0"/>
                  </a:rPr>
                  <a:t>I</a:t>
                </a:r>
              </a:p>
            </p:txBody>
          </p:sp>
          <p:sp>
            <p:nvSpPr>
              <p:cNvPr id="9" name="TextBox 8"/>
              <p:cNvSpPr txBox="1"/>
              <p:nvPr userDrawn="1"/>
            </p:nvSpPr>
            <p:spPr>
              <a:xfrm>
                <a:off x="6539352" y="6153190"/>
                <a:ext cx="367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Socialico" pitchFamily="2" charset="0"/>
                  </a:rPr>
                  <a:t>L</a:t>
                </a:r>
              </a:p>
            </p:txBody>
          </p:sp>
        </p:grpSp>
        <p:sp>
          <p:nvSpPr>
            <p:cNvPr id="18" name="TextBox 17"/>
            <p:cNvSpPr txBox="1"/>
            <p:nvPr userDrawn="1"/>
          </p:nvSpPr>
          <p:spPr>
            <a:xfrm>
              <a:off x="4768792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9" name="TextBox 18"/>
            <p:cNvSpPr txBox="1"/>
            <p:nvPr userDrawn="1"/>
          </p:nvSpPr>
          <p:spPr>
            <a:xfrm>
              <a:off x="7028631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661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99" r:id="rId8"/>
    <p:sldLayoutId id="2147483700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5" r:id="rId24"/>
    <p:sldLayoutId id="2147483676" r:id="rId25"/>
    <p:sldLayoutId id="2147483677" r:id="rId26"/>
    <p:sldLayoutId id="2147483673" r:id="rId27"/>
    <p:sldLayoutId id="2147483674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96980" y="1366987"/>
            <a:ext cx="9169758" cy="3210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48205" y="2147007"/>
            <a:ext cx="729558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Sistem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Monitoring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Konsentrasi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Karbon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Dioksida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Temperatur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Udara</a:t>
            </a: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Menentukan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Ruang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Kelas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Ideal </a:t>
            </a:r>
          </a:p>
          <a:p>
            <a:pPr algn="ctr"/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bagi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Belajar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Mengajar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3537" y="5102943"/>
            <a:ext cx="68694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NORMAN SYARIF</a:t>
            </a:r>
          </a:p>
          <a:p>
            <a:pPr algn="ctr"/>
            <a:r>
              <a:rPr lang="en-US" sz="1500" spc="400" dirty="0" smtClean="0">
                <a:latin typeface="Arial" panose="020B0604020202020204" pitchFamily="34" charset="0"/>
                <a:cs typeface="Arial" panose="020B0604020202020204" pitchFamily="34" charset="0"/>
              </a:rPr>
              <a:t>SISTEM INFORMASI</a:t>
            </a:r>
          </a:p>
          <a:p>
            <a:pPr algn="ctr"/>
            <a:r>
              <a:rPr lang="en-US" sz="1500" spc="400" dirty="0" smtClean="0">
                <a:latin typeface="Arial" panose="020B0604020202020204" pitchFamily="34" charset="0"/>
                <a:cs typeface="Arial" panose="020B0604020202020204" pitchFamily="34" charset="0"/>
              </a:rPr>
              <a:t>F1E115017</a:t>
            </a:r>
            <a:endParaRPr lang="en-US" sz="1500" spc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14993" y="1575955"/>
            <a:ext cx="2981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Seminar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692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95" y="1901784"/>
            <a:ext cx="5757791" cy="2970884"/>
          </a:xfrm>
        </p:spPr>
      </p:pic>
      <p:sp>
        <p:nvSpPr>
          <p:cNvPr id="20" name="TextBox 19"/>
          <p:cNvSpPr txBox="1"/>
          <p:nvPr/>
        </p:nvSpPr>
        <p:spPr>
          <a:xfrm>
            <a:off x="3026862" y="653638"/>
            <a:ext cx="61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Smart Building</a:t>
            </a:r>
            <a:endParaRPr lang="en-US" sz="3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182338" y="5212305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William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7529" y="1933825"/>
            <a:ext cx="49013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i="1" dirty="0">
                <a:latin typeface="Arial" panose="020B0604020202020204" pitchFamily="34" charset="0"/>
                <a:cs typeface="Arial" panose="020B0604020202020204" pitchFamily="34" charset="0"/>
              </a:rPr>
              <a:t>Aspek yang berkaitan dalam smart building seperti </a:t>
            </a:r>
            <a:r>
              <a:rPr lang="sv-SE" b="1" i="1" dirty="0">
                <a:latin typeface="Arial" panose="020B0604020202020204" pitchFamily="34" charset="0"/>
                <a:cs typeface="Arial" panose="020B0604020202020204" pitchFamily="34" charset="0"/>
              </a:rPr>
              <a:t>security, fire safety, </a:t>
            </a:r>
            <a:r>
              <a:rPr lang="sv-SE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lighting</a:t>
            </a:r>
            <a:r>
              <a:rPr lang="sv-SE" b="1" i="1" dirty="0">
                <a:latin typeface="Arial" panose="020B0604020202020204" pitchFamily="34" charset="0"/>
                <a:cs typeface="Arial" panose="020B0604020202020204" pitchFamily="34" charset="0"/>
              </a:rPr>
              <a:t>, monitoring, HVAC, dan energy management.</a:t>
            </a:r>
            <a:endParaRPr lang="en-US" b="1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7529" y="3387226"/>
            <a:ext cx="44866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rPr>
              <a:t>Penelitian</a:t>
            </a:r>
            <a:r>
              <a:rPr lang="en-US" sz="1400" dirty="0" smtClean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rPr>
              <a:t>ini</a:t>
            </a:r>
            <a:r>
              <a:rPr lang="en-US" sz="1400" dirty="0" smtClean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rPr>
              <a:t>berfokus</a:t>
            </a:r>
            <a:r>
              <a:rPr lang="en-US" sz="1400" dirty="0" smtClean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rPr>
              <a:t>pada</a:t>
            </a:r>
            <a:r>
              <a:rPr lang="en-US" sz="1400" dirty="0" smtClean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rPr>
              <a:t>aspek</a:t>
            </a:r>
            <a:r>
              <a:rPr lang="en-US" sz="1400" dirty="0" smtClean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rPr>
              <a:t> monitoring </a:t>
            </a:r>
            <a:r>
              <a:rPr lang="en-US" sz="1400" dirty="0" err="1" smtClean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rPr>
              <a:t>dalam</a:t>
            </a:r>
            <a:r>
              <a:rPr lang="en-US" sz="1400" dirty="0" smtClean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rPr>
              <a:t>IoT</a:t>
            </a:r>
            <a:r>
              <a:rPr lang="en-US" sz="1400" dirty="0" smtClean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rPr>
              <a:t>untuk</a:t>
            </a:r>
            <a:r>
              <a:rPr lang="en-US" sz="1400" dirty="0" smtClean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rPr>
              <a:t>memantau</a:t>
            </a:r>
            <a:r>
              <a:rPr lang="en-US" sz="1400" dirty="0" smtClean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rPr>
              <a:t>perubahan</a:t>
            </a:r>
            <a:r>
              <a:rPr lang="en-US" sz="1400" dirty="0" smtClean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rPr>
              <a:t>konsentrasi</a:t>
            </a:r>
            <a:r>
              <a:rPr lang="en-US" sz="1400" dirty="0" smtClean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rPr>
              <a:t>karbon</a:t>
            </a:r>
            <a:r>
              <a:rPr lang="en-US" sz="1400" dirty="0" smtClean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rPr>
              <a:t>dioksida</a:t>
            </a:r>
            <a:r>
              <a:rPr lang="en-US" sz="1400" dirty="0" smtClean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rPr>
              <a:t>dan</a:t>
            </a:r>
            <a:r>
              <a:rPr lang="en-US" sz="1400" dirty="0" smtClean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rPr>
              <a:t>suhu</a:t>
            </a:r>
            <a:r>
              <a:rPr lang="en-US" sz="1400" dirty="0" smtClean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rPr>
              <a:t>udara</a:t>
            </a:r>
            <a:r>
              <a:rPr lang="en-US" sz="1400" dirty="0" smtClean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rPr>
              <a:t>untuk</a:t>
            </a:r>
            <a:r>
              <a:rPr lang="en-US" sz="1400" dirty="0" smtClean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rPr>
              <a:t>menjaga</a:t>
            </a:r>
            <a:r>
              <a:rPr lang="en-US" sz="1400" dirty="0" smtClean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rPr>
              <a:t>kualitas</a:t>
            </a:r>
            <a:r>
              <a:rPr lang="en-US" sz="1400" dirty="0" smtClean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rPr>
              <a:t>udara</a:t>
            </a:r>
            <a:r>
              <a:rPr lang="en-US" sz="1400" dirty="0" smtClean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rPr>
              <a:t>dalam</a:t>
            </a:r>
            <a:r>
              <a:rPr lang="en-US" sz="1400" dirty="0" smtClean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rPr>
              <a:t>kondisi</a:t>
            </a:r>
            <a:r>
              <a:rPr lang="en-US" sz="1400" dirty="0" smtClean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rPr>
              <a:t> normal.</a:t>
            </a:r>
            <a:endParaRPr lang="en-US" sz="1400" dirty="0">
              <a:solidFill>
                <a:schemeClr val="tx1">
                  <a:alpha val="60000"/>
                </a:schemeClr>
              </a:solidFill>
              <a:latin typeface="Arial" panose="020B0604020202020204" pitchFamily="34" charset="0"/>
              <a:ea typeface="Lato Light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887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807843" y="721877"/>
            <a:ext cx="687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Sistem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Monitoring</a:t>
            </a:r>
            <a:endParaRPr lang="en-US" sz="3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09699" y="2037021"/>
            <a:ext cx="7867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Sistem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dikembangkan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mengetahui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perubahan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terjadi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akibat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pergerakan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veriabel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kontinyu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kurun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waktu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tertentu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9699" y="3783333"/>
            <a:ext cx="7867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monitoring yang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dikembangkan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memantau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perubahan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konsentrasi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karbon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dioksida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suhu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udara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689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048198" y="571751"/>
            <a:ext cx="613284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Pengaruh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karbon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dioksida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suhu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udara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terhadap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kenyamanan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kesehatan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endParaRPr lang="en-US" sz="25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2012" y="2377613"/>
            <a:ext cx="5214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Karbon Dioksida</a:t>
            </a:r>
          </a:p>
          <a:p>
            <a:endParaRPr lang="sv-SE" sz="24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73664" y="2377613"/>
            <a:ext cx="52147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Temperatur Udara</a:t>
            </a:r>
          </a:p>
          <a:p>
            <a:endParaRPr lang="en-US" sz="2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Batas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kenyamanan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termal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daerah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khatulistiwa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berkisar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22,5°C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hingga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29°C 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Lippsmeier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1994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b="1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57" y="2977777"/>
            <a:ext cx="5144218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10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807843" y="721877"/>
            <a:ext cx="687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 Prototype</a:t>
            </a:r>
            <a:endParaRPr lang="en-US" sz="3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09699" y="1873248"/>
            <a:ext cx="7867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 prototype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dipilih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b="1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9698" y="2407785"/>
            <a:ext cx="7867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Sistem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baru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belum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gambaran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pasti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mengenai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dibuat</a:t>
            </a:r>
            <a:endParaRPr lang="en-US" sz="2000" b="1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9698" y="3250098"/>
            <a:ext cx="7867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belum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yakin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mengenai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lingkungan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bentuk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karakteristik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antarmuka</a:t>
            </a:r>
            <a:endParaRPr lang="en-US" sz="2000" b="1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09698" y="4092411"/>
            <a:ext cx="7867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ketidakpastian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mengenai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diinginkan</a:t>
            </a:r>
            <a:endParaRPr lang="en-US" sz="2000" b="1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09698" y="4934724"/>
            <a:ext cx="7867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ketidakpastian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pengembang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mengenai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endParaRPr lang="en-US" sz="2000" b="1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332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807843" y="721877"/>
            <a:ext cx="687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Rancangan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Acak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Lengkap</a:t>
            </a:r>
            <a:endParaRPr lang="en-US" sz="3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38687" y="2710087"/>
            <a:ext cx="46844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Rancangan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Acak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Lengkap</a:t>
            </a:r>
            <a:r>
              <a:rPr lang="en-US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rancangan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lapangan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lokasi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homogen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b="1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3515" y="1927839"/>
            <a:ext cx="52147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Rancangan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percobaan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dipilih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hanya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faktor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memengaruhi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respon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homogen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faktor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lain yang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ikut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memengaruhi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faktor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dikontrol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3. RAL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jenis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rancangan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percobaan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yang paling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sederhana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0433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037208" y="1966252"/>
            <a:ext cx="504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endParaRPr lang="en-US" sz="3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90667" y="1512713"/>
            <a:ext cx="5174434" cy="822960"/>
            <a:chOff x="7223860" y="1309772"/>
            <a:chExt cx="5174434" cy="822960"/>
          </a:xfrm>
        </p:grpSpPr>
        <p:grpSp>
          <p:nvGrpSpPr>
            <p:cNvPr id="15" name="Group 14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" name="TextBox 13"/>
            <p:cNvSpPr txBox="1"/>
            <p:nvPr/>
          </p:nvSpPr>
          <p:spPr>
            <a:xfrm>
              <a:off x="8328983" y="1309772"/>
              <a:ext cx="4069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Waktu &amp; </a:t>
              </a:r>
              <a:r>
                <a:rPr lang="en-US" sz="24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Tempat</a:t>
              </a:r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Penelitian</a:t>
              </a:r>
              <a:endParaRPr 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190668" y="2694469"/>
            <a:ext cx="5303438" cy="822960"/>
            <a:chOff x="7223860" y="1309772"/>
            <a:chExt cx="5303438" cy="822960"/>
          </a:xfrm>
        </p:grpSpPr>
        <p:grpSp>
          <p:nvGrpSpPr>
            <p:cNvPr id="18" name="Group 17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" name="TextBox 18"/>
            <p:cNvSpPr txBox="1"/>
            <p:nvPr/>
          </p:nvSpPr>
          <p:spPr>
            <a:xfrm>
              <a:off x="8315915" y="1426574"/>
              <a:ext cx="42113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Kerangka</a:t>
              </a:r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Kerja</a:t>
              </a:r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Penelitian</a:t>
              </a:r>
              <a:endPara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190667" y="3868188"/>
            <a:ext cx="5238935" cy="830997"/>
            <a:chOff x="7223859" y="1269759"/>
            <a:chExt cx="5238935" cy="830997"/>
          </a:xfrm>
        </p:grpSpPr>
        <p:grpSp>
          <p:nvGrpSpPr>
            <p:cNvPr id="25" name="Group 24"/>
            <p:cNvGrpSpPr/>
            <p:nvPr/>
          </p:nvGrpSpPr>
          <p:grpSpPr>
            <a:xfrm>
              <a:off x="7223859" y="1277796"/>
              <a:ext cx="822960" cy="822960"/>
              <a:chOff x="6651429" y="1277796"/>
              <a:chExt cx="822960" cy="82296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6651429" y="1277796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" name="TextBox 25"/>
            <p:cNvSpPr txBox="1"/>
            <p:nvPr/>
          </p:nvSpPr>
          <p:spPr>
            <a:xfrm>
              <a:off x="8264479" y="1269759"/>
              <a:ext cx="41983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Objek</a:t>
              </a:r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dan</a:t>
              </a:r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Variabel</a:t>
              </a:r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Penelitian</a:t>
              </a:r>
              <a:endPara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268175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807843" y="721877"/>
            <a:ext cx="687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Waktu &amp;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Tempat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endParaRPr lang="en-US" sz="3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32529" y="2228090"/>
            <a:ext cx="78676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Fakultas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Sains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Uiversitas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Jambi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beralamat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 Jl. Lintas Jambi –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Muara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Bulian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Km. 15,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Mendalo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Indah, Jambi.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waktu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7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bulan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dimulai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bulan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Juli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2019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hingga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Februari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2020.</a:t>
            </a:r>
          </a:p>
        </p:txBody>
      </p:sp>
    </p:spTree>
    <p:extLst>
      <p:ext uri="{BB962C8B-B14F-4D97-AF65-F5344CB8AC3E}">
        <p14:creationId xmlns:p14="http://schemas.microsoft.com/office/powerpoint/2010/main" val="3411808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807843" y="721877"/>
            <a:ext cx="687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Kerangka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Kerja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endParaRPr lang="en-US" sz="3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858" y="1618467"/>
            <a:ext cx="5257884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81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351129" y="721877"/>
            <a:ext cx="9676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latin typeface="+mj-lt"/>
              </a:rPr>
              <a:t>Kerangka</a:t>
            </a:r>
            <a:r>
              <a:rPr lang="en-US" sz="3600" b="1" dirty="0" smtClean="0">
                <a:latin typeface="+mj-lt"/>
              </a:rPr>
              <a:t> </a:t>
            </a:r>
            <a:r>
              <a:rPr lang="en-US" sz="3600" b="1" dirty="0" err="1" smtClean="0">
                <a:latin typeface="+mj-lt"/>
              </a:rPr>
              <a:t>Kerja</a:t>
            </a:r>
            <a:r>
              <a:rPr lang="en-US" sz="3600" b="1" dirty="0" smtClean="0">
                <a:latin typeface="+mj-lt"/>
              </a:rPr>
              <a:t> </a:t>
            </a:r>
            <a:r>
              <a:rPr lang="en-US" sz="3600" b="1" dirty="0" err="1" smtClean="0">
                <a:latin typeface="+mj-lt"/>
              </a:rPr>
              <a:t>Penelitian</a:t>
            </a:r>
            <a:r>
              <a:rPr lang="en-US" sz="3600" b="1" dirty="0" smtClean="0">
                <a:latin typeface="+mj-lt"/>
              </a:rPr>
              <a:t> (</a:t>
            </a:r>
            <a:r>
              <a:rPr lang="en-US" sz="3600" b="1" dirty="0" err="1" smtClean="0">
                <a:latin typeface="+mj-lt"/>
              </a:rPr>
              <a:t>lanj</a:t>
            </a:r>
            <a:r>
              <a:rPr lang="en-US" sz="3600" b="1" dirty="0" smtClean="0">
                <a:latin typeface="+mj-lt"/>
              </a:rPr>
              <a:t>)</a:t>
            </a:r>
            <a:endParaRPr lang="en-US" sz="3600" b="1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252" y="1814653"/>
            <a:ext cx="7208015" cy="369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97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048198" y="571751"/>
            <a:ext cx="61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Objek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Variabel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endParaRPr lang="en-US" sz="3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0125" y="2473147"/>
            <a:ext cx="52147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Penelitian dilakukan pada suatu ruang kelas dengan spesifikasi sebagai berikut:</a:t>
            </a:r>
          </a:p>
          <a:p>
            <a:endParaRPr lang="sv-S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Ukuran 7 x 10 x 2,9 meter</a:t>
            </a:r>
          </a:p>
          <a:p>
            <a:pPr marL="457200" indent="-457200">
              <a:buAutoNum type="arabicPeriod"/>
            </a:pP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Terdapat 2 buah kipas angin </a:t>
            </a:r>
            <a:r>
              <a:rPr lang="sv-S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dalam 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keadaan </a:t>
            </a:r>
            <a:r>
              <a:rPr lang="sv-S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menyala</a:t>
            </a:r>
            <a:endParaRPr lang="sv-S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Tidak terdapat </a:t>
            </a:r>
            <a:r>
              <a:rPr lang="sv-S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AC dan ventilasi</a:t>
            </a:r>
            <a:endParaRPr lang="sv-S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Pintu dalam </a:t>
            </a:r>
            <a:r>
              <a:rPr lang="sv-S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keadaan setengah 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terbuka</a:t>
            </a:r>
          </a:p>
          <a:p>
            <a:pPr marL="457200" indent="-457200">
              <a:buAutoNum type="arabicPeriod"/>
            </a:pP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Jendela dalam keadaan tertutup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73664" y="2991762"/>
            <a:ext cx="52147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Pada penelitian ini, dilakukan 3 perlakuan dengan 3 pengulangan. Jumlah mahasiswa pada setiap perlakuan adalah 1, 18, dan 35 orang.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029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037208" y="1966252"/>
            <a:ext cx="504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pendahuluan</a:t>
            </a:r>
            <a:endParaRPr lang="en-US" sz="3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081485" y="852360"/>
            <a:ext cx="5174434" cy="822960"/>
            <a:chOff x="7223860" y="1309772"/>
            <a:chExt cx="5174434" cy="822960"/>
          </a:xfrm>
        </p:grpSpPr>
        <p:grpSp>
          <p:nvGrpSpPr>
            <p:cNvPr id="15" name="Group 14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" name="TextBox 13"/>
            <p:cNvSpPr txBox="1"/>
            <p:nvPr/>
          </p:nvSpPr>
          <p:spPr>
            <a:xfrm>
              <a:off x="8328983" y="1481651"/>
              <a:ext cx="4069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Latar</a:t>
              </a:r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Belakang</a:t>
              </a:r>
              <a:endParaRPr 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81486" y="2034116"/>
            <a:ext cx="5303438" cy="822960"/>
            <a:chOff x="7223860" y="1309772"/>
            <a:chExt cx="5303438" cy="822960"/>
          </a:xfrm>
        </p:grpSpPr>
        <p:grpSp>
          <p:nvGrpSpPr>
            <p:cNvPr id="18" name="Group 17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" name="TextBox 18"/>
            <p:cNvSpPr txBox="1"/>
            <p:nvPr/>
          </p:nvSpPr>
          <p:spPr>
            <a:xfrm>
              <a:off x="8315915" y="1426574"/>
              <a:ext cx="42113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Rumusan</a:t>
              </a:r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Masalah</a:t>
              </a:r>
              <a:endPara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081485" y="3215872"/>
            <a:ext cx="5296904" cy="858953"/>
            <a:chOff x="7223859" y="1277796"/>
            <a:chExt cx="5296904" cy="858953"/>
          </a:xfrm>
        </p:grpSpPr>
        <p:grpSp>
          <p:nvGrpSpPr>
            <p:cNvPr id="25" name="Group 24"/>
            <p:cNvGrpSpPr/>
            <p:nvPr/>
          </p:nvGrpSpPr>
          <p:grpSpPr>
            <a:xfrm>
              <a:off x="7223859" y="1277796"/>
              <a:ext cx="822960" cy="822960"/>
              <a:chOff x="6651429" y="1277796"/>
              <a:chExt cx="822960" cy="82296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6651429" y="1277796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" name="TextBox 25"/>
            <p:cNvSpPr txBox="1"/>
            <p:nvPr/>
          </p:nvSpPr>
          <p:spPr>
            <a:xfrm>
              <a:off x="8322448" y="1305752"/>
              <a:ext cx="41983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Tujuan</a:t>
              </a:r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&amp; </a:t>
              </a:r>
              <a:r>
                <a:rPr lang="en-US" sz="24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Manfaat</a:t>
              </a:r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Penelitian</a:t>
              </a:r>
              <a:endPara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81485" y="4397628"/>
            <a:ext cx="5303439" cy="822960"/>
            <a:chOff x="7223860" y="1309772"/>
            <a:chExt cx="5303439" cy="822960"/>
          </a:xfrm>
        </p:grpSpPr>
        <p:grpSp>
          <p:nvGrpSpPr>
            <p:cNvPr id="32" name="Group 31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" name="TextBox 32"/>
            <p:cNvSpPr txBox="1"/>
            <p:nvPr/>
          </p:nvSpPr>
          <p:spPr>
            <a:xfrm>
              <a:off x="8328983" y="1481651"/>
              <a:ext cx="4198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Batasan</a:t>
              </a:r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Masalah</a:t>
              </a:r>
              <a:endPara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71122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750605" y="1924192"/>
            <a:ext cx="504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pembahasan</a:t>
            </a:r>
            <a:endParaRPr lang="en-US" sz="3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681986" y="816678"/>
            <a:ext cx="4892271" cy="657280"/>
            <a:chOff x="7223860" y="1309772"/>
            <a:chExt cx="4892271" cy="642311"/>
          </a:xfrm>
        </p:grpSpPr>
        <p:grpSp>
          <p:nvGrpSpPr>
            <p:cNvPr id="15" name="Group 14"/>
            <p:cNvGrpSpPr/>
            <p:nvPr/>
          </p:nvGrpSpPr>
          <p:grpSpPr>
            <a:xfrm>
              <a:off x="7223860" y="1309772"/>
              <a:ext cx="687805" cy="642311"/>
              <a:chOff x="6651430" y="1309772"/>
              <a:chExt cx="687805" cy="642311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651430" y="1309772"/>
                <a:ext cx="687805" cy="64231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 rot="2700000">
                <a:off x="6804585" y="1449625"/>
                <a:ext cx="365760" cy="365760"/>
                <a:chOff x="2086751" y="993979"/>
                <a:chExt cx="856342" cy="856342"/>
              </a:xfrm>
              <a:effectLst/>
            </p:grpSpPr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2542351" y="993979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rot="5400000" flipH="1">
                  <a:off x="2514922" y="967934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" name="TextBox 13"/>
            <p:cNvSpPr txBox="1"/>
            <p:nvPr/>
          </p:nvSpPr>
          <p:spPr>
            <a:xfrm>
              <a:off x="8046820" y="1392389"/>
              <a:ext cx="4069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Communication</a:t>
              </a:r>
              <a:endParaRPr 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681986" y="1595552"/>
            <a:ext cx="4892271" cy="657280"/>
            <a:chOff x="7223860" y="1309772"/>
            <a:chExt cx="4892271" cy="642311"/>
          </a:xfrm>
        </p:grpSpPr>
        <p:grpSp>
          <p:nvGrpSpPr>
            <p:cNvPr id="32" name="Group 31"/>
            <p:cNvGrpSpPr/>
            <p:nvPr/>
          </p:nvGrpSpPr>
          <p:grpSpPr>
            <a:xfrm>
              <a:off x="7223860" y="1309772"/>
              <a:ext cx="687805" cy="642311"/>
              <a:chOff x="6651430" y="1309772"/>
              <a:chExt cx="687805" cy="642311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6651430" y="1309772"/>
                <a:ext cx="687805" cy="64231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 rot="2700000">
                <a:off x="6804585" y="1449625"/>
                <a:ext cx="365760" cy="365760"/>
                <a:chOff x="2086751" y="993979"/>
                <a:chExt cx="856342" cy="856342"/>
              </a:xfrm>
              <a:effectLst/>
            </p:grpSpPr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2542351" y="993979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5400000" flipH="1">
                  <a:off x="2514922" y="967934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" name="TextBox 32"/>
            <p:cNvSpPr txBox="1"/>
            <p:nvPr/>
          </p:nvSpPr>
          <p:spPr>
            <a:xfrm>
              <a:off x="8046820" y="1392389"/>
              <a:ext cx="4069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Quick Plan</a:t>
              </a:r>
              <a:endParaRPr 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681986" y="2359826"/>
            <a:ext cx="4892271" cy="657280"/>
            <a:chOff x="7223860" y="1309772"/>
            <a:chExt cx="4892271" cy="642311"/>
          </a:xfrm>
        </p:grpSpPr>
        <p:grpSp>
          <p:nvGrpSpPr>
            <p:cNvPr id="39" name="Group 38"/>
            <p:cNvGrpSpPr/>
            <p:nvPr/>
          </p:nvGrpSpPr>
          <p:grpSpPr>
            <a:xfrm>
              <a:off x="7223860" y="1309772"/>
              <a:ext cx="687805" cy="642311"/>
              <a:chOff x="6651430" y="1309772"/>
              <a:chExt cx="687805" cy="642311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6651430" y="1309772"/>
                <a:ext cx="687805" cy="64231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 rot="2700000">
                <a:off x="6804585" y="1449625"/>
                <a:ext cx="365760" cy="365760"/>
                <a:chOff x="2086751" y="993979"/>
                <a:chExt cx="856342" cy="856342"/>
              </a:xfrm>
              <a:effectLst/>
            </p:grpSpPr>
            <p:cxnSp>
              <p:nvCxnSpPr>
                <p:cNvPr id="43" name="Straight Connector 42"/>
                <p:cNvCxnSpPr/>
                <p:nvPr/>
              </p:nvCxnSpPr>
              <p:spPr>
                <a:xfrm flipH="1">
                  <a:off x="2542351" y="993979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rot="5400000" flipH="1">
                  <a:off x="2514922" y="967934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0" name="TextBox 39"/>
            <p:cNvSpPr txBox="1"/>
            <p:nvPr/>
          </p:nvSpPr>
          <p:spPr>
            <a:xfrm>
              <a:off x="8046820" y="1392389"/>
              <a:ext cx="4069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Modeling Quick Design</a:t>
              </a:r>
              <a:endParaRPr 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681986" y="3124101"/>
            <a:ext cx="4892271" cy="657280"/>
            <a:chOff x="7223860" y="1309772"/>
            <a:chExt cx="4892271" cy="642311"/>
          </a:xfrm>
        </p:grpSpPr>
        <p:grpSp>
          <p:nvGrpSpPr>
            <p:cNvPr id="46" name="Group 45"/>
            <p:cNvGrpSpPr/>
            <p:nvPr/>
          </p:nvGrpSpPr>
          <p:grpSpPr>
            <a:xfrm>
              <a:off x="7223860" y="1309772"/>
              <a:ext cx="687805" cy="642311"/>
              <a:chOff x="6651430" y="1309772"/>
              <a:chExt cx="687805" cy="642311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6651430" y="1309772"/>
                <a:ext cx="687805" cy="64231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 rot="2700000">
                <a:off x="6804585" y="1449625"/>
                <a:ext cx="365760" cy="365760"/>
                <a:chOff x="2086751" y="993979"/>
                <a:chExt cx="856342" cy="856342"/>
              </a:xfrm>
              <a:effectLst/>
            </p:grpSpPr>
            <p:cxnSp>
              <p:nvCxnSpPr>
                <p:cNvPr id="50" name="Straight Connector 49"/>
                <p:cNvCxnSpPr/>
                <p:nvPr/>
              </p:nvCxnSpPr>
              <p:spPr>
                <a:xfrm flipH="1">
                  <a:off x="2542351" y="993979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rot="5400000" flipH="1">
                  <a:off x="2514922" y="967934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TextBox 46"/>
            <p:cNvSpPr txBox="1"/>
            <p:nvPr/>
          </p:nvSpPr>
          <p:spPr>
            <a:xfrm>
              <a:off x="8046820" y="1392389"/>
              <a:ext cx="4069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Construction of Prototype</a:t>
              </a:r>
              <a:endParaRPr 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681986" y="3767446"/>
            <a:ext cx="4892270" cy="830998"/>
            <a:chOff x="7223860" y="1178258"/>
            <a:chExt cx="4892270" cy="812072"/>
          </a:xfrm>
        </p:grpSpPr>
        <p:grpSp>
          <p:nvGrpSpPr>
            <p:cNvPr id="53" name="Group 52"/>
            <p:cNvGrpSpPr/>
            <p:nvPr/>
          </p:nvGrpSpPr>
          <p:grpSpPr>
            <a:xfrm>
              <a:off x="7223860" y="1309772"/>
              <a:ext cx="687805" cy="642311"/>
              <a:chOff x="6651430" y="1309772"/>
              <a:chExt cx="687805" cy="642311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6651430" y="1309772"/>
                <a:ext cx="687805" cy="64231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 rot="2700000">
                <a:off x="6804585" y="1449625"/>
                <a:ext cx="365760" cy="365760"/>
                <a:chOff x="2086751" y="993979"/>
                <a:chExt cx="856342" cy="856342"/>
              </a:xfrm>
              <a:effectLst/>
            </p:grpSpPr>
            <p:cxnSp>
              <p:nvCxnSpPr>
                <p:cNvPr id="57" name="Straight Connector 56"/>
                <p:cNvCxnSpPr/>
                <p:nvPr/>
              </p:nvCxnSpPr>
              <p:spPr>
                <a:xfrm flipH="1">
                  <a:off x="2542351" y="993979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rot="5400000" flipH="1">
                  <a:off x="2514922" y="967934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" name="TextBox 53"/>
            <p:cNvSpPr txBox="1"/>
            <p:nvPr/>
          </p:nvSpPr>
          <p:spPr>
            <a:xfrm>
              <a:off x="8046819" y="1178258"/>
              <a:ext cx="4069311" cy="812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Deployment, Delivery, &amp; Feedback</a:t>
              </a:r>
              <a:endParaRPr 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681986" y="4666297"/>
            <a:ext cx="4892271" cy="657280"/>
            <a:chOff x="7223860" y="1309772"/>
            <a:chExt cx="4892271" cy="642311"/>
          </a:xfrm>
        </p:grpSpPr>
        <p:grpSp>
          <p:nvGrpSpPr>
            <p:cNvPr id="60" name="Group 59"/>
            <p:cNvGrpSpPr/>
            <p:nvPr/>
          </p:nvGrpSpPr>
          <p:grpSpPr>
            <a:xfrm>
              <a:off x="7223860" y="1309772"/>
              <a:ext cx="687805" cy="642311"/>
              <a:chOff x="6651430" y="1309772"/>
              <a:chExt cx="687805" cy="642311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6651430" y="1309772"/>
                <a:ext cx="687805" cy="64231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 rot="2700000">
                <a:off x="6804585" y="1449625"/>
                <a:ext cx="365760" cy="365760"/>
                <a:chOff x="2086751" y="993979"/>
                <a:chExt cx="856342" cy="856342"/>
              </a:xfrm>
              <a:effectLst/>
            </p:grpSpPr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2542351" y="993979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rot="5400000" flipH="1">
                  <a:off x="2514922" y="967934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1" name="TextBox 60"/>
            <p:cNvSpPr txBox="1"/>
            <p:nvPr/>
          </p:nvSpPr>
          <p:spPr>
            <a:xfrm>
              <a:off x="8046820" y="1392389"/>
              <a:ext cx="4069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Pengolahan</a:t>
              </a:r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Data</a:t>
              </a:r>
              <a:endParaRPr 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3150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 p14:presetBounceEnd="6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 p14:presetBounceEnd="6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048198" y="571751"/>
            <a:ext cx="61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en-US" sz="3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7421" y="2661857"/>
            <a:ext cx="52147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>
                <a:latin typeface="Arial" panose="020B0604020202020204" pitchFamily="34" charset="0"/>
                <a:cs typeface="Arial" panose="020B0604020202020204" pitchFamily="34" charset="0"/>
              </a:rPr>
              <a:t>Kebutuhan Fungsional</a:t>
            </a:r>
          </a:p>
          <a:p>
            <a:endParaRPr lang="sv-S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sv-S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Sistem 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mengirim dan menerima data melalui jaringan dengan protokol TCP/IP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Sensor memiliki atribut nama, satuan nilai, dan status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Beberapa sensor dapat digabung ke dalam 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Node memiliki atribut nama, jenis akses, dan API key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Sistem memberi notifikasi jika status sensor berubah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Data sensor ditampilkan dalam bentuk grafik garis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73664" y="2661857"/>
            <a:ext cx="52147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>
                <a:latin typeface="Arial" panose="020B0604020202020204" pitchFamily="34" charset="0"/>
                <a:cs typeface="Arial" panose="020B0604020202020204" pitchFamily="34" charset="0"/>
              </a:rPr>
              <a:t>Kebutuhan </a:t>
            </a:r>
            <a:r>
              <a:rPr lang="sv-S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Nonfungsional</a:t>
            </a:r>
            <a:endParaRPr lang="sv-S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v-S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sv-S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Sistem dapat memudahkan pengukuran kualitas udara</a:t>
            </a:r>
            <a:endParaRPr lang="sv-S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sv-S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Tampilan user friendly sehingga mudah dipelajari</a:t>
            </a:r>
            <a:endParaRPr lang="sv-S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sv-S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Menampilkan informasi yang lengkap dan mudah dihapami</a:t>
            </a:r>
            <a:endParaRPr lang="sv-S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37596" y="1616804"/>
            <a:ext cx="7289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dimana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pengembang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bertemu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engidentifikasi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menentukan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987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048198" y="571751"/>
            <a:ext cx="61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Quick Plan</a:t>
            </a:r>
            <a:endParaRPr lang="en-US" sz="3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32122" y="3090721"/>
            <a:ext cx="36448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Teknologi yang Digunakan:</a:t>
            </a:r>
            <a:endParaRPr lang="sv-S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v-S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sv-S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Bahasa pemrograman PHP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Framework Laravel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MySQL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Chart.js</a:t>
            </a:r>
            <a:endParaRPr lang="sv-S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73664" y="2661857"/>
            <a:ext cx="5214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Gambaran Sistem</a:t>
            </a:r>
          </a:p>
          <a:p>
            <a:endParaRPr lang="sv-S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17416" y="1616804"/>
            <a:ext cx="4929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menentukan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</a:p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merancang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gambaran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664" y="3131812"/>
            <a:ext cx="4085237" cy="33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02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048198" y="571751"/>
            <a:ext cx="61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Modeling Quick Design</a:t>
            </a:r>
            <a:endParaRPr lang="en-US" sz="3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89281" y="2524160"/>
            <a:ext cx="5214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Skema Database</a:t>
            </a:r>
          </a:p>
          <a:p>
            <a:pPr algn="ctr"/>
            <a:endParaRPr lang="sv-S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46619" y="1616804"/>
            <a:ext cx="7071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perancangan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use case diagram, activity diagram,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sequence diagram,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skema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database,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antarmuka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541" y="2945162"/>
            <a:ext cx="7042245" cy="374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1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048198" y="571751"/>
            <a:ext cx="61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Construction of prototype</a:t>
            </a:r>
            <a:endParaRPr lang="en-US" sz="3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10752" y="1616804"/>
            <a:ext cx="6942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pengkodean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rancangan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dibuat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sebelumnya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1002" y="3330873"/>
            <a:ext cx="977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Deployment, Delivery, &amp; Feedback</a:t>
            </a:r>
            <a:endParaRPr lang="en-US" sz="36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44966" y="4375926"/>
            <a:ext cx="7083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dimana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pengembang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memperkenalkan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48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048198" y="571751"/>
            <a:ext cx="61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Pengolahan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  <a:endParaRPr lang="en-US" sz="3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7457" y="2744287"/>
            <a:ext cx="5214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karbon dioksida</a:t>
            </a:r>
          </a:p>
          <a:p>
            <a:endParaRPr lang="sv-S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06800" y="1616804"/>
            <a:ext cx="7750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pengambilan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monitoring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ebagai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berikut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57" y="3272051"/>
            <a:ext cx="5172075" cy="1076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29087" y="2719479"/>
            <a:ext cx="5214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suhu udara</a:t>
            </a:r>
          </a:p>
          <a:p>
            <a:endParaRPr lang="sv-S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775" y="3304254"/>
            <a:ext cx="5172075" cy="10477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5956" y="4793677"/>
            <a:ext cx="9097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Setelah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perhitungan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terhadap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diatas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rancangan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percobaan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RAL,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disimpulkan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bahwa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mempengaruhi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kenaikan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konsentrasi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karbon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dioksida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suhu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udara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260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750605" y="1924192"/>
            <a:ext cx="504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kesimpulan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&amp; saran</a:t>
            </a:r>
            <a:endParaRPr lang="en-US" sz="3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159658" y="2529437"/>
            <a:ext cx="4892271" cy="657280"/>
            <a:chOff x="7223860" y="1309772"/>
            <a:chExt cx="4892271" cy="642311"/>
          </a:xfrm>
        </p:grpSpPr>
        <p:grpSp>
          <p:nvGrpSpPr>
            <p:cNvPr id="15" name="Group 14"/>
            <p:cNvGrpSpPr/>
            <p:nvPr/>
          </p:nvGrpSpPr>
          <p:grpSpPr>
            <a:xfrm>
              <a:off x="7223860" y="1309772"/>
              <a:ext cx="687805" cy="642311"/>
              <a:chOff x="6651430" y="1309772"/>
              <a:chExt cx="687805" cy="642311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651430" y="1309772"/>
                <a:ext cx="687805" cy="64231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 rot="2700000">
                <a:off x="6804585" y="1449625"/>
                <a:ext cx="365760" cy="365760"/>
                <a:chOff x="2086751" y="993979"/>
                <a:chExt cx="856342" cy="856342"/>
              </a:xfrm>
              <a:effectLst/>
            </p:grpSpPr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2542351" y="993979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rot="5400000" flipH="1">
                  <a:off x="2514922" y="967934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" name="TextBox 13"/>
            <p:cNvSpPr txBox="1"/>
            <p:nvPr/>
          </p:nvSpPr>
          <p:spPr>
            <a:xfrm>
              <a:off x="8046820" y="1392389"/>
              <a:ext cx="4069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Kesimpulan</a:t>
              </a:r>
              <a:endParaRPr 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159658" y="3308311"/>
            <a:ext cx="4892271" cy="657280"/>
            <a:chOff x="7223860" y="1309772"/>
            <a:chExt cx="4892271" cy="642311"/>
          </a:xfrm>
        </p:grpSpPr>
        <p:grpSp>
          <p:nvGrpSpPr>
            <p:cNvPr id="32" name="Group 31"/>
            <p:cNvGrpSpPr/>
            <p:nvPr/>
          </p:nvGrpSpPr>
          <p:grpSpPr>
            <a:xfrm>
              <a:off x="7223860" y="1309772"/>
              <a:ext cx="687805" cy="642311"/>
              <a:chOff x="6651430" y="1309772"/>
              <a:chExt cx="687805" cy="642311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6651430" y="1309772"/>
                <a:ext cx="687805" cy="64231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 rot="2700000">
                <a:off x="6804585" y="1449625"/>
                <a:ext cx="365760" cy="365760"/>
                <a:chOff x="2086751" y="993979"/>
                <a:chExt cx="856342" cy="856342"/>
              </a:xfrm>
              <a:effectLst/>
            </p:grpSpPr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2542351" y="993979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5400000" flipH="1">
                  <a:off x="2514922" y="967934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" name="TextBox 32"/>
            <p:cNvSpPr txBox="1"/>
            <p:nvPr/>
          </p:nvSpPr>
          <p:spPr>
            <a:xfrm>
              <a:off x="8046820" y="1392389"/>
              <a:ext cx="4069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Saran</a:t>
              </a:r>
              <a:endParaRPr 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58204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048198" y="571751"/>
            <a:ext cx="61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Kesimpulan</a:t>
            </a:r>
            <a:endParaRPr lang="en-US" sz="3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2012" y="2377613"/>
            <a:ext cx="52147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Sistem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dikembangankan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model prototype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tahapan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communication, quick plan, modeling quick design, construction of prototype.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4622" y="2377613"/>
            <a:ext cx="52147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perhitungan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RAL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disimpulkan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bahwa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memengaruhi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konsentrasi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karbon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dioksida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suhu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udara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ruangan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5801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048198" y="571751"/>
            <a:ext cx="61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Saran</a:t>
            </a:r>
            <a:endParaRPr lang="en-US" sz="3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00362" y="2190010"/>
            <a:ext cx="76285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Berikut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hal-hal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mengembangkan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Menambah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faktor-faktor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lain yang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berkaitan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kenyamanan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kelembaban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kecepatan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udara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radiasi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panas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Menambah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keragaman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kondisi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kelas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ukuran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ruangan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ketersediaan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pendingin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ruangan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lain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sebagainya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monitoring,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menerapkan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webhook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keperluan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otomatisasi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355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74110" y="1496248"/>
            <a:ext cx="8265648" cy="1022384"/>
            <a:chOff x="1633095" y="2814016"/>
            <a:chExt cx="8265648" cy="1022384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1633095" y="2814016"/>
              <a:ext cx="8265648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l"/>
              <a:r>
                <a:rPr lang="en-US" sz="1500" spc="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Kualitas</a:t>
              </a:r>
              <a:r>
                <a:rPr lang="en-US" sz="1500" spc="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spc="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udara</a:t>
              </a:r>
              <a:r>
                <a:rPr lang="en-US" sz="1500" spc="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spc="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berpengaruh</a:t>
              </a:r>
              <a:r>
                <a:rPr lang="en-US" sz="1500" spc="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spc="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terhadap</a:t>
              </a:r>
              <a:r>
                <a:rPr lang="en-US" sz="1500" spc="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spc="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kenyamanan</a:t>
              </a:r>
              <a:r>
                <a:rPr lang="en-US" sz="1500" spc="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spc="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dan</a:t>
              </a:r>
              <a:r>
                <a:rPr lang="en-US" sz="1500" spc="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spc="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performa</a:t>
              </a:r>
              <a:endParaRPr lang="en-US" sz="1500" spc="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633095" y="3190069"/>
              <a:ext cx="826564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Buruknya</a:t>
              </a:r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kualitas</a:t>
              </a:r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udara</a:t>
              </a:r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di </a:t>
              </a:r>
              <a:r>
                <a:rPr lang="en-US" sz="1200" dirty="0" err="1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dalam</a:t>
              </a:r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suatu</a:t>
              </a:r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ruangan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,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salah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satunya</a:t>
              </a:r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disebabkan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oleh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tingginya</a:t>
              </a:r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kadar</a:t>
              </a:r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karbon</a:t>
              </a:r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dioksida</a:t>
              </a:r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(CO2) yang </a:t>
              </a:r>
              <a:r>
                <a:rPr lang="en-US" sz="1200" dirty="0" err="1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berasal</a:t>
              </a:r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dari</a:t>
              </a:r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proses </a:t>
              </a:r>
              <a:r>
                <a:rPr lang="en-US" sz="1200" dirty="0" err="1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metabolisme</a:t>
              </a:r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tubuh</a:t>
              </a:r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manusia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.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Tingginya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konsentrasi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CO2 juga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menyebabkan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performa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menurun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.</a:t>
              </a:r>
              <a:endParaRPr lang="en-US" sz="1200" dirty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054157" y="517160"/>
            <a:ext cx="61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Latar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Belakang</a:t>
            </a:r>
            <a:endParaRPr lang="en-US" sz="3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974110" y="2707385"/>
            <a:ext cx="8265648" cy="596435"/>
            <a:chOff x="1633095" y="2814017"/>
            <a:chExt cx="8265648" cy="596435"/>
          </a:xfrm>
        </p:grpSpPr>
        <p:sp>
          <p:nvSpPr>
            <p:cNvPr id="13" name="Title 1"/>
            <p:cNvSpPr txBox="1">
              <a:spLocks/>
            </p:cNvSpPr>
            <p:nvPr/>
          </p:nvSpPr>
          <p:spPr>
            <a:xfrm>
              <a:off x="1633095" y="2814017"/>
              <a:ext cx="8265648" cy="236102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l"/>
              <a:r>
                <a:rPr lang="en-US" sz="1500" spc="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Suhu</a:t>
              </a:r>
              <a:r>
                <a:rPr lang="en-US" sz="1500" spc="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spc="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udara</a:t>
              </a:r>
              <a:r>
                <a:rPr lang="en-US" sz="1500" spc="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yang </a:t>
              </a:r>
              <a:r>
                <a:rPr lang="en-US" sz="1500" spc="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terlalu</a:t>
              </a:r>
              <a:r>
                <a:rPr lang="en-US" sz="1500" spc="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spc="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tinggi</a:t>
              </a:r>
              <a:r>
                <a:rPr lang="en-US" sz="1500" spc="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juga </a:t>
              </a:r>
              <a:r>
                <a:rPr lang="en-US" sz="1500" spc="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menyebabkan</a:t>
              </a:r>
              <a:r>
                <a:rPr lang="en-US" sz="1500" spc="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spc="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ketidaknyamanan</a:t>
              </a:r>
              <a:endParaRPr lang="en-US" sz="1500" spc="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33095" y="3133453"/>
              <a:ext cx="82656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Selain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konsentrasi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karbon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dioksida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,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tingginya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suhu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udara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pada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ruangan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juga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memengaruhi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kenyamanan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manusia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.</a:t>
              </a:r>
              <a:endParaRPr lang="en-US" sz="1200" dirty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974110" y="3492574"/>
            <a:ext cx="8265648" cy="1165740"/>
            <a:chOff x="1633095" y="2814016"/>
            <a:chExt cx="8265648" cy="843998"/>
          </a:xfrm>
        </p:grpSpPr>
        <p:sp>
          <p:nvSpPr>
            <p:cNvPr id="16" name="Title 1"/>
            <p:cNvSpPr txBox="1">
              <a:spLocks/>
            </p:cNvSpPr>
            <p:nvPr/>
          </p:nvSpPr>
          <p:spPr>
            <a:xfrm>
              <a:off x="1633095" y="2814016"/>
              <a:ext cx="8265648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l"/>
              <a:r>
                <a:rPr lang="en-US" sz="1500" spc="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Perlu</a:t>
              </a:r>
              <a:r>
                <a:rPr lang="en-US" sz="1500" spc="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spc="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dilakukan</a:t>
              </a:r>
              <a:r>
                <a:rPr lang="en-US" sz="1500" spc="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spc="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penelitian</a:t>
              </a:r>
              <a:r>
                <a:rPr lang="en-US" sz="1500" spc="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spc="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untuk</a:t>
              </a:r>
              <a:r>
                <a:rPr lang="en-US" sz="1500" spc="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spc="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melihat</a:t>
              </a:r>
              <a:r>
                <a:rPr lang="en-US" sz="1500" spc="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spc="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pengaruh</a:t>
              </a:r>
              <a:r>
                <a:rPr lang="en-US" sz="1500" spc="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spc="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jumlah</a:t>
              </a:r>
              <a:r>
                <a:rPr lang="en-US" sz="1500" spc="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spc="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manusia</a:t>
              </a:r>
              <a:r>
                <a:rPr lang="en-US" sz="1500" spc="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spc="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terhadap</a:t>
              </a:r>
              <a:r>
                <a:rPr lang="en-US" sz="1500" spc="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spc="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kenaikan</a:t>
              </a:r>
              <a:r>
                <a:rPr lang="en-US" sz="1500" spc="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spc="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konsentrasi</a:t>
              </a:r>
              <a:r>
                <a:rPr lang="en-US" sz="1500" spc="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spc="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karbon</a:t>
              </a:r>
              <a:r>
                <a:rPr lang="en-US" sz="1500" spc="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spc="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dioksida</a:t>
              </a:r>
              <a:r>
                <a:rPr lang="en-US" sz="1500" spc="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spc="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dan</a:t>
              </a:r>
              <a:r>
                <a:rPr lang="en-US" sz="1500" spc="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spc="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suhu</a:t>
              </a:r>
              <a:r>
                <a:rPr lang="en-US" sz="1500" spc="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spc="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udara</a:t>
              </a:r>
              <a:endParaRPr lang="en-US" sz="1500" spc="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633095" y="3190069"/>
              <a:ext cx="8265648" cy="467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Penelitian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bertujuan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untuk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menentukan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apakah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jumlah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manusia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berpengaruh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terhadap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kenaikan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konsentrasi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CO2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dan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suhu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udara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di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dalam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suatu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ruangan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.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Hasil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penelitian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dapat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digunakan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sebagai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referensi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untuk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menentukan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gambaran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ruang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kelas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ideal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dilihat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dari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kualitas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udara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.</a:t>
              </a:r>
              <a:endParaRPr lang="en-US" sz="1200" dirty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74110" y="4818680"/>
            <a:ext cx="8265648" cy="981073"/>
            <a:chOff x="1633095" y="2814016"/>
            <a:chExt cx="8265648" cy="710299"/>
          </a:xfrm>
        </p:grpSpPr>
        <p:sp>
          <p:nvSpPr>
            <p:cNvPr id="19" name="Title 1"/>
            <p:cNvSpPr txBox="1">
              <a:spLocks/>
            </p:cNvSpPr>
            <p:nvPr/>
          </p:nvSpPr>
          <p:spPr>
            <a:xfrm>
              <a:off x="1633095" y="2814016"/>
              <a:ext cx="8265648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l"/>
              <a:r>
                <a:rPr lang="en-US" sz="1500" spc="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Diperlukan</a:t>
              </a:r>
              <a:r>
                <a:rPr lang="en-US" sz="1500" spc="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spc="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sebuah</a:t>
              </a:r>
              <a:r>
                <a:rPr lang="en-US" sz="1500" spc="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spc="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sistem</a:t>
              </a:r>
              <a:r>
                <a:rPr lang="en-US" sz="1500" spc="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spc="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informasi</a:t>
              </a:r>
              <a:r>
                <a:rPr lang="en-US" sz="1500" spc="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yang </a:t>
              </a:r>
              <a:r>
                <a:rPr lang="en-US" sz="1500" spc="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dapat</a:t>
              </a:r>
              <a:r>
                <a:rPr lang="en-US" sz="1500" spc="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spc="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digunakan</a:t>
              </a:r>
              <a:r>
                <a:rPr lang="en-US" sz="1500" spc="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spc="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untuk</a:t>
              </a:r>
              <a:r>
                <a:rPr lang="en-US" sz="1500" spc="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spc="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membantu</a:t>
              </a:r>
              <a:r>
                <a:rPr lang="en-US" sz="1500" spc="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spc="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memantau</a:t>
              </a:r>
              <a:r>
                <a:rPr lang="en-US" sz="1500" spc="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spc="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kualitas</a:t>
              </a:r>
              <a:r>
                <a:rPr lang="en-US" sz="1500" spc="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spc="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udara</a:t>
              </a:r>
              <a:endParaRPr lang="en-US" sz="1500" spc="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33095" y="3190069"/>
              <a:ext cx="8265648" cy="334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Untuk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mendapatkan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data yang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dibutuhkan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dalam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penelitian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,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diperlukan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sebuah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sistem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yang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dapat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membantu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pengambilan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 data 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tersebut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Arial" panose="020B0604020202020204" pitchFamily="34" charset="0"/>
                  <a:ea typeface="Lato Light" charset="0"/>
                  <a:cs typeface="Arial" panose="020B0604020202020204" pitchFamily="34" charset="0"/>
                </a:rPr>
                <a:t>.</a:t>
              </a:r>
              <a:endParaRPr lang="en-US" sz="1200" dirty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76825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38132" y="2656308"/>
            <a:ext cx="8265648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Bagaimana</a:t>
            </a:r>
            <a:r>
              <a:rPr lang="en-US" sz="1500" b="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merancang</a:t>
            </a:r>
            <a:r>
              <a:rPr lang="en-US" sz="1500" b="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500" b="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1500" b="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membantu</a:t>
            </a:r>
            <a:r>
              <a:rPr lang="en-US" sz="1500" b="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memantau</a:t>
            </a:r>
            <a:r>
              <a:rPr lang="en-US" sz="1500" b="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konsentrasi</a:t>
            </a:r>
            <a:r>
              <a:rPr lang="en-US" sz="1500" b="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karbon</a:t>
            </a:r>
            <a:r>
              <a:rPr lang="en-US" sz="1500" b="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dioksida</a:t>
            </a:r>
            <a:r>
              <a:rPr lang="en-US" sz="1500" b="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500" b="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suhu</a:t>
            </a:r>
            <a:r>
              <a:rPr lang="en-US" sz="1500" b="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udara</a:t>
            </a:r>
            <a:r>
              <a:rPr lang="en-US" sz="1500" b="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ruangan</a:t>
            </a:r>
            <a:endParaRPr lang="en-US" sz="1500" b="0" spc="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4157" y="517160"/>
            <a:ext cx="61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Rumusan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endParaRPr lang="en-US" sz="3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2438132" y="3409103"/>
            <a:ext cx="8265648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Bagaimana</a:t>
            </a:r>
            <a:r>
              <a:rPr lang="en-US" sz="1500" b="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pengaruh</a:t>
            </a:r>
            <a:r>
              <a:rPr lang="en-US" sz="1500" b="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US" sz="1500" b="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r>
              <a:rPr lang="en-US" sz="1500" b="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terhadap</a:t>
            </a:r>
            <a:r>
              <a:rPr lang="en-US" sz="1500" b="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kenaikan</a:t>
            </a:r>
            <a:r>
              <a:rPr lang="en-US" sz="1500" b="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konsentrasi</a:t>
            </a:r>
            <a:r>
              <a:rPr lang="en-US" sz="1500" b="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karbon</a:t>
            </a:r>
            <a:r>
              <a:rPr lang="en-US" sz="1500" b="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dioksida</a:t>
            </a:r>
            <a:r>
              <a:rPr lang="en-US" sz="1500" b="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500" b="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 temperature </a:t>
            </a:r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udara</a:t>
            </a:r>
            <a:r>
              <a:rPr lang="en-US" sz="1500" b="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500" b="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ruangan</a:t>
            </a:r>
            <a:endParaRPr lang="en-US" sz="1500" b="0" spc="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355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54157" y="517160"/>
            <a:ext cx="61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Manfaat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endParaRPr lang="en-US" sz="3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783040" y="2307198"/>
            <a:ext cx="8265648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Merancang</a:t>
            </a:r>
            <a:r>
              <a:rPr lang="en-US" sz="1500" b="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500" b="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1500" b="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1500" b="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1500" b="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500" b="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memantau</a:t>
            </a:r>
            <a:r>
              <a:rPr lang="en-US" sz="1500" b="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konsentrasi</a:t>
            </a:r>
            <a:r>
              <a:rPr lang="en-US" sz="1500" b="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karbon</a:t>
            </a:r>
            <a:r>
              <a:rPr lang="en-US" sz="1500" b="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dioksida</a:t>
            </a:r>
            <a:r>
              <a:rPr lang="en-US" sz="1500" b="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500" b="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suhu</a:t>
            </a:r>
            <a:r>
              <a:rPr lang="en-US" sz="1500" b="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udara</a:t>
            </a:r>
            <a:r>
              <a:rPr lang="en-US" sz="1500" b="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500" b="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ruang</a:t>
            </a:r>
            <a:endParaRPr lang="en-US" sz="1500" b="0" spc="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83040" y="2895555"/>
            <a:ext cx="8265648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en-US" sz="1500" b="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Menjelaskan </a:t>
            </a:r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US" sz="1500" b="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pengolahan</a:t>
            </a:r>
            <a:r>
              <a:rPr lang="en-US" sz="1500" b="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500" b="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menentukan</a:t>
            </a:r>
            <a:r>
              <a:rPr lang="en-US" sz="1500" b="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pengaruh</a:t>
            </a:r>
            <a:r>
              <a:rPr lang="en-US" sz="1500" b="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US" sz="1500" b="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mahasiswa</a:t>
            </a:r>
            <a:r>
              <a:rPr lang="en-US" sz="1500" b="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terhadap</a:t>
            </a:r>
            <a:r>
              <a:rPr lang="en-US" sz="1500" b="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kenaikan</a:t>
            </a:r>
            <a:r>
              <a:rPr lang="en-US" sz="1500" b="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konsentrasi</a:t>
            </a:r>
            <a:r>
              <a:rPr lang="en-US" sz="1500" b="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 CO2 </a:t>
            </a:r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500" b="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suhu</a:t>
            </a:r>
            <a:r>
              <a:rPr lang="en-US" sz="1500" b="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udara</a:t>
            </a:r>
            <a:endParaRPr lang="en-US" sz="1500" b="0" spc="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783040" y="1824317"/>
            <a:ext cx="8265648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en-US" sz="150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endParaRPr lang="en-US" sz="1500" spc="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783040" y="4078473"/>
            <a:ext cx="8265648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en-US" sz="150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Manfaat</a:t>
            </a:r>
            <a:endParaRPr lang="en-US" sz="1500" spc="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783040" y="4478804"/>
            <a:ext cx="8265648" cy="104853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en-US" sz="1500" b="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Memberikan </a:t>
            </a:r>
            <a:r>
              <a:rPr lang="en-US" sz="1500" b="0" spc="200" dirty="0" err="1">
                <a:latin typeface="Arial" panose="020B0604020202020204" pitchFamily="34" charset="0"/>
                <a:cs typeface="Arial" panose="020B0604020202020204" pitchFamily="34" charset="0"/>
              </a:rPr>
              <a:t>gambaran</a:t>
            </a:r>
            <a:r>
              <a:rPr lang="en-US" sz="1500" b="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>
                <a:latin typeface="Arial" panose="020B0604020202020204" pitchFamily="34" charset="0"/>
                <a:cs typeface="Arial" panose="020B0604020202020204" pitchFamily="34" charset="0"/>
              </a:rPr>
              <a:t>mengenai</a:t>
            </a:r>
            <a:r>
              <a:rPr lang="en-US" sz="1500" b="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perancangan</a:t>
            </a:r>
            <a:r>
              <a:rPr lang="en-US" sz="1500" b="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500" b="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1500" b="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monitoring, </a:t>
            </a:r>
            <a:r>
              <a:rPr lang="en-US" sz="1500" b="0" spc="200" dirty="0" err="1"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US" sz="1500" b="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lang="en-US" sz="1500" b="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>
                <a:latin typeface="Arial" panose="020B0604020202020204" pitchFamily="34" charset="0"/>
                <a:cs typeface="Arial" panose="020B0604020202020204" pitchFamily="34" charset="0"/>
              </a:rPr>
              <a:t>manfaat</a:t>
            </a:r>
            <a:r>
              <a:rPr lang="en-US" sz="1500" b="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>
                <a:latin typeface="Arial" panose="020B0604020202020204" pitchFamily="34" charset="0"/>
                <a:cs typeface="Arial" panose="020B0604020202020204" pitchFamily="34" charset="0"/>
              </a:rPr>
              <a:t>bagi</a:t>
            </a:r>
            <a:r>
              <a:rPr lang="en-US" sz="1500" b="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>
                <a:latin typeface="Arial" panose="020B0604020202020204" pitchFamily="34" charset="0"/>
                <a:cs typeface="Arial" panose="020B0604020202020204" pitchFamily="34" charset="0"/>
              </a:rPr>
              <a:t>instansi</a:t>
            </a:r>
            <a:r>
              <a:rPr lang="en-US" sz="1500" b="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>
                <a:latin typeface="Arial" panose="020B0604020202020204" pitchFamily="34" charset="0"/>
                <a:cs typeface="Arial" panose="020B0604020202020204" pitchFamily="34" charset="0"/>
              </a:rPr>
              <a:t>pendidikan</a:t>
            </a:r>
            <a:r>
              <a:rPr lang="en-US" sz="1500" b="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500" b="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>
                <a:latin typeface="Arial" panose="020B0604020202020204" pitchFamily="34" charset="0"/>
                <a:cs typeface="Arial" panose="020B0604020202020204" pitchFamily="34" charset="0"/>
              </a:rPr>
              <a:t>menentukan</a:t>
            </a:r>
            <a:r>
              <a:rPr lang="en-US" sz="1500" b="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US" sz="1500" b="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>
                <a:latin typeface="Arial" panose="020B0604020202020204" pitchFamily="34" charset="0"/>
                <a:cs typeface="Arial" panose="020B0604020202020204" pitchFamily="34" charset="0"/>
              </a:rPr>
              <a:t>pelajar</a:t>
            </a:r>
            <a:r>
              <a:rPr lang="en-US" sz="1500" b="0" spc="2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500" b="0" spc="200" dirty="0" err="1"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US" sz="1500" b="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500" b="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>
                <a:latin typeface="Arial" panose="020B0604020202020204" pitchFamily="34" charset="0"/>
                <a:cs typeface="Arial" panose="020B0604020202020204" pitchFamily="34" charset="0"/>
              </a:rPr>
              <a:t>menempati</a:t>
            </a:r>
            <a:r>
              <a:rPr lang="en-US" sz="1500" b="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sz="1500" b="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>
                <a:latin typeface="Arial" panose="020B0604020202020204" pitchFamily="34" charset="0"/>
                <a:cs typeface="Arial" panose="020B0604020202020204" pitchFamily="34" charset="0"/>
              </a:rPr>
              <a:t>ruang</a:t>
            </a:r>
            <a:r>
              <a:rPr lang="en-US" sz="1500" b="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>
                <a:latin typeface="Arial" panose="020B0604020202020204" pitchFamily="34" charset="0"/>
                <a:cs typeface="Arial" panose="020B0604020202020204" pitchFamily="34" charset="0"/>
              </a:rPr>
              <a:t>kelas</a:t>
            </a:r>
            <a:r>
              <a:rPr lang="en-US" sz="1500" b="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500" b="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>
                <a:latin typeface="Arial" panose="020B0604020202020204" pitchFamily="34" charset="0"/>
                <a:cs typeface="Arial" panose="020B0604020202020204" pitchFamily="34" charset="0"/>
              </a:rPr>
              <a:t>tetap</a:t>
            </a:r>
            <a:r>
              <a:rPr lang="en-US" sz="1500" b="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>
                <a:latin typeface="Arial" panose="020B0604020202020204" pitchFamily="34" charset="0"/>
                <a:cs typeface="Arial" panose="020B0604020202020204" pitchFamily="34" charset="0"/>
              </a:rPr>
              <a:t>menjaga</a:t>
            </a:r>
            <a:r>
              <a:rPr lang="en-US" sz="1500" b="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>
                <a:latin typeface="Arial" panose="020B0604020202020204" pitchFamily="34" charset="0"/>
                <a:cs typeface="Arial" panose="020B0604020202020204" pitchFamily="34" charset="0"/>
              </a:rPr>
              <a:t>kenyamanan</a:t>
            </a:r>
            <a:r>
              <a:rPr lang="en-US" sz="1500" b="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>
                <a:latin typeface="Arial" panose="020B0604020202020204" pitchFamily="34" charset="0"/>
                <a:cs typeface="Arial" panose="020B0604020202020204" pitchFamily="34" charset="0"/>
              </a:rPr>
              <a:t>ruangan</a:t>
            </a:r>
            <a:r>
              <a:rPr lang="en-US" sz="1500" b="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>
                <a:latin typeface="Arial" panose="020B0604020202020204" pitchFamily="34" charset="0"/>
                <a:cs typeface="Arial" panose="020B0604020202020204" pitchFamily="34" charset="0"/>
              </a:rPr>
              <a:t>ditinjau</a:t>
            </a:r>
            <a:r>
              <a:rPr lang="en-US" sz="1500" b="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500" b="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>
                <a:latin typeface="Arial" panose="020B0604020202020204" pitchFamily="34" charset="0"/>
                <a:cs typeface="Arial" panose="020B0604020202020204" pitchFamily="34" charset="0"/>
              </a:rPr>
              <a:t>segi</a:t>
            </a:r>
            <a:r>
              <a:rPr lang="en-US" sz="1500" b="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>
                <a:latin typeface="Arial" panose="020B0604020202020204" pitchFamily="34" charset="0"/>
                <a:cs typeface="Arial" panose="020B0604020202020204" pitchFamily="34" charset="0"/>
              </a:rPr>
              <a:t>kualitas</a:t>
            </a:r>
            <a:r>
              <a:rPr lang="en-US" sz="1500" b="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0" spc="200" dirty="0" err="1">
                <a:latin typeface="Arial" panose="020B0604020202020204" pitchFamily="34" charset="0"/>
                <a:cs typeface="Arial" panose="020B0604020202020204" pitchFamily="34" charset="0"/>
              </a:rPr>
              <a:t>udara</a:t>
            </a:r>
            <a:endParaRPr lang="en-US" sz="1500" b="0" spc="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108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54157" y="517160"/>
            <a:ext cx="61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Batasan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endParaRPr lang="en-US" sz="3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987757" y="3209562"/>
            <a:ext cx="8265648" cy="104853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sv-SE" sz="1500" b="0" spc="200" dirty="0">
                <a:latin typeface="Arial" panose="020B0604020202020204" pitchFamily="34" charset="0"/>
                <a:cs typeface="Arial" panose="020B0604020202020204" pitchFamily="34" charset="0"/>
              </a:rPr>
              <a:t>Penelitian ini hanya membahas pengukuran kondisi dan kualitas udara berupa konsentrasi karbon dioksida dan suhu udara.</a:t>
            </a:r>
            <a:endParaRPr lang="en-US" sz="1500" b="0" spc="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466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037208" y="1966252"/>
            <a:ext cx="504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tinjauan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pustaka</a:t>
            </a:r>
            <a:endParaRPr lang="en-US" sz="3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874699" y="593053"/>
            <a:ext cx="3726128" cy="709749"/>
            <a:chOff x="7223860" y="1309772"/>
            <a:chExt cx="5174218" cy="985579"/>
          </a:xfrm>
        </p:grpSpPr>
        <p:grpSp>
          <p:nvGrpSpPr>
            <p:cNvPr id="15" name="Group 14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" name="TextBox 13"/>
            <p:cNvSpPr txBox="1"/>
            <p:nvPr/>
          </p:nvSpPr>
          <p:spPr>
            <a:xfrm>
              <a:off x="8328768" y="1312359"/>
              <a:ext cx="4069310" cy="982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Smart City </a:t>
              </a:r>
              <a:r>
                <a:rPr lang="en-US" sz="2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dan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Internet of Things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88347" y="1482274"/>
            <a:ext cx="3819183" cy="707886"/>
            <a:chOff x="7223860" y="1309772"/>
            <a:chExt cx="5303438" cy="982992"/>
          </a:xfrm>
        </p:grpSpPr>
        <p:grpSp>
          <p:nvGrpSpPr>
            <p:cNvPr id="18" name="Group 17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" name="TextBox 18"/>
            <p:cNvSpPr txBox="1"/>
            <p:nvPr/>
          </p:nvSpPr>
          <p:spPr>
            <a:xfrm>
              <a:off x="8315915" y="1309772"/>
              <a:ext cx="4211383" cy="982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Sistem </a:t>
              </a:r>
              <a:r>
                <a:rPr lang="en-US" sz="2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Informasi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Monitoring</a:t>
              </a:r>
              <a:endParaRPr lang="en-US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19018" y="2373273"/>
            <a:ext cx="3825497" cy="592641"/>
            <a:chOff x="7223859" y="1277796"/>
            <a:chExt cx="5312206" cy="822960"/>
          </a:xfrm>
        </p:grpSpPr>
        <p:grpSp>
          <p:nvGrpSpPr>
            <p:cNvPr id="25" name="Group 24"/>
            <p:cNvGrpSpPr/>
            <p:nvPr/>
          </p:nvGrpSpPr>
          <p:grpSpPr>
            <a:xfrm>
              <a:off x="7223859" y="1277796"/>
              <a:ext cx="822960" cy="822960"/>
              <a:chOff x="6651429" y="1277796"/>
              <a:chExt cx="822960" cy="82296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6651429" y="1277796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" name="TextBox 25"/>
            <p:cNvSpPr txBox="1"/>
            <p:nvPr/>
          </p:nvSpPr>
          <p:spPr>
            <a:xfrm>
              <a:off x="8337750" y="1458443"/>
              <a:ext cx="4198315" cy="555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Karbon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Dioksida</a:t>
              </a:r>
              <a:endParaRPr lang="en-US" sz="20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09302" y="3260918"/>
            <a:ext cx="3819184" cy="592641"/>
            <a:chOff x="7223860" y="1309772"/>
            <a:chExt cx="5303439" cy="822960"/>
          </a:xfrm>
        </p:grpSpPr>
        <p:grpSp>
          <p:nvGrpSpPr>
            <p:cNvPr id="32" name="Group 31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" name="TextBox 32"/>
            <p:cNvSpPr txBox="1"/>
            <p:nvPr/>
          </p:nvSpPr>
          <p:spPr>
            <a:xfrm>
              <a:off x="8328983" y="1481651"/>
              <a:ext cx="4198316" cy="555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Temperatur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Udara</a:t>
              </a:r>
              <a:endParaRPr lang="en-US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22949" y="4113999"/>
            <a:ext cx="3819184" cy="592641"/>
            <a:chOff x="7223860" y="1309772"/>
            <a:chExt cx="5303439" cy="822960"/>
          </a:xfrm>
        </p:grpSpPr>
        <p:grpSp>
          <p:nvGrpSpPr>
            <p:cNvPr id="39" name="Group 38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43" name="Straight Connector 42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0" name="TextBox 39"/>
            <p:cNvSpPr txBox="1"/>
            <p:nvPr/>
          </p:nvSpPr>
          <p:spPr>
            <a:xfrm>
              <a:off x="8328983" y="1481651"/>
              <a:ext cx="4198316" cy="555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Model Prototype</a:t>
              </a:r>
              <a:endParaRPr lang="en-US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922949" y="4937001"/>
            <a:ext cx="3819184" cy="707886"/>
            <a:chOff x="7223860" y="1220987"/>
            <a:chExt cx="5303439" cy="982993"/>
          </a:xfrm>
        </p:grpSpPr>
        <p:grpSp>
          <p:nvGrpSpPr>
            <p:cNvPr id="53" name="Group 52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57" name="Straight Connector 56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" name="TextBox 53"/>
            <p:cNvSpPr txBox="1"/>
            <p:nvPr/>
          </p:nvSpPr>
          <p:spPr>
            <a:xfrm>
              <a:off x="8328983" y="1220987"/>
              <a:ext cx="4198316" cy="982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Rancangan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Acak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Lengkap</a:t>
              </a:r>
              <a:endParaRPr lang="en-US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477258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 p14:presetBounceEnd="6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 p14:presetBounceEnd="6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048198" y="571751"/>
            <a:ext cx="61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Smart City</a:t>
            </a:r>
            <a:endParaRPr lang="en-US" sz="3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40295" y="1775816"/>
            <a:ext cx="52158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30000"/>
              </a:lnSpc>
              <a:buAutoNum type="arabicPeriod"/>
            </a:pPr>
            <a:r>
              <a:rPr lang="en-US" sz="2000" i="1" dirty="0" smtClean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Source Sans Pro" charset="0"/>
                <a:cs typeface="Arial" panose="020B0604020202020204" pitchFamily="34" charset="0"/>
              </a:rPr>
              <a:t>Smart Economy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85785" y="1747717"/>
            <a:ext cx="5214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Smart city atau kota pintar merupakan konsep perencanaan kota </a:t>
            </a:r>
            <a:r>
              <a:rPr lang="sv-SE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 memanfaatkan perkembangan teknologi</a:t>
            </a:r>
            <a:endParaRPr lang="en-US" sz="2400" b="1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0295" y="2317556"/>
            <a:ext cx="52158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i="1" dirty="0" smtClean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Source Sans Pro" charset="0"/>
                <a:cs typeface="Arial" panose="020B0604020202020204" pitchFamily="34" charset="0"/>
              </a:rPr>
              <a:t>2. Smart Governance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40295" y="2900910"/>
            <a:ext cx="52158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i="1" dirty="0" smtClean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Source Sans Pro" charset="0"/>
                <a:cs typeface="Arial" panose="020B0604020202020204" pitchFamily="34" charset="0"/>
              </a:rPr>
              <a:t>3. Smart People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40295" y="3484264"/>
            <a:ext cx="52158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i="1" dirty="0" smtClean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Source Sans Pro" charset="0"/>
                <a:cs typeface="Arial" panose="020B0604020202020204" pitchFamily="34" charset="0"/>
              </a:rPr>
              <a:t>4. Smart Mobility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40295" y="4067618"/>
            <a:ext cx="52158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i="1" dirty="0" smtClean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Source Sans Pro" charset="0"/>
                <a:cs typeface="Arial" panose="020B0604020202020204" pitchFamily="34" charset="0"/>
              </a:rPr>
              <a:t>5. Smart Environment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40295" y="4650972"/>
            <a:ext cx="5215878" cy="450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i="1" dirty="0" smtClean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Source Sans Pro" charset="0"/>
                <a:cs typeface="Arial" panose="020B0604020202020204" pitchFamily="34" charset="0"/>
              </a:rPr>
              <a:t>6. Smart Living</a:t>
            </a:r>
          </a:p>
        </p:txBody>
      </p:sp>
    </p:spTree>
    <p:extLst>
      <p:ext uri="{BB962C8B-B14F-4D97-AF65-F5344CB8AC3E}">
        <p14:creationId xmlns:p14="http://schemas.microsoft.com/office/powerpoint/2010/main" val="4112791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7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048198" y="571751"/>
            <a:ext cx="61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Smart Environment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Smart Building</a:t>
            </a:r>
            <a:endParaRPr lang="en-US" sz="3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2012" y="2377613"/>
            <a:ext cx="52147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i="1" dirty="0">
                <a:latin typeface="Arial" panose="020B0604020202020204" pitchFamily="34" charset="0"/>
                <a:cs typeface="Arial" panose="020B0604020202020204" pitchFamily="34" charset="0"/>
              </a:rPr>
              <a:t>Kota pintar harus memiliki lingkungan hidup yang dikelola secara pintar pula. Ketersediaan ruang hijau yang memadai, pengeloaan sampah, dan penanganan global warming adalah </a:t>
            </a:r>
            <a:r>
              <a:rPr lang="sv-SE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hal-hal </a:t>
            </a:r>
            <a:r>
              <a:rPr lang="sv-SE" sz="2400" i="1" dirty="0">
                <a:latin typeface="Arial" panose="020B0604020202020204" pitchFamily="34" charset="0"/>
                <a:cs typeface="Arial" panose="020B0604020202020204" pitchFamily="34" charset="0"/>
              </a:rPr>
              <a:t>yang perlu dilakukan untuk mewujudkan </a:t>
            </a:r>
            <a:r>
              <a:rPr lang="sv-SE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smart environment.</a:t>
            </a:r>
            <a:endParaRPr lang="en-US" sz="2400" b="1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55301" y="2499601"/>
            <a:ext cx="52147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Smart building </a:t>
            </a:r>
            <a:r>
              <a:rPr lang="sv-SE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adalah bagian dari smart environment yang dapat memberikan kenyamanan, keselamatan, dan penghematan energi, yang berlangsung secara otomatis, pada gedung atau rumah. </a:t>
            </a:r>
            <a:endParaRPr lang="en-US" sz="2400" b="1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70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Doodles Light">
      <a:dk1>
        <a:srgbClr val="2B2B2B"/>
      </a:dk1>
      <a:lt1>
        <a:srgbClr val="F6F8F8"/>
      </a:lt1>
      <a:dk2>
        <a:srgbClr val="2B2B2B"/>
      </a:dk2>
      <a:lt2>
        <a:srgbClr val="FFFFFF"/>
      </a:lt2>
      <a:accent1>
        <a:srgbClr val="14B487"/>
      </a:accent1>
      <a:accent2>
        <a:srgbClr val="3CBEB4"/>
      </a:accent2>
      <a:accent3>
        <a:srgbClr val="96C83C"/>
      </a:accent3>
      <a:accent4>
        <a:srgbClr val="FFAF28"/>
      </a:accent4>
      <a:accent5>
        <a:srgbClr val="FA5552"/>
      </a:accent5>
      <a:accent6>
        <a:srgbClr val="9696D2"/>
      </a:accent6>
      <a:hlink>
        <a:srgbClr val="5B9BD5"/>
      </a:hlink>
      <a:folHlink>
        <a:srgbClr val="70AD47"/>
      </a:folHlink>
    </a:clrScheme>
    <a:fontScheme name="Titilium">
      <a:majorFont>
        <a:latin typeface="Titillium Bd"/>
        <a:ea typeface=""/>
        <a:cs typeface=""/>
      </a:majorFont>
      <a:minorFont>
        <a:latin typeface="Titill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2532</TotalTime>
  <Words>1160</Words>
  <Application>Microsoft Office PowerPoint</Application>
  <PresentationFormat>Widescreen</PresentationFormat>
  <Paragraphs>160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Lato Light</vt:lpstr>
      <vt:lpstr>Montserrat</vt:lpstr>
      <vt:lpstr>Socialico</vt:lpstr>
      <vt:lpstr>Source Sans Pro</vt:lpstr>
      <vt:lpstr>Source Sans Pro Black</vt:lpstr>
      <vt:lpstr>Titillium</vt:lpstr>
      <vt:lpstr>Titillium Bd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Asus</dc:creator>
  <cp:keywords/>
  <dc:description/>
  <cp:lastModifiedBy>Norman</cp:lastModifiedBy>
  <cp:revision>209</cp:revision>
  <dcterms:created xsi:type="dcterms:W3CDTF">2016-11-12T04:56:49Z</dcterms:created>
  <dcterms:modified xsi:type="dcterms:W3CDTF">2020-05-20T00:20:24Z</dcterms:modified>
  <cp:category/>
</cp:coreProperties>
</file>