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7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1415"/>
  </p:normalViewPr>
  <p:slideViewPr>
    <p:cSldViewPr snapToGrid="0" snapToObjects="1">
      <p:cViewPr>
        <p:scale>
          <a:sx n="82" d="100"/>
          <a:sy n="82" d="100"/>
        </p:scale>
        <p:origin x="50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541BF-4261-F84D-A34B-82246D6925D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0873-E4B2-234E-885F-727CE183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this introduce bias?</a:t>
            </a:r>
          </a:p>
          <a:p>
            <a:r>
              <a:rPr lang="en-US" dirty="0" smtClean="0"/>
              <a:t>Maybe. But since</a:t>
            </a:r>
            <a:r>
              <a:rPr lang="en-US" baseline="0" dirty="0" smtClean="0"/>
              <a:t> we don’t know how the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test set are truncated, it’s worth trying. And the results show that we don’t suffer from </a:t>
            </a:r>
            <a:r>
              <a:rPr lang="en-US" baseline="0" dirty="0" err="1" smtClean="0"/>
              <a:t>overfitting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0873-E4B2-234E-885F-727CE183BB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6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1347"/>
            <a:ext cx="9753600" cy="2646749"/>
          </a:xfrm>
        </p:spPr>
        <p:txBody>
          <a:bodyPr>
            <a:normAutofit/>
          </a:bodyPr>
          <a:lstStyle/>
          <a:p>
            <a:r>
              <a:rPr lang="en-US" dirty="0" smtClean="0"/>
              <a:t>Beyond Trigram: Learning to distinguish fake articles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Yanran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, </a:t>
            </a:r>
            <a:r>
              <a:rPr lang="en-US" dirty="0" err="1" smtClean="0"/>
              <a:t>Yulan</a:t>
            </a:r>
            <a:r>
              <a:rPr lang="en-US" dirty="0" smtClean="0"/>
              <a:t> Huang, </a:t>
            </a:r>
            <a:r>
              <a:rPr lang="en-US" dirty="0" err="1" smtClean="0"/>
              <a:t>Ang</a:t>
            </a:r>
            <a:r>
              <a:rPr lang="en-US" dirty="0" smtClean="0"/>
              <a:t> Lu, </a:t>
            </a:r>
            <a:r>
              <a:rPr lang="en-US" dirty="0" err="1" smtClean="0"/>
              <a:t>Heqing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endParaRPr lang="en-US" dirty="0"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42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5920" y="325727"/>
            <a:ext cx="152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Results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07139"/>
              </p:ext>
            </p:extLst>
          </p:nvPr>
        </p:nvGraphicFramePr>
        <p:xfrm>
          <a:off x="1100378" y="1859797"/>
          <a:ext cx="9515960" cy="334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990"/>
                <a:gridCol w="2378990"/>
                <a:gridCol w="2378990"/>
                <a:gridCol w="2378990"/>
              </a:tblGrid>
              <a:tr h="66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Features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Avg.</a:t>
                      </a:r>
                      <a:r>
                        <a:rPr lang="en-US" sz="2400" baseline="0" dirty="0" smtClean="0"/>
                        <a:t> cv Train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Dev Accuracy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Soft</a:t>
                      </a:r>
                      <a:r>
                        <a:rPr lang="en-US" sz="2400" baseline="0" dirty="0" smtClean="0"/>
                        <a:t> Score</a:t>
                      </a:r>
                      <a:endParaRPr lang="en-US" sz="2400" dirty="0"/>
                    </a:p>
                  </a:txBody>
                  <a:tcPr/>
                </a:tc>
              </a:tr>
              <a:tr h="66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Semantic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74.9</a:t>
                      </a:r>
                      <a:endParaRPr lang="en-US" sz="2400" dirty="0"/>
                    </a:p>
                  </a:txBody>
                  <a:tcPr/>
                </a:tc>
              </a:tr>
              <a:tr h="66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Syntactic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52.3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66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Statistical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85.4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81.7</a:t>
                      </a:r>
                      <a:endParaRPr lang="en-US" sz="2400" dirty="0"/>
                    </a:p>
                  </a:txBody>
                  <a:tcPr/>
                </a:tc>
              </a:tr>
              <a:tr h="66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86.0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7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88640" y="325727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altLang="zh-CN" dirty="0" smtClean="0"/>
              <a:t>Language specific knowledge can help us generate better features</a:t>
            </a:r>
          </a:p>
          <a:p>
            <a:endParaRPr lang="en-US" dirty="0"/>
          </a:p>
          <a:p>
            <a:r>
              <a:rPr lang="en-US" dirty="0" smtClean="0"/>
              <a:t>Some insights are hard to transform </a:t>
            </a:r>
            <a:r>
              <a:rPr lang="en-US" smtClean="0"/>
              <a:t>into features</a:t>
            </a:r>
            <a:r>
              <a:rPr lang="en-US" smtClean="0"/>
              <a:t>.</a:t>
            </a:r>
            <a:r>
              <a:rPr lang="en-US" smtClean="0"/>
              <a:t> </a:t>
            </a:r>
            <a:r>
              <a:rPr lang="en-US" dirty="0" smtClean="0"/>
              <a:t>Sometimes we need help from statistics.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really helps!</a:t>
            </a:r>
          </a:p>
          <a:p>
            <a:endParaRPr lang="en-US" dirty="0" smtClean="0"/>
          </a:p>
          <a:p>
            <a:r>
              <a:rPr lang="en-US" dirty="0" smtClean="0"/>
              <a:t>Language insight matters!</a:t>
            </a:r>
          </a:p>
          <a:p>
            <a:endParaRPr lang="en-US" dirty="0"/>
          </a:p>
          <a:p>
            <a:r>
              <a:rPr lang="en-US" dirty="0" smtClean="0"/>
              <a:t>Beware to choose the right statistic!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44811" y="1302405"/>
            <a:ext cx="156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978811" y="1295516"/>
            <a:ext cx="146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8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36872" y="1440904"/>
            <a:ext cx="2736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09" y="2545974"/>
            <a:ext cx="5056572" cy="3371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04854" y="5269425"/>
            <a:ext cx="1053885" cy="371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Trigram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11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22203" y="325727"/>
            <a:ext cx="3147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 We Start</a:t>
            </a:r>
            <a:endParaRPr lang="en-US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3053"/>
            <a:ext cx="10515600" cy="4216482"/>
          </a:xfrm>
        </p:spPr>
      </p:pic>
    </p:spTree>
    <p:extLst>
      <p:ext uri="{BB962C8B-B14F-4D97-AF65-F5344CB8AC3E}">
        <p14:creationId xmlns:p14="http://schemas.microsoft.com/office/powerpoint/2010/main" val="17629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22203" y="325727"/>
            <a:ext cx="3147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 We Start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models are wrong</a:t>
            </a:r>
          </a:p>
          <a:p>
            <a:endParaRPr lang="en-US" dirty="0"/>
          </a:p>
          <a:p>
            <a:r>
              <a:rPr lang="en-US" dirty="0" smtClean="0"/>
              <a:t>But some are useful</a:t>
            </a:r>
          </a:p>
          <a:p>
            <a:endParaRPr lang="en-US" dirty="0"/>
          </a:p>
          <a:p>
            <a:r>
              <a:rPr lang="en-US" dirty="0" smtClean="0"/>
              <a:t>Others not that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89817" y="325727"/>
            <a:ext cx="3230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Task Description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Distinguish </a:t>
            </a:r>
            <a:r>
              <a:rPr lang="en-US" dirty="0" smtClean="0"/>
              <a:t>fake articles generated by trigram model from real articles</a:t>
            </a:r>
          </a:p>
          <a:p>
            <a:endParaRPr lang="en-US" dirty="0" smtClean="0"/>
          </a:p>
          <a:p>
            <a:r>
              <a:rPr lang="en-US" dirty="0" smtClean="0"/>
              <a:t>Binary classification problem</a:t>
            </a:r>
            <a:endParaRPr lang="en-US" dirty="0"/>
          </a:p>
          <a:p>
            <a:pPr lvl="1"/>
            <a:r>
              <a:rPr lang="en-US" dirty="0" smtClean="0"/>
              <a:t>Article </a:t>
            </a:r>
            <a:r>
              <a:rPr lang="en-US" dirty="0" smtClean="0">
                <a:sym typeface="Wingdings"/>
              </a:rPr>
              <a:t> Features 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1742" y="325727"/>
            <a:ext cx="444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Why not (only) trigram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Strong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assumption </a:t>
            </a:r>
            <a:endParaRPr lang="en-US" dirty="0">
              <a:solidFill>
                <a:srgbClr val="FFC000"/>
              </a:solidFill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C00000"/>
                </a:solidFill>
                <a:sym typeface="Wingdings"/>
              </a:rPr>
              <a:t>Focus only on local information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00B050"/>
                </a:solidFill>
                <a:sym typeface="Wingdings"/>
              </a:rPr>
              <a:t>Syntax vs Semantics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Generation != Prediction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17776" y="2802019"/>
            <a:ext cx="47360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&lt;s&gt; IT'S A GREAT LINE THAT </a:t>
            </a:r>
            <a:r>
              <a:rPr lang="en-US" sz="2400" dirty="0" smtClean="0">
                <a:solidFill>
                  <a:srgbClr val="C00000"/>
                </a:solidFill>
              </a:rPr>
              <a:t>I RESIGN SCHOOL</a:t>
            </a:r>
            <a:r>
              <a:rPr lang="en-US" sz="2400" dirty="0" smtClean="0"/>
              <a:t> BUT THE </a:t>
            </a:r>
            <a:r>
              <a:rPr lang="en-US" sz="2400" dirty="0" smtClean="0">
                <a:solidFill>
                  <a:srgbClr val="C00000"/>
                </a:solidFill>
              </a:rPr>
              <a:t>PRESIDENT</a:t>
            </a:r>
            <a:r>
              <a:rPr lang="en-US" sz="2400" dirty="0" smtClean="0"/>
              <a:t> HIS </a:t>
            </a:r>
            <a:r>
              <a:rPr lang="en-US" sz="2400" dirty="0" smtClean="0">
                <a:solidFill>
                  <a:srgbClr val="C00000"/>
                </a:solidFill>
              </a:rPr>
              <a:t>TAX BILL </a:t>
            </a:r>
            <a:r>
              <a:rPr lang="en-US" sz="2400" dirty="0" smtClean="0"/>
              <a:t>PASSED DAYS NOW </a:t>
            </a:r>
            <a:r>
              <a:rPr lang="en-US" sz="2400" dirty="0" smtClean="0">
                <a:solidFill>
                  <a:srgbClr val="00B050"/>
                </a:solidFill>
              </a:rPr>
              <a:t>THE PEOPLE IT'S</a:t>
            </a:r>
            <a:r>
              <a:rPr lang="en-US" sz="2400" dirty="0" smtClean="0"/>
              <a:t> A TRAGEDY TO SEE &lt;/s&gt;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9220" y="2802020"/>
            <a:ext cx="1627322" cy="39063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5165" y="2802020"/>
            <a:ext cx="1766807" cy="390632"/>
          </a:xfrm>
          <a:prstGeom prst="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6871" y="325727"/>
            <a:ext cx="393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Feature Engineering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features: 12</a:t>
            </a:r>
          </a:p>
          <a:p>
            <a:r>
              <a:rPr lang="en-US" dirty="0" smtClean="0"/>
              <a:t>Category of features: </a:t>
            </a:r>
          </a:p>
          <a:p>
            <a:pPr lvl="1"/>
            <a:r>
              <a:rPr lang="en-US" dirty="0" smtClean="0"/>
              <a:t>Semantic</a:t>
            </a:r>
          </a:p>
          <a:p>
            <a:pPr lvl="1"/>
            <a:r>
              <a:rPr lang="en-US" dirty="0" smtClean="0"/>
              <a:t>Syntactic</a:t>
            </a:r>
            <a:endParaRPr lang="en-US" dirty="0"/>
          </a:p>
          <a:p>
            <a:pPr lvl="1"/>
            <a:r>
              <a:rPr lang="en-US" dirty="0" smtClean="0"/>
              <a:t>Statistical </a:t>
            </a:r>
          </a:p>
          <a:p>
            <a:r>
              <a:rPr lang="en-US" dirty="0" smtClean="0"/>
              <a:t>Most powerful features:</a:t>
            </a:r>
          </a:p>
          <a:p>
            <a:pPr lvl="1"/>
            <a:r>
              <a:rPr lang="en-US" dirty="0" smtClean="0"/>
              <a:t>Perplexity ratio of quad-gram and tri-gram (Avg. cv: 85%, </a:t>
            </a:r>
            <a:r>
              <a:rPr lang="en-US" dirty="0"/>
              <a:t>D</a:t>
            </a:r>
            <a:r>
              <a:rPr lang="en-US" dirty="0" smtClean="0"/>
              <a:t>ev: 88% )</a:t>
            </a:r>
          </a:p>
          <a:p>
            <a:pPr lvl="1"/>
            <a:r>
              <a:rPr lang="en-US" dirty="0" smtClean="0"/>
              <a:t>Percentage of phrases repetition (</a:t>
            </a:r>
            <a:r>
              <a:rPr lang="en-US" dirty="0"/>
              <a:t>Avg. cv: </a:t>
            </a:r>
            <a:r>
              <a:rPr lang="en-US" altLang="zh-CN" dirty="0" smtClean="0"/>
              <a:t>71</a:t>
            </a:r>
            <a:r>
              <a:rPr lang="en-US" dirty="0" smtClean="0"/>
              <a:t>%, </a:t>
            </a:r>
            <a:r>
              <a:rPr lang="en-US" dirty="0"/>
              <a:t>Dev: </a:t>
            </a:r>
            <a:r>
              <a:rPr lang="en-US" dirty="0" smtClean="0"/>
              <a:t>70% )</a:t>
            </a:r>
          </a:p>
          <a:p>
            <a:pPr lvl="1"/>
            <a:r>
              <a:rPr lang="en-US" dirty="0" smtClean="0"/>
              <a:t>Number &amp; percentage of unseen pairs (</a:t>
            </a:r>
            <a:r>
              <a:rPr lang="en-US" dirty="0"/>
              <a:t>Avg. cv: </a:t>
            </a:r>
            <a:r>
              <a:rPr lang="en-US" dirty="0" smtClean="0"/>
              <a:t>62%, </a:t>
            </a:r>
            <a:r>
              <a:rPr lang="en-US" dirty="0"/>
              <a:t>Dev: </a:t>
            </a:r>
            <a:r>
              <a:rPr lang="en-US" dirty="0" smtClean="0"/>
              <a:t>63%)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5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6706" y="325727"/>
            <a:ext cx="279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Preprocessing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438167"/>
            <a:ext cx="10515600" cy="4351338"/>
          </a:xfrm>
        </p:spPr>
        <p:txBody>
          <a:bodyPr/>
          <a:lstStyle/>
          <a:p>
            <a:r>
              <a:rPr lang="en-US" dirty="0" smtClean="0"/>
              <a:t>Handle inconsistent doc length in training and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4" y="2402238"/>
            <a:ext cx="4034725" cy="3026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63" y="2390614"/>
            <a:ext cx="4070888" cy="3053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69" y="2404175"/>
            <a:ext cx="4070888" cy="30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981" y="325727"/>
            <a:ext cx="425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Choose </a:t>
            </a:r>
            <a:r>
              <a:rPr lang="en-US" sz="3600" smtClean="0"/>
              <a:t>your classifier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0966" y="5579390"/>
            <a:ext cx="6961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0966" y="1844298"/>
            <a:ext cx="0" cy="37350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905" y="1844298"/>
            <a:ext cx="13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9757" y="5824779"/>
            <a:ext cx="13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Efficiency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3950" y="352717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8533" y="37118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5810" y="37931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7428" y="2777812"/>
            <a:ext cx="94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Xgboost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981" y="325727"/>
            <a:ext cx="425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Choose </a:t>
            </a:r>
            <a:r>
              <a:rPr lang="en-US" sz="3600" smtClean="0"/>
              <a:t>your classifier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0966" y="5579390"/>
            <a:ext cx="6961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0966" y="1844298"/>
            <a:ext cx="0" cy="37350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905" y="1844298"/>
            <a:ext cx="13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9757" y="5824779"/>
            <a:ext cx="13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Efficiency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3950" y="352717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8533" y="37118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5810" y="37931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8535" y="2587864"/>
            <a:ext cx="153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Xgboost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311</Words>
  <Application>Microsoft Macintosh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DengXian</vt:lpstr>
      <vt:lpstr>Wingdings</vt:lpstr>
      <vt:lpstr>Arial</vt:lpstr>
      <vt:lpstr>Office Theme</vt:lpstr>
      <vt:lpstr>Beyond Trigram: Learning to distinguish fake 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your trigram are belong to us </dc:title>
  <dc:creator>Ang Lu</dc:creator>
  <cp:lastModifiedBy>Ang Lu</cp:lastModifiedBy>
  <cp:revision>78</cp:revision>
  <dcterms:created xsi:type="dcterms:W3CDTF">2016-04-24T15:40:30Z</dcterms:created>
  <dcterms:modified xsi:type="dcterms:W3CDTF">2016-04-25T03:17:05Z</dcterms:modified>
</cp:coreProperties>
</file>