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handoutMasterIdLst>
    <p:handoutMasterId r:id="rId10"/>
  </p:handoutMasterIdLst>
  <p:sldIdLst>
    <p:sldId id="264" r:id="rId2"/>
    <p:sldId id="265" r:id="rId3"/>
    <p:sldId id="266" r:id="rId4"/>
    <p:sldId id="269" r:id="rId5"/>
    <p:sldId id="275" r:id="rId6"/>
    <p:sldId id="274" r:id="rId7"/>
    <p:sldId id="2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1" autoAdjust="0"/>
    <p:restoredTop sz="66837" autoAdjust="0"/>
  </p:normalViewPr>
  <p:slideViewPr>
    <p:cSldViewPr snapToGrid="0">
      <p:cViewPr varScale="1">
        <p:scale>
          <a:sx n="60" d="100"/>
          <a:sy n="60" d="100"/>
        </p:scale>
        <p:origin x="1740" y="3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0" d="100"/>
          <a:sy n="80" d="100"/>
        </p:scale>
        <p:origin x="400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E8870F-1A48-43A2-A007-2348C2B9745E}" type="datetimeFigureOut">
              <a:rPr lang="en-US" smtClean="0"/>
              <a:t>5/19/2025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AC5B93-CA34-49DE-A280-558E83BB834C}" type="slidenum">
              <a:rPr lang="en-US" smtClean="0"/>
              <a:t>‹#›</a:t>
            </a:fld>
            <a:endParaRPr lang="en-US"/>
          </a:p>
        </p:txBody>
      </p:sp>
    </p:spTree>
    <p:extLst>
      <p:ext uri="{BB962C8B-B14F-4D97-AF65-F5344CB8AC3E}">
        <p14:creationId xmlns:p14="http://schemas.microsoft.com/office/powerpoint/2010/main" val="1544394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BB9B0-4661-411B-B556-887633A3B128}" type="datetimeFigureOut">
              <a:rPr lang="en-US" smtClean="0"/>
              <a:t>5/19/2025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F3E57-140F-42E5-ACA7-3B197A5F54F0}" type="slidenum">
              <a:rPr lang="en-US" smtClean="0"/>
              <a:t>‹#›</a:t>
            </a:fld>
            <a:endParaRPr lang="en-US"/>
          </a:p>
        </p:txBody>
      </p:sp>
    </p:spTree>
    <p:extLst>
      <p:ext uri="{BB962C8B-B14F-4D97-AF65-F5344CB8AC3E}">
        <p14:creationId xmlns:p14="http://schemas.microsoft.com/office/powerpoint/2010/main" val="119488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21105/joss.0302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4F3E57-140F-42E5-ACA7-3B197A5F54F0}" type="slidenum">
              <a:rPr lang="en-US" smtClean="0"/>
              <a:t>1</a:t>
            </a:fld>
            <a:endParaRPr lang="en-US"/>
          </a:p>
        </p:txBody>
      </p:sp>
    </p:spTree>
    <p:extLst>
      <p:ext uri="{BB962C8B-B14F-4D97-AF65-F5344CB8AC3E}">
        <p14:creationId xmlns:p14="http://schemas.microsoft.com/office/powerpoint/2010/main" val="198988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Seaborn Library data set Titanic</a:t>
            </a:r>
            <a:r>
              <a:rPr lang="en-US" dirty="0"/>
              <a:t> </a:t>
            </a:r>
          </a:p>
          <a:p>
            <a:endParaRPr lang="en-US" dirty="0"/>
          </a:p>
          <a:p>
            <a:r>
              <a:rPr lang="en-US" dirty="0"/>
              <a:t>Passenger information from the Titanic, including survival status, class, age, gender, etc.</a:t>
            </a:r>
          </a:p>
          <a:p>
            <a:endParaRPr lang="en-US" dirty="0"/>
          </a:p>
          <a:p>
            <a:pPr algn="l"/>
            <a:r>
              <a:rPr lang="en-US" sz="1200" dirty="0"/>
              <a:t>Data analysis was completed using the Seaborn Titanic Library, which details passenger data.</a:t>
            </a:r>
          </a:p>
          <a:p>
            <a:pPr algn="l"/>
            <a:endParaRPr lang="en-US" sz="1200" dirty="0"/>
          </a:p>
          <a:p>
            <a:pPr algn="l"/>
            <a:r>
              <a:rPr lang="en-US" dirty="0"/>
              <a:t>Survival status (survived or died)</a:t>
            </a:r>
          </a:p>
          <a:p>
            <a:pPr algn="l"/>
            <a:r>
              <a:rPr lang="en-US" dirty="0"/>
              <a:t>Passenger class (1st, 2nd, or 3rd class) </a:t>
            </a:r>
          </a:p>
          <a:p>
            <a:pPr algn="l"/>
            <a:r>
              <a:rPr lang="en-US" dirty="0"/>
              <a:t>Name </a:t>
            </a:r>
          </a:p>
          <a:p>
            <a:pPr algn="l"/>
            <a:r>
              <a:rPr lang="en-US" dirty="0"/>
              <a:t>Sex </a:t>
            </a:r>
          </a:p>
          <a:p>
            <a:pPr algn="l"/>
            <a:r>
              <a:rPr lang="en-US" dirty="0"/>
              <a:t>Age </a:t>
            </a:r>
          </a:p>
          <a:p>
            <a:pPr algn="l"/>
            <a:r>
              <a:rPr lang="en-US" dirty="0"/>
              <a:t>Number of siblings/spouses aboard (</a:t>
            </a:r>
            <a:r>
              <a:rPr lang="en-US" dirty="0" err="1"/>
              <a:t>sibsp</a:t>
            </a:r>
            <a:r>
              <a:rPr lang="en-US" dirty="0"/>
              <a:t>) </a:t>
            </a:r>
          </a:p>
          <a:p>
            <a:pPr algn="l"/>
            <a:r>
              <a:rPr lang="en-US" dirty="0"/>
              <a:t>Number of parents/children aboard (parch)</a:t>
            </a:r>
          </a:p>
          <a:p>
            <a:pPr algn="l"/>
            <a:r>
              <a:rPr lang="en-US" dirty="0"/>
              <a:t>Ticket number </a:t>
            </a:r>
          </a:p>
          <a:p>
            <a:pPr algn="l"/>
            <a:r>
              <a:rPr lang="en-US" dirty="0"/>
              <a:t>Passenger fare </a:t>
            </a:r>
          </a:p>
          <a:p>
            <a:pPr algn="l"/>
            <a:r>
              <a:rPr lang="en-US" dirty="0"/>
              <a:t>Cabin number </a:t>
            </a:r>
          </a:p>
          <a:p>
            <a:pPr algn="l"/>
            <a:r>
              <a:rPr lang="en-US" dirty="0"/>
              <a:t>Port of embarkation (C = Cherbourg, Q = Queenstown, S = Southampton)</a:t>
            </a:r>
            <a:endParaRPr lang="en-US" sz="1200" dirty="0"/>
          </a:p>
          <a:p>
            <a:pPr algn="l"/>
            <a:endParaRPr lang="en-US" sz="1200" dirty="0"/>
          </a:p>
          <a:p>
            <a:pPr algn="l"/>
            <a:r>
              <a:rPr lang="en-US" sz="1200" dirty="0"/>
              <a:t>Analysis was completed using </a:t>
            </a:r>
          </a:p>
          <a:p>
            <a:pPr marL="342900" indent="-342900" algn="l">
              <a:lnSpc>
                <a:spcPct val="150000"/>
              </a:lnSpc>
              <a:buFont typeface="Arial" panose="020B0604020202020204" pitchFamily="34" charset="0"/>
              <a:buChar char="•"/>
            </a:pPr>
            <a:r>
              <a:rPr lang="en-US" sz="1200" dirty="0"/>
              <a:t>Python</a:t>
            </a:r>
          </a:p>
          <a:p>
            <a:pPr marL="342900" indent="-342900" algn="l">
              <a:lnSpc>
                <a:spcPct val="150000"/>
              </a:lnSpc>
              <a:buFont typeface="Arial" panose="020B0604020202020204" pitchFamily="34" charset="0"/>
              <a:buChar char="•"/>
            </a:pPr>
            <a:r>
              <a:rPr lang="en-US" sz="1200" dirty="0" err="1"/>
              <a:t>numpy</a:t>
            </a:r>
            <a:endParaRPr lang="en-US" sz="1200" dirty="0"/>
          </a:p>
          <a:p>
            <a:pPr marL="342900" indent="-342900" algn="l">
              <a:lnSpc>
                <a:spcPct val="150000"/>
              </a:lnSpc>
              <a:buFont typeface="Arial" panose="020B0604020202020204" pitchFamily="34" charset="0"/>
              <a:buChar char="•"/>
            </a:pPr>
            <a:r>
              <a:rPr lang="en-US" sz="1200" dirty="0"/>
              <a:t>pandas</a:t>
            </a:r>
          </a:p>
          <a:p>
            <a:pPr marL="342900" indent="-342900" algn="l">
              <a:lnSpc>
                <a:spcPct val="150000"/>
              </a:lnSpc>
              <a:buFont typeface="Arial" panose="020B0604020202020204" pitchFamily="34" charset="0"/>
              <a:buChar char="•"/>
            </a:pPr>
            <a:r>
              <a:rPr lang="en-US" sz="1200" dirty="0"/>
              <a:t>matplotlib</a:t>
            </a:r>
          </a:p>
          <a:p>
            <a:endParaRPr lang="en-US" dirty="0"/>
          </a:p>
          <a:p>
            <a:r>
              <a:rPr lang="en-US" b="0" i="0" dirty="0">
                <a:solidFill>
                  <a:srgbClr val="646464"/>
                </a:solidFill>
                <a:effectLst/>
                <a:latin typeface="-apple-system"/>
              </a:rPr>
              <a:t>Waskom, M. L., (2021). seaborn: statistical data visualization. Journal of Open Source Software, 6(60), 3021, </a:t>
            </a:r>
            <a:r>
              <a:rPr lang="en-US" b="0" i="0" u="none" strike="noStrike" dirty="0">
                <a:solidFill>
                  <a:srgbClr val="4A6991"/>
                </a:solidFill>
                <a:effectLst/>
                <a:latin typeface="-apple-system"/>
                <a:hlinkClick r:id="rId3"/>
              </a:rPr>
              <a:t>https://doi.org/10.21105/joss.03021</a:t>
            </a:r>
            <a:r>
              <a:rPr lang="en-US" b="0" i="0" dirty="0">
                <a:solidFill>
                  <a:srgbClr val="646464"/>
                </a:solidFill>
                <a:effectLst/>
                <a:latin typeface="-apple-system"/>
              </a:rPr>
              <a:t>.</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a:t>
            </a:fld>
            <a:endParaRPr lang="en-US"/>
          </a:p>
        </p:txBody>
      </p:sp>
    </p:spTree>
    <p:extLst>
      <p:ext uri="{BB962C8B-B14F-4D97-AF65-F5344CB8AC3E}">
        <p14:creationId xmlns:p14="http://schemas.microsoft.com/office/powerpoint/2010/main" val="154120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print(titanic_df.info())</a:t>
            </a:r>
          </a:p>
          <a:p>
            <a:endParaRPr lang="en-US" dirty="0"/>
          </a:p>
          <a:p>
            <a:r>
              <a:rPr lang="en-US" dirty="0"/>
              <a:t>#   Column        Non-Null Count  </a:t>
            </a:r>
            <a:r>
              <a:rPr lang="en-US" dirty="0" err="1"/>
              <a:t>Dtype</a:t>
            </a:r>
            <a:r>
              <a:rPr lang="en-US" dirty="0"/>
              <a:t>   </a:t>
            </a:r>
          </a:p>
          <a:p>
            <a:r>
              <a:rPr lang="en-US" dirty="0"/>
              <a:t>---  ------          --------------  -----   </a:t>
            </a:r>
          </a:p>
          <a:p>
            <a:r>
              <a:rPr lang="en-US" dirty="0"/>
              <a:t> 0   survived     891 non-null    int64   </a:t>
            </a:r>
          </a:p>
          <a:p>
            <a:r>
              <a:rPr lang="en-US" dirty="0"/>
              <a:t> 1   </a:t>
            </a:r>
            <a:r>
              <a:rPr lang="en-US" dirty="0" err="1"/>
              <a:t>pclass</a:t>
            </a:r>
            <a:r>
              <a:rPr lang="en-US" dirty="0"/>
              <a:t>         891 non-null    int64   </a:t>
            </a:r>
          </a:p>
          <a:p>
            <a:r>
              <a:rPr lang="en-US" dirty="0"/>
              <a:t> 2   sex             891 non-null    object  </a:t>
            </a:r>
          </a:p>
          <a:p>
            <a:r>
              <a:rPr lang="en-US" dirty="0"/>
              <a:t> 3   age            714 non-null    float64 </a:t>
            </a:r>
          </a:p>
          <a:p>
            <a:r>
              <a:rPr lang="en-US" dirty="0"/>
              <a:t> 4   </a:t>
            </a:r>
            <a:r>
              <a:rPr lang="en-US" dirty="0" err="1"/>
              <a:t>sibsp</a:t>
            </a:r>
            <a:r>
              <a:rPr lang="en-US" dirty="0"/>
              <a:t>          891 non-null    int64   </a:t>
            </a:r>
          </a:p>
          <a:p>
            <a:r>
              <a:rPr lang="en-US" dirty="0"/>
              <a:t> 5   parch         891 non-null    int64   </a:t>
            </a:r>
          </a:p>
          <a:p>
            <a:r>
              <a:rPr lang="en-US" dirty="0"/>
              <a:t> 6   fare            891 non-null    float64 </a:t>
            </a:r>
          </a:p>
          <a:p>
            <a:r>
              <a:rPr lang="en-US" dirty="0"/>
              <a:t> 7   embarked  889 non-null    object  </a:t>
            </a:r>
          </a:p>
          <a:p>
            <a:r>
              <a:rPr lang="en-US" dirty="0"/>
              <a:t> 8   class          891 non-null    category</a:t>
            </a:r>
          </a:p>
          <a:p>
            <a:r>
              <a:rPr lang="en-US" dirty="0"/>
              <a:t> 9   who           891 non-null    object  </a:t>
            </a:r>
          </a:p>
          <a:p>
            <a:r>
              <a:rPr lang="en-US" dirty="0"/>
              <a:t> 10  </a:t>
            </a:r>
            <a:r>
              <a:rPr lang="en-US" dirty="0" err="1"/>
              <a:t>adult_male</a:t>
            </a:r>
            <a:r>
              <a:rPr lang="en-US" dirty="0"/>
              <a:t>   891 non-null    bool    </a:t>
            </a:r>
          </a:p>
          <a:p>
            <a:r>
              <a:rPr lang="en-US" dirty="0"/>
              <a:t> 11  deck         203 non-null    category</a:t>
            </a:r>
          </a:p>
          <a:p>
            <a:r>
              <a:rPr lang="en-US" dirty="0"/>
              <a:t> 12  </a:t>
            </a:r>
            <a:r>
              <a:rPr lang="en-US" dirty="0" err="1"/>
              <a:t>embark_town</a:t>
            </a:r>
            <a:r>
              <a:rPr lang="en-US" dirty="0"/>
              <a:t>  889 non-null    object  </a:t>
            </a:r>
          </a:p>
          <a:p>
            <a:r>
              <a:rPr lang="en-US" dirty="0"/>
              <a:t> 13  alive         891 non-null    object  </a:t>
            </a:r>
          </a:p>
          <a:p>
            <a:r>
              <a:rPr lang="en-US" dirty="0"/>
              <a:t> 14  alone       891 non-null    bool    </a:t>
            </a:r>
          </a:p>
          <a:p>
            <a:endParaRPr lang="en-US" dirty="0"/>
          </a:p>
          <a:p>
            <a:r>
              <a:rPr lang="en-US" dirty="0"/>
              <a:t>print(</a:t>
            </a:r>
            <a:r>
              <a:rPr lang="en-US" dirty="0" err="1"/>
              <a:t>titanic_df.describe</a:t>
            </a:r>
            <a:r>
              <a:rPr lang="en-US" dirty="0"/>
              <a:t>())</a:t>
            </a:r>
          </a:p>
          <a:p>
            <a:endParaRPr lang="en-US" dirty="0"/>
          </a:p>
          <a:p>
            <a:r>
              <a:rPr lang="en-US" dirty="0"/>
              <a:t>           survived        </a:t>
            </a:r>
            <a:r>
              <a:rPr lang="en-US" dirty="0" err="1"/>
              <a:t>pclass</a:t>
            </a:r>
            <a:r>
              <a:rPr lang="en-US" dirty="0"/>
              <a:t>         age               </a:t>
            </a:r>
            <a:r>
              <a:rPr lang="en-US" dirty="0" err="1"/>
              <a:t>sibsp</a:t>
            </a:r>
            <a:r>
              <a:rPr lang="en-US" dirty="0"/>
              <a:t>            parch        fare</a:t>
            </a:r>
          </a:p>
          <a:p>
            <a:r>
              <a:rPr lang="en-US" dirty="0"/>
              <a:t>count  891.000000  891.000000  714.000000  891.000000  891.000000  891.000000</a:t>
            </a:r>
          </a:p>
          <a:p>
            <a:r>
              <a:rPr lang="en-US" dirty="0"/>
              <a:t>mean      0.383838     2.308642   29.699118    0.523008         0.381594   32.204208</a:t>
            </a:r>
          </a:p>
          <a:p>
            <a:r>
              <a:rPr lang="en-US" dirty="0"/>
              <a:t>std          0.486592    0.836071    14.526497    1.102743         0.806057   49.693429</a:t>
            </a:r>
          </a:p>
          <a:p>
            <a:r>
              <a:rPr lang="en-US" dirty="0"/>
              <a:t>min         0.000000    1.000000     0.420000    0.000000          0.000000    0.000000</a:t>
            </a:r>
          </a:p>
          <a:p>
            <a:r>
              <a:rPr lang="en-US" dirty="0"/>
              <a:t>25%        0.000000    2.000000    20.125000    0.000000         0.000000    7.910400</a:t>
            </a:r>
          </a:p>
          <a:p>
            <a:r>
              <a:rPr lang="en-US" dirty="0"/>
              <a:t>50%        0.000000    3.000000    28.000000    0.000000         0.000000   14.454200</a:t>
            </a:r>
          </a:p>
          <a:p>
            <a:r>
              <a:rPr lang="en-US" dirty="0"/>
              <a:t>75%        1.000000    3.000000    38.000000    1.000000         0.000000   31.000000</a:t>
            </a:r>
          </a:p>
          <a:p>
            <a:r>
              <a:rPr lang="en-US" dirty="0"/>
              <a:t>max        1.000000    3.000000    80.000000    8.000000         6.000000   512.329200</a:t>
            </a:r>
          </a:p>
          <a:p>
            <a:endParaRPr lang="en-US" dirty="0"/>
          </a:p>
          <a:p>
            <a:pPr marL="171450" indent="-171450">
              <a:buFontTx/>
              <a:buChar char="-"/>
            </a:pPr>
            <a:r>
              <a:rPr lang="en-US" dirty="0"/>
              <a:t>Code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import </a:t>
            </a:r>
            <a:r>
              <a:rPr lang="en-US" sz="1200" b="0" kern="1200" dirty="0" err="1">
                <a:solidFill>
                  <a:schemeClr val="tx1"/>
                </a:solidFill>
                <a:effectLst/>
                <a:latin typeface="+mn-lt"/>
                <a:ea typeface="+mn-ea"/>
                <a:cs typeface="+mn-cs"/>
              </a:rPr>
              <a:t>matplotlib.pyplot</a:t>
            </a:r>
            <a:r>
              <a:rPr lang="en-US" sz="1200" b="0" kern="1200" dirty="0">
                <a:solidFill>
                  <a:schemeClr val="tx1"/>
                </a:solidFill>
                <a:effectLst/>
                <a:latin typeface="+mn-lt"/>
                <a:ea typeface="+mn-ea"/>
                <a:cs typeface="+mn-cs"/>
              </a:rPr>
              <a:t> as </a:t>
            </a:r>
            <a:r>
              <a:rPr lang="en-US" sz="1200" b="0" kern="1200" dirty="0" err="1">
                <a:solidFill>
                  <a:schemeClr val="tx1"/>
                </a:solidFill>
                <a:effectLst/>
                <a:latin typeface="+mn-lt"/>
                <a:ea typeface="+mn-ea"/>
                <a:cs typeface="+mn-cs"/>
              </a:rPr>
              <a:t>plt</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import seaborn as </a:t>
            </a:r>
            <a:r>
              <a:rPr lang="en-US" sz="1200" b="0" kern="1200" dirty="0" err="1">
                <a:solidFill>
                  <a:schemeClr val="tx1"/>
                </a:solidFill>
                <a:effectLst/>
                <a:latin typeface="+mn-lt"/>
                <a:ea typeface="+mn-ea"/>
                <a:cs typeface="+mn-cs"/>
              </a:rPr>
              <a:t>sns</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sns.load_dataset</a:t>
            </a:r>
            <a:r>
              <a:rPr lang="en-US" sz="1200" b="0" kern="1200" dirty="0">
                <a:solidFill>
                  <a:schemeClr val="tx1"/>
                </a:solidFill>
                <a:effectLst/>
                <a:latin typeface="+mn-lt"/>
                <a:ea typeface="+mn-ea"/>
                <a:cs typeface="+mn-cs"/>
              </a:rPr>
              <a:t>('titanic')</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class_label</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pclass</a:t>
            </a:r>
            <a:r>
              <a:rPr lang="en-US" sz="1200" b="0" kern="1200" dirty="0">
                <a:solidFill>
                  <a:schemeClr val="tx1"/>
                </a:solidFill>
                <a:effectLst/>
                <a:latin typeface="+mn-lt"/>
                <a:ea typeface="+mn-ea"/>
                <a:cs typeface="+mn-cs"/>
              </a:rPr>
              <a:t>'].map({1: 'First Class', 2: 'Second Class', 3: 'Third </a:t>
            </a:r>
            <a:r>
              <a:rPr lang="en-US" sz="1200" b="0" kern="1200" dirty="0" err="1">
                <a:solidFill>
                  <a:schemeClr val="tx1"/>
                </a:solidFill>
                <a:effectLst/>
                <a:latin typeface="+mn-lt"/>
                <a:ea typeface="+mn-ea"/>
                <a:cs typeface="+mn-cs"/>
              </a:rPr>
              <a:t>Class'</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survived_label</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['survived'].map({1: 'Survived', 0: 'Did Not Survive'})</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sns.boxplot</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x='</a:t>
            </a:r>
            <a:r>
              <a:rPr lang="en-US" sz="1200" b="0" kern="1200" dirty="0" err="1">
                <a:solidFill>
                  <a:schemeClr val="tx1"/>
                </a:solidFill>
                <a:effectLst/>
                <a:latin typeface="+mn-lt"/>
                <a:ea typeface="+mn-ea"/>
                <a:cs typeface="+mn-cs"/>
              </a:rPr>
              <a:t>class_label</a:t>
            </a:r>
            <a:r>
              <a:rPr lang="en-US" sz="1200" b="0" kern="1200" dirty="0">
                <a:solidFill>
                  <a:schemeClr val="tx1"/>
                </a:solidFill>
                <a:effectLst/>
                <a:latin typeface="+mn-lt"/>
                <a:ea typeface="+mn-ea"/>
                <a:cs typeface="+mn-cs"/>
              </a:rPr>
              <a:t>', y='fare',</a:t>
            </a:r>
          </a:p>
          <a:p>
            <a:r>
              <a:rPr lang="en-US" sz="1200" b="0" kern="1200" dirty="0">
                <a:solidFill>
                  <a:schemeClr val="tx1"/>
                </a:solidFill>
                <a:effectLst/>
                <a:latin typeface="+mn-lt"/>
                <a:ea typeface="+mn-ea"/>
                <a:cs typeface="+mn-cs"/>
              </a:rPr>
              <a:t>    data=</a:t>
            </a: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palette='Set3', linewidth=1.5,</a:t>
            </a:r>
          </a:p>
          <a:p>
            <a:r>
              <a:rPr lang="en-US" sz="1200" b="0" kern="1200" dirty="0">
                <a:solidFill>
                  <a:schemeClr val="tx1"/>
                </a:solidFill>
                <a:effectLst/>
                <a:latin typeface="+mn-lt"/>
                <a:ea typeface="+mn-ea"/>
                <a:cs typeface="+mn-cs"/>
              </a:rPr>
              <a:t>    order=['First Class', 'Second Class', 'Third </a:t>
            </a:r>
            <a:r>
              <a:rPr lang="en-US" sz="1200" b="0" kern="1200" dirty="0" err="1">
                <a:solidFill>
                  <a:schemeClr val="tx1"/>
                </a:solidFill>
                <a:effectLst/>
                <a:latin typeface="+mn-lt"/>
                <a:ea typeface="+mn-ea"/>
                <a:cs typeface="+mn-cs"/>
              </a:rPr>
              <a:t>Class'</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hue='</a:t>
            </a:r>
            <a:r>
              <a:rPr lang="en-US" sz="1200" b="0" kern="1200" dirty="0" err="1">
                <a:solidFill>
                  <a:schemeClr val="tx1"/>
                </a:solidFill>
                <a:effectLst/>
                <a:latin typeface="+mn-lt"/>
                <a:ea typeface="+mn-ea"/>
                <a:cs typeface="+mn-cs"/>
              </a:rPr>
              <a:t>survived_label</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hue_order</a:t>
            </a:r>
            <a:r>
              <a:rPr lang="en-US" sz="1200" b="0" kern="1200" dirty="0">
                <a:solidFill>
                  <a:schemeClr val="tx1"/>
                </a:solidFill>
                <a:effectLst/>
                <a:latin typeface="+mn-lt"/>
                <a:ea typeface="+mn-ea"/>
                <a:cs typeface="+mn-cs"/>
              </a:rPr>
              <a:t>=['Survived', 'Did Not Survive'],</a:t>
            </a:r>
          </a:p>
          <a:p>
            <a:r>
              <a:rPr lang="en-US" sz="1200" b="0" kern="1200" dirty="0">
                <a:solidFill>
                  <a:schemeClr val="tx1"/>
                </a:solidFill>
                <a:effectLst/>
                <a:latin typeface="+mn-lt"/>
                <a:ea typeface="+mn-ea"/>
                <a:cs typeface="+mn-cs"/>
              </a:rPr>
              <a:t>    color='</a:t>
            </a:r>
            <a:r>
              <a:rPr lang="en-US" sz="1200" b="0" kern="1200" dirty="0" err="1">
                <a:solidFill>
                  <a:schemeClr val="tx1"/>
                </a:solidFill>
                <a:effectLst/>
                <a:latin typeface="+mn-lt"/>
                <a:ea typeface="+mn-ea"/>
                <a:cs typeface="+mn-cs"/>
              </a:rPr>
              <a:t>skyblue</a:t>
            </a:r>
            <a:r>
              <a:rPr lang="en-US" sz="1200" b="0" kern="1200" dirty="0">
                <a:solidFill>
                  <a:schemeClr val="tx1"/>
                </a:solidFill>
                <a:effectLst/>
                <a:latin typeface="+mn-lt"/>
                <a:ea typeface="+mn-ea"/>
                <a:cs typeface="+mn-cs"/>
              </a:rPr>
              <a:t>', saturation=0.7,</a:t>
            </a:r>
          </a:p>
          <a:p>
            <a:r>
              <a:rPr lang="en-US" sz="1200" b="0" kern="1200" dirty="0">
                <a:solidFill>
                  <a:schemeClr val="tx1"/>
                </a:solidFill>
                <a:effectLst/>
                <a:latin typeface="+mn-lt"/>
                <a:ea typeface="+mn-ea"/>
                <a:cs typeface="+mn-cs"/>
              </a:rPr>
              <a:t>    dodge=True, </a:t>
            </a:r>
            <a:r>
              <a:rPr lang="en-US" sz="1200" b="0" kern="1200" dirty="0" err="1">
                <a:solidFill>
                  <a:schemeClr val="tx1"/>
                </a:solidFill>
                <a:effectLst/>
                <a:latin typeface="+mn-lt"/>
                <a:ea typeface="+mn-ea"/>
                <a:cs typeface="+mn-cs"/>
              </a:rPr>
              <a:t>fliersize</a:t>
            </a:r>
            <a:r>
              <a:rPr lang="en-US" sz="1200" b="0" kern="1200" dirty="0">
                <a:solidFill>
                  <a:schemeClr val="tx1"/>
                </a:solidFill>
                <a:effectLst/>
                <a:latin typeface="+mn-lt"/>
                <a:ea typeface="+mn-ea"/>
                <a:cs typeface="+mn-cs"/>
              </a:rPr>
              <a:t>=5</a:t>
            </a:r>
          </a:p>
          <a:p>
            <a:r>
              <a:rPr lang="en-US" sz="1200" b="0" kern="1200" dirty="0">
                <a:solidFill>
                  <a:schemeClr val="tx1"/>
                </a:solidFill>
                <a:effectLst/>
                <a:latin typeface="+mn-lt"/>
                <a:ea typeface="+mn-ea"/>
                <a:cs typeface="+mn-cs"/>
              </a:rPr>
              <a:t>)</a:t>
            </a:r>
          </a:p>
          <a:p>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plt.legend</a:t>
            </a:r>
            <a:r>
              <a:rPr lang="en-US" sz="1200" b="0" kern="1200" dirty="0">
                <a:solidFill>
                  <a:schemeClr val="tx1"/>
                </a:solidFill>
                <a:effectLst/>
                <a:latin typeface="+mn-lt"/>
                <a:ea typeface="+mn-ea"/>
                <a:cs typeface="+mn-cs"/>
              </a:rPr>
              <a:t>(loc='upper right', title=None)</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plt.ylabel</a:t>
            </a:r>
            <a:r>
              <a:rPr lang="en-US" sz="1200" b="0" kern="1200" dirty="0">
                <a:solidFill>
                  <a:schemeClr val="tx1"/>
                </a:solidFill>
                <a:effectLst/>
                <a:latin typeface="+mn-lt"/>
                <a:ea typeface="+mn-ea"/>
                <a:cs typeface="+mn-cs"/>
              </a:rPr>
              <a:t>('Fare (British Pounds)')</a:t>
            </a:r>
          </a:p>
          <a:p>
            <a:r>
              <a:rPr lang="en-US" sz="1200" b="0" kern="1200" dirty="0" err="1">
                <a:solidFill>
                  <a:schemeClr val="tx1"/>
                </a:solidFill>
                <a:effectLst/>
                <a:latin typeface="+mn-lt"/>
                <a:ea typeface="+mn-ea"/>
                <a:cs typeface="+mn-cs"/>
              </a:rPr>
              <a:t>plt.xlabel</a:t>
            </a:r>
            <a:r>
              <a:rPr lang="en-US" sz="1200" b="0" kern="1200" dirty="0">
                <a:solidFill>
                  <a:schemeClr val="tx1"/>
                </a:solidFill>
                <a:effectLst/>
                <a:latin typeface="+mn-lt"/>
                <a:ea typeface="+mn-ea"/>
                <a:cs typeface="+mn-cs"/>
              </a:rPr>
              <a:t>('Passenger </a:t>
            </a:r>
            <a:r>
              <a:rPr lang="en-US" sz="1200" b="0" kern="1200" dirty="0" err="1">
                <a:solidFill>
                  <a:schemeClr val="tx1"/>
                </a:solidFill>
                <a:effectLst/>
                <a:latin typeface="+mn-lt"/>
                <a:ea typeface="+mn-ea"/>
                <a:cs typeface="+mn-cs"/>
              </a:rPr>
              <a:t>Class'</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plt.axvline</a:t>
            </a:r>
            <a:r>
              <a:rPr lang="en-US" sz="1200" b="0" kern="1200" dirty="0">
                <a:solidFill>
                  <a:schemeClr val="tx1"/>
                </a:solidFill>
                <a:effectLst/>
                <a:latin typeface="+mn-lt"/>
                <a:ea typeface="+mn-ea"/>
                <a:cs typeface="+mn-cs"/>
              </a:rPr>
              <a:t>(x=0.5, color='gray', </a:t>
            </a:r>
            <a:r>
              <a:rPr lang="en-US" sz="1200" b="0" kern="1200" dirty="0" err="1">
                <a:solidFill>
                  <a:schemeClr val="tx1"/>
                </a:solidFill>
                <a:effectLst/>
                <a:latin typeface="+mn-lt"/>
                <a:ea typeface="+mn-ea"/>
                <a:cs typeface="+mn-cs"/>
              </a:rPr>
              <a:t>linestyle</a:t>
            </a:r>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plt.axvline</a:t>
            </a:r>
            <a:r>
              <a:rPr lang="en-US" sz="1200" b="0" kern="1200" dirty="0">
                <a:solidFill>
                  <a:schemeClr val="tx1"/>
                </a:solidFill>
                <a:effectLst/>
                <a:latin typeface="+mn-lt"/>
                <a:ea typeface="+mn-ea"/>
                <a:cs typeface="+mn-cs"/>
              </a:rPr>
              <a:t>(x=1.5, color='gray', </a:t>
            </a:r>
            <a:r>
              <a:rPr lang="en-US" sz="1200" b="0" kern="1200" dirty="0" err="1">
                <a:solidFill>
                  <a:schemeClr val="tx1"/>
                </a:solidFill>
                <a:effectLst/>
                <a:latin typeface="+mn-lt"/>
                <a:ea typeface="+mn-ea"/>
                <a:cs typeface="+mn-cs"/>
              </a:rPr>
              <a:t>linestyle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plt.title</a:t>
            </a:r>
            <a:r>
              <a:rPr lang="en-US" sz="1200" b="0" kern="1200" dirty="0">
                <a:solidFill>
                  <a:schemeClr val="tx1"/>
                </a:solidFill>
                <a:effectLst/>
                <a:latin typeface="+mn-lt"/>
                <a:ea typeface="+mn-ea"/>
                <a:cs typeface="+mn-cs"/>
              </a:rPr>
              <a:t>('Fares vs Passenger Classes')</a:t>
            </a:r>
          </a:p>
          <a:p>
            <a:r>
              <a:rPr lang="en-US" sz="1200" b="0" kern="1200" dirty="0" err="1">
                <a:solidFill>
                  <a:schemeClr val="tx1"/>
                </a:solidFill>
                <a:effectLst/>
                <a:latin typeface="+mn-lt"/>
                <a:ea typeface="+mn-ea"/>
                <a:cs typeface="+mn-cs"/>
              </a:rPr>
              <a:t>plt.show</a:t>
            </a:r>
            <a:r>
              <a:rPr lang="en-US" sz="1200" b="0" kern="1200" dirty="0">
                <a:solidFill>
                  <a:schemeClr val="tx1"/>
                </a:solidFill>
                <a:effectLst/>
                <a:latin typeface="+mn-lt"/>
                <a:ea typeface="+mn-ea"/>
                <a:cs typeface="+mn-cs"/>
              </a:rPr>
              <a:t>()</a:t>
            </a:r>
          </a:p>
          <a:p>
            <a:pPr marL="171450" indent="-171450">
              <a:buFontTx/>
              <a:buChar char="-"/>
            </a:pPr>
            <a:endParaRPr lang="en-US" dirty="0"/>
          </a:p>
          <a:p>
            <a:pPr marL="171450" indent="-171450">
              <a:buFontTx/>
              <a:buChar char="-"/>
            </a:pPr>
            <a:endParaRPr lang="en-US" dirty="0"/>
          </a:p>
          <a:p>
            <a:pPr marL="171450" indent="-171450">
              <a:buFontTx/>
              <a:buChar char="-"/>
            </a:pPr>
            <a:r>
              <a:rPr lang="en-US" dirty="0"/>
              <a:t>Explanation-------------------------------------------------------</a:t>
            </a:r>
          </a:p>
          <a:p>
            <a:pPr marL="171450" indent="-171450">
              <a:buFontTx/>
              <a:buChar char="-"/>
            </a:pPr>
            <a:endParaRPr lang="en-US" dirty="0"/>
          </a:p>
          <a:p>
            <a:r>
              <a:rPr lang="en-US" dirty="0">
                <a:effectLst/>
              </a:rPr>
              <a:t>This code creates a box plot using the Titanic dataset to visualize the </a:t>
            </a:r>
          </a:p>
          <a:p>
            <a:r>
              <a:rPr lang="en-US" dirty="0">
                <a:effectLst/>
              </a:rPr>
              <a:t>relationship between passenger class (</a:t>
            </a:r>
            <a:r>
              <a:rPr lang="en-US" dirty="0" err="1">
                <a:effectLst/>
              </a:rPr>
              <a:t>pclass</a:t>
            </a:r>
            <a:r>
              <a:rPr lang="en-US" dirty="0">
                <a:effectLst/>
              </a:rPr>
              <a:t>), fare prices, and survival status.</a:t>
            </a:r>
          </a:p>
          <a:p>
            <a:r>
              <a:rPr lang="en-US" dirty="0">
                <a:effectLst/>
              </a:rPr>
              <a:t>The plot has:</a:t>
            </a:r>
          </a:p>
          <a:p>
            <a:pPr marL="171450" indent="-171450">
              <a:buFont typeface="Arial" panose="020B0604020202020204" pitchFamily="34" charset="0"/>
              <a:buChar char="•"/>
            </a:pPr>
            <a:r>
              <a:rPr lang="en-US" dirty="0">
                <a:effectLst/>
              </a:rPr>
              <a:t>The x-axis showing passenger class (1st, 2nd, and 3rd class, ordered specifically as specified in order=[1,2,3])</a:t>
            </a:r>
          </a:p>
          <a:p>
            <a:pPr marL="171450" indent="-171450">
              <a:buFont typeface="Arial" panose="020B0604020202020204" pitchFamily="34" charset="0"/>
              <a:buChar char="•"/>
            </a:pPr>
            <a:r>
              <a:rPr lang="en-US" dirty="0">
                <a:effectLst/>
              </a:rPr>
              <a:t>The y-axis showing fare prices paid by passengers</a:t>
            </a:r>
          </a:p>
          <a:p>
            <a:pPr marL="171450" indent="-171450">
              <a:buFont typeface="Arial" panose="020B0604020202020204" pitchFamily="34" charset="0"/>
              <a:buChar char="•"/>
            </a:pPr>
            <a:r>
              <a:rPr lang="en-US" dirty="0">
                <a:effectLst/>
              </a:rPr>
              <a:t>Different colors for survived (1) and not survived (0) passengers, with survived passengers shown first due to          </a:t>
            </a:r>
            <a:r>
              <a:rPr lang="en-US" dirty="0" err="1">
                <a:effectLst/>
              </a:rPr>
              <a:t>hue_order</a:t>
            </a:r>
            <a:r>
              <a:rPr lang="en-US" dirty="0">
                <a:effectLst/>
              </a:rPr>
              <a:t>=[1,0]</a:t>
            </a:r>
          </a:p>
          <a:p>
            <a:pPr marL="171450" indent="-171450">
              <a:buFont typeface="Arial" panose="020B0604020202020204" pitchFamily="34" charset="0"/>
              <a:buChar char="•"/>
            </a:pPr>
            <a:r>
              <a:rPr lang="en-US" dirty="0">
                <a:effectLst/>
              </a:rPr>
              <a:t>A custom color palette ("Set3") with distinct colors to differentiate survival status</a:t>
            </a:r>
          </a:p>
          <a:p>
            <a:pPr marL="171450" indent="-171450">
              <a:buFont typeface="Arial" panose="020B0604020202020204" pitchFamily="34" charset="0"/>
              <a:buChar char="•"/>
            </a:pPr>
            <a:r>
              <a:rPr lang="en-US" dirty="0">
                <a:effectLst/>
              </a:rPr>
              <a:t>A title "Fares vs Passenger Classes Differentiated by Survival“</a:t>
            </a:r>
          </a:p>
          <a:p>
            <a:pPr marL="171450" indent="-171450">
              <a:buFont typeface="Arial" panose="020B0604020202020204" pitchFamily="34" charset="0"/>
              <a:buChar char="•"/>
            </a:pPr>
            <a:endParaRPr lang="en-US" dirty="0">
              <a:effectLst/>
            </a:endParaRPr>
          </a:p>
          <a:p>
            <a:r>
              <a:rPr lang="en-US" dirty="0">
                <a:effectLst/>
              </a:rPr>
              <a:t>Key insights this visualization would reveal:</a:t>
            </a:r>
          </a:p>
          <a:p>
            <a:endParaRPr lang="en-US" dirty="0">
              <a:effectLst/>
            </a:endParaRPr>
          </a:p>
          <a:p>
            <a:pPr marL="171450" indent="-171450">
              <a:buFont typeface="Arial" panose="020B0604020202020204" pitchFamily="34" charset="0"/>
              <a:buChar char="•"/>
            </a:pPr>
            <a:r>
              <a:rPr lang="en-US" dirty="0">
                <a:effectLst/>
              </a:rPr>
              <a:t>The relationship between passenger class and fare prices (1st class being most expensive, 3rd class least expensive)</a:t>
            </a:r>
          </a:p>
          <a:p>
            <a:pPr marL="171450" indent="-171450">
              <a:buFont typeface="Arial" panose="020B0604020202020204" pitchFamily="34" charset="0"/>
              <a:buChar char="•"/>
            </a:pPr>
            <a:r>
              <a:rPr lang="en-US" dirty="0">
                <a:effectLst/>
              </a:rPr>
              <a:t>Fare distribution within each class (the box shows median, quartiles, and the whiskers show the range)</a:t>
            </a:r>
          </a:p>
          <a:p>
            <a:pPr marL="171450" indent="-171450">
              <a:buFont typeface="Arial" panose="020B0604020202020204" pitchFamily="34" charset="0"/>
              <a:buChar char="•"/>
            </a:pPr>
            <a:r>
              <a:rPr lang="en-US" dirty="0">
                <a:effectLst/>
              </a:rPr>
              <a:t>Whether there's a pattern between fare prices and survival rates within each class</a:t>
            </a:r>
          </a:p>
          <a:p>
            <a:pPr marL="171450" indent="-171450">
              <a:buFont typeface="Arial" panose="020B0604020202020204" pitchFamily="34" charset="0"/>
              <a:buChar char="•"/>
            </a:pPr>
            <a:r>
              <a:rPr lang="en-US" dirty="0">
                <a:effectLst/>
              </a:rPr>
              <a:t>Outliers in fare prices (shown as individual points beyond the whiskers)</a:t>
            </a:r>
          </a:p>
          <a:p>
            <a:pPr marL="171450" indent="-171450">
              <a:buFont typeface="Arial" panose="020B0604020202020204" pitchFamily="34" charset="0"/>
              <a:buChar char="•"/>
            </a:pPr>
            <a:r>
              <a:rPr lang="en-US" dirty="0">
                <a:effectLst/>
              </a:rPr>
              <a:t>Visualization for examining how economic factors (ticket price and class) correlated with survival outcomes. The dodge=True parameter ensures that the boxes for survived and not survived are placed side by side for easier comparison within each class.</a:t>
            </a:r>
          </a:p>
          <a:p>
            <a:br>
              <a:rPr lang="en-US" dirty="0"/>
            </a:b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a:t>
            </a:fld>
            <a:endParaRPr lang="en-US"/>
          </a:p>
        </p:txBody>
      </p:sp>
    </p:spTree>
    <p:extLst>
      <p:ext uri="{BB962C8B-B14F-4D97-AF65-F5344CB8AC3E}">
        <p14:creationId xmlns:p14="http://schemas.microsoft.com/office/powerpoint/2010/main" val="166631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stacked histogram demonstrates the overall age distribution of Titanic passengers and the gender breakdown within each age range.</a:t>
            </a:r>
          </a:p>
          <a:p>
            <a:endParaRPr lang="en-US" dirty="0"/>
          </a:p>
          <a:p>
            <a:r>
              <a:rPr lang="en-US" dirty="0"/>
              <a:t>Age Distribution </a:t>
            </a:r>
          </a:p>
          <a:p>
            <a:endParaRPr lang="en-US" dirty="0"/>
          </a:p>
          <a:p>
            <a:r>
              <a:rPr lang="en-US" dirty="0"/>
              <a:t>In each age grouping, there are more males.</a:t>
            </a:r>
          </a:p>
          <a:p>
            <a:r>
              <a:rPr lang="en-US" dirty="0"/>
              <a:t>There is a significant jump in age between 20 to 40.</a:t>
            </a:r>
          </a:p>
          <a:p>
            <a:r>
              <a:rPr lang="en-US" dirty="0"/>
              <a:t>-----------------</a:t>
            </a:r>
          </a:p>
          <a:p>
            <a:r>
              <a:rPr lang="en-US" dirty="0"/>
              <a:t>Code</a:t>
            </a:r>
          </a:p>
          <a:p>
            <a:r>
              <a:rPr lang="en-US" sz="1200" b="0" kern="1200" dirty="0">
                <a:solidFill>
                  <a:schemeClr val="tx1"/>
                </a:solidFill>
                <a:effectLst/>
                <a:latin typeface="+mn-lt"/>
                <a:ea typeface="+mn-ea"/>
                <a:cs typeface="+mn-cs"/>
              </a:rPr>
              <a:t>import </a:t>
            </a:r>
            <a:r>
              <a:rPr lang="en-US" sz="1200" b="0" kern="1200" dirty="0" err="1">
                <a:solidFill>
                  <a:schemeClr val="tx1"/>
                </a:solidFill>
                <a:effectLst/>
                <a:latin typeface="+mn-lt"/>
                <a:ea typeface="+mn-ea"/>
                <a:cs typeface="+mn-cs"/>
              </a:rPr>
              <a:t>matplotlib.pyplot</a:t>
            </a:r>
            <a:r>
              <a:rPr lang="en-US" sz="1200" b="0" kern="1200" dirty="0">
                <a:solidFill>
                  <a:schemeClr val="tx1"/>
                </a:solidFill>
                <a:effectLst/>
                <a:latin typeface="+mn-lt"/>
                <a:ea typeface="+mn-ea"/>
                <a:cs typeface="+mn-cs"/>
              </a:rPr>
              <a:t> as </a:t>
            </a:r>
            <a:r>
              <a:rPr lang="en-US" sz="1200" b="0" kern="1200" dirty="0" err="1">
                <a:solidFill>
                  <a:schemeClr val="tx1"/>
                </a:solidFill>
                <a:effectLst/>
                <a:latin typeface="+mn-lt"/>
                <a:ea typeface="+mn-ea"/>
                <a:cs typeface="+mn-cs"/>
              </a:rPr>
              <a:t>plt</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import seaborn as </a:t>
            </a:r>
            <a:r>
              <a:rPr lang="en-US" sz="1200" b="0" kern="1200" dirty="0" err="1">
                <a:solidFill>
                  <a:schemeClr val="tx1"/>
                </a:solidFill>
                <a:effectLst/>
                <a:latin typeface="+mn-lt"/>
                <a:ea typeface="+mn-ea"/>
                <a:cs typeface="+mn-cs"/>
              </a:rPr>
              <a:t>sns</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sns.load_dataset</a:t>
            </a:r>
            <a:r>
              <a:rPr lang="en-US" sz="1200" b="0" kern="1200" dirty="0">
                <a:solidFill>
                  <a:schemeClr val="tx1"/>
                </a:solidFill>
                <a:effectLst/>
                <a:latin typeface="+mn-lt"/>
                <a:ea typeface="+mn-ea"/>
                <a:cs typeface="+mn-cs"/>
              </a:rPr>
              <a:t>('titanic')</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sns.histplot</a:t>
            </a:r>
            <a:r>
              <a:rPr lang="en-US" sz="1200" b="0" kern="1200" dirty="0">
                <a:solidFill>
                  <a:schemeClr val="tx1"/>
                </a:solidFill>
                <a:effectLst/>
                <a:latin typeface="+mn-lt"/>
                <a:ea typeface="+mn-ea"/>
                <a:cs typeface="+mn-cs"/>
              </a:rPr>
              <a:t>(data=</a:t>
            </a: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 x='age', hue="sex", multiple="stack", palette="pastel")</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plt.title</a:t>
            </a:r>
            <a:r>
              <a:rPr lang="en-US" sz="1200" b="0" kern="1200" dirty="0">
                <a:solidFill>
                  <a:schemeClr val="tx1"/>
                </a:solidFill>
                <a:effectLst/>
                <a:latin typeface="+mn-lt"/>
                <a:ea typeface="+mn-ea"/>
                <a:cs typeface="+mn-cs"/>
              </a:rPr>
              <a:t>('Age Distribution Among Titanic Passengers')</a:t>
            </a:r>
          </a:p>
          <a:p>
            <a:r>
              <a:rPr lang="en-US" sz="1200" b="0" kern="1200" dirty="0" err="1">
                <a:solidFill>
                  <a:schemeClr val="tx1"/>
                </a:solidFill>
                <a:effectLst/>
                <a:latin typeface="+mn-lt"/>
                <a:ea typeface="+mn-ea"/>
                <a:cs typeface="+mn-cs"/>
              </a:rPr>
              <a:t>plt.xlabel</a:t>
            </a:r>
            <a:r>
              <a:rPr lang="en-US" sz="1200" b="0" kern="1200" dirty="0">
                <a:solidFill>
                  <a:schemeClr val="tx1"/>
                </a:solidFill>
                <a:effectLst/>
                <a:latin typeface="+mn-lt"/>
                <a:ea typeface="+mn-ea"/>
                <a:cs typeface="+mn-cs"/>
              </a:rPr>
              <a:t>('Age')</a:t>
            </a:r>
          </a:p>
          <a:p>
            <a:r>
              <a:rPr lang="en-US" sz="1200" b="0" kern="1200" dirty="0" err="1">
                <a:solidFill>
                  <a:schemeClr val="tx1"/>
                </a:solidFill>
                <a:effectLst/>
                <a:latin typeface="+mn-lt"/>
                <a:ea typeface="+mn-ea"/>
                <a:cs typeface="+mn-cs"/>
              </a:rPr>
              <a:t>plt.ylabel</a:t>
            </a:r>
            <a:r>
              <a:rPr lang="en-US" sz="1200" b="0" kern="1200" dirty="0">
                <a:solidFill>
                  <a:schemeClr val="tx1"/>
                </a:solidFill>
                <a:effectLst/>
                <a:latin typeface="+mn-lt"/>
                <a:ea typeface="+mn-ea"/>
                <a:cs typeface="+mn-cs"/>
              </a:rPr>
              <a:t>('Number of Passengers')</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plt.show</a:t>
            </a:r>
            <a:r>
              <a:rPr lang="en-US" sz="1200" b="0" kern="1200" dirty="0">
                <a:solidFill>
                  <a:schemeClr val="tx1"/>
                </a:solidFill>
                <a:effectLst/>
                <a:latin typeface="+mn-lt"/>
                <a:ea typeface="+mn-ea"/>
                <a:cs typeface="+mn-cs"/>
              </a:rPr>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a:t>
            </a:fld>
            <a:endParaRPr lang="en-US"/>
          </a:p>
        </p:txBody>
      </p:sp>
    </p:spTree>
    <p:extLst>
      <p:ext uri="{BB962C8B-B14F-4D97-AF65-F5344CB8AC3E}">
        <p14:creationId xmlns:p14="http://schemas.microsoft.com/office/powerpoint/2010/main" val="277172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5E136-669B-9F2B-3F9E-A86CE73F35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74916C-62BB-DA56-FDC7-E4E26060D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70E8FA-8D79-EFB6-98D3-A2075D383375}"/>
              </a:ext>
            </a:extLst>
          </p:cNvPr>
          <p:cNvSpPr>
            <a:spLocks noGrp="1"/>
          </p:cNvSpPr>
          <p:nvPr>
            <p:ph type="body" idx="1"/>
          </p:nvPr>
        </p:nvSpPr>
        <p:spPr/>
        <p:txBody>
          <a:bodyPr/>
          <a:lstStyle/>
          <a:p>
            <a:pPr>
              <a:buNone/>
            </a:pPr>
            <a:r>
              <a:rPr lang="en-US" b="1" dirty="0"/>
              <a:t>Correlation Matrix Heatmap Code Analysis</a:t>
            </a:r>
          </a:p>
          <a:p>
            <a:r>
              <a:rPr lang="en-US" dirty="0"/>
              <a:t>This Python code creates a correlation matrix heatmap visualization for the Titanic dataset.</a:t>
            </a:r>
          </a:p>
          <a:p>
            <a:endParaRPr lang="en-US" dirty="0"/>
          </a:p>
          <a:p>
            <a:r>
              <a:rPr lang="en-US" dirty="0"/>
              <a:t>Code </a:t>
            </a:r>
          </a:p>
          <a:p>
            <a:pPr>
              <a:lnSpc>
                <a:spcPts val="1425"/>
              </a:lnSpc>
              <a:buNone/>
            </a:pPr>
            <a:endParaRPr lang="en-US" b="0" dirty="0">
              <a:solidFill>
                <a:srgbClr val="000000"/>
              </a:solidFill>
              <a:effectLst/>
              <a:latin typeface="Consolas" panose="020B0609020204030204" pitchFamily="49" charset="0"/>
            </a:endParaRPr>
          </a:p>
          <a:p>
            <a:pPr>
              <a:lnSpc>
                <a:spcPts val="1425"/>
              </a:lnSpc>
              <a:buNone/>
            </a:pPr>
            <a:r>
              <a:rPr lang="en-US" b="0" dirty="0">
                <a:solidFill>
                  <a:srgbClr val="B513DE"/>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matplotlib</a:t>
            </a:r>
            <a:r>
              <a:rPr lang="en-US" b="0" dirty="0" err="1">
                <a:solidFill>
                  <a:srgbClr val="000000"/>
                </a:solidFill>
                <a:effectLst/>
                <a:latin typeface="Consolas" panose="020B0609020204030204" pitchFamily="49" charset="0"/>
              </a:rPr>
              <a:t>.pyplot</a:t>
            </a:r>
            <a:r>
              <a:rPr lang="en-US" b="0" dirty="0">
                <a:solidFill>
                  <a:srgbClr val="000000"/>
                </a:solidFill>
                <a:effectLst/>
                <a:latin typeface="Consolas" panose="020B0609020204030204" pitchFamily="49" charset="0"/>
              </a:rPr>
              <a:t> </a:t>
            </a:r>
            <a:r>
              <a:rPr lang="en-US" b="0" dirty="0">
                <a:solidFill>
                  <a:srgbClr val="B513DE"/>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plt</a:t>
            </a:r>
            <a:endParaRPr lang="en-US" b="0" dirty="0">
              <a:solidFill>
                <a:srgbClr val="000000"/>
              </a:solidFill>
              <a:effectLst/>
              <a:latin typeface="Consolas" panose="020B0609020204030204" pitchFamily="49" charset="0"/>
            </a:endParaRPr>
          </a:p>
          <a:p>
            <a:pPr>
              <a:lnSpc>
                <a:spcPts val="1425"/>
              </a:lnSpc>
              <a:buNone/>
            </a:pPr>
            <a:r>
              <a:rPr lang="en-US" b="0" dirty="0">
                <a:solidFill>
                  <a:srgbClr val="B513DE"/>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61783"/>
                </a:solidFill>
                <a:effectLst/>
                <a:latin typeface="Consolas" panose="020B0609020204030204" pitchFamily="49" charset="0"/>
              </a:rPr>
              <a:t>seaborn</a:t>
            </a:r>
            <a:r>
              <a:rPr lang="en-US" b="0" dirty="0">
                <a:solidFill>
                  <a:srgbClr val="000000"/>
                </a:solidFill>
                <a:effectLst/>
                <a:latin typeface="Consolas" panose="020B0609020204030204" pitchFamily="49" charset="0"/>
              </a:rPr>
              <a:t> </a:t>
            </a:r>
            <a:r>
              <a:rPr lang="en-US" b="0" dirty="0">
                <a:solidFill>
                  <a:srgbClr val="B513DE"/>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sns</a:t>
            </a:r>
            <a:endParaRPr lang="en-US" b="0" dirty="0">
              <a:solidFill>
                <a:srgbClr val="000000"/>
              </a:solidFill>
              <a:effectLst/>
              <a:latin typeface="Consolas" panose="020B0609020204030204" pitchFamily="49" charset="0"/>
            </a:endParaRPr>
          </a:p>
          <a:p>
            <a:pPr>
              <a:lnSpc>
                <a:spcPts val="1425"/>
              </a:lnSpc>
              <a:buNone/>
            </a:pPr>
            <a:endParaRPr lang="en-US" b="0" dirty="0">
              <a:solidFill>
                <a:srgbClr val="000000"/>
              </a:solidFill>
              <a:effectLst/>
              <a:latin typeface="Consolas" panose="020B0609020204030204" pitchFamily="49" charset="0"/>
            </a:endParaRPr>
          </a:p>
          <a:p>
            <a:pPr>
              <a:lnSpc>
                <a:spcPts val="1425"/>
              </a:lnSpc>
              <a:buNone/>
            </a:pP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sns</a:t>
            </a:r>
            <a:r>
              <a:rPr lang="en-US" b="0" dirty="0" err="1">
                <a:solidFill>
                  <a:srgbClr val="000000"/>
                </a:solidFill>
                <a:effectLst/>
                <a:latin typeface="Consolas" panose="020B0609020204030204" pitchFamily="49" charset="0"/>
              </a:rPr>
              <a:t>.load_dataset</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'titanic'</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correlation_matrix</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titanic_df</a:t>
            </a:r>
            <a:r>
              <a:rPr lang="en-US" b="0" dirty="0" err="1">
                <a:solidFill>
                  <a:srgbClr val="000000"/>
                </a:solidFill>
                <a:effectLst/>
                <a:latin typeface="Consolas" panose="020B0609020204030204" pitchFamily="49" charset="0"/>
              </a:rPr>
              <a:t>.corr</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numeric_only</a:t>
            </a:r>
            <a:r>
              <a:rPr lang="en-US" b="0" dirty="0">
                <a:solidFill>
                  <a:srgbClr val="0A0A0A"/>
                </a:solidFill>
                <a:effectLst/>
                <a:latin typeface="Consolas" panose="020B0609020204030204" pitchFamily="49" charset="0"/>
              </a:rPr>
              <a:t>=</a:t>
            </a:r>
            <a:r>
              <a:rPr lang="en-US" b="0" dirty="0">
                <a:solidFill>
                  <a:srgbClr val="2A2A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color_map</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sns</a:t>
            </a:r>
            <a:r>
              <a:rPr lang="en-US" b="0" dirty="0" err="1">
                <a:solidFill>
                  <a:srgbClr val="000000"/>
                </a:solidFill>
                <a:effectLst/>
                <a:latin typeface="Consolas" panose="020B0609020204030204" pitchFamily="49" charset="0"/>
              </a:rPr>
              <a:t>.diverging_palette</a:t>
            </a:r>
            <a:r>
              <a:rPr lang="en-US" b="0" dirty="0">
                <a:solidFill>
                  <a:srgbClr val="000000"/>
                </a:solidFill>
                <a:effectLst/>
                <a:latin typeface="Consolas" panose="020B0609020204030204" pitchFamily="49" charset="0"/>
              </a:rPr>
              <a:t>(</a:t>
            </a:r>
            <a:r>
              <a:rPr lang="en-US" b="0" dirty="0">
                <a:solidFill>
                  <a:srgbClr val="0D8A5D"/>
                </a:solidFill>
                <a:effectLst/>
                <a:latin typeface="Consolas" panose="020B0609020204030204" pitchFamily="49" charset="0"/>
              </a:rPr>
              <a:t>220</a:t>
            </a:r>
            <a:r>
              <a:rPr lang="en-US" b="0" dirty="0">
                <a:solidFill>
                  <a:srgbClr val="000000"/>
                </a:solidFill>
                <a:effectLst/>
                <a:latin typeface="Consolas" panose="020B0609020204030204" pitchFamily="49" charset="0"/>
              </a:rPr>
              <a:t>, </a:t>
            </a:r>
            <a:r>
              <a:rPr lang="en-US" b="0" dirty="0">
                <a:solidFill>
                  <a:srgbClr val="0D8A5D"/>
                </a:solidFill>
                <a:effectLst/>
                <a:latin typeface="Consolas" panose="020B0609020204030204" pitchFamily="49" charset="0"/>
              </a:rPr>
              <a:t>20</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as_cmap</a:t>
            </a:r>
            <a:r>
              <a:rPr lang="en-US" b="0" dirty="0">
                <a:solidFill>
                  <a:srgbClr val="0A0A0A"/>
                </a:solidFill>
                <a:effectLst/>
                <a:latin typeface="Consolas" panose="020B0609020204030204" pitchFamily="49" charset="0"/>
              </a:rPr>
              <a:t>=</a:t>
            </a:r>
            <a:r>
              <a:rPr lang="en-US" b="0" dirty="0">
                <a:solidFill>
                  <a:srgbClr val="2A2A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sns</a:t>
            </a:r>
            <a:r>
              <a:rPr lang="en-US" b="0" dirty="0" err="1">
                <a:solidFill>
                  <a:srgbClr val="000000"/>
                </a:solidFill>
                <a:effectLst/>
                <a:latin typeface="Consolas" panose="020B0609020204030204" pitchFamily="49" charset="0"/>
              </a:rPr>
              <a:t>.heatmap</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correlation_matrix</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annot</a:t>
            </a:r>
            <a:r>
              <a:rPr lang="en-US" b="0" dirty="0">
                <a:solidFill>
                  <a:srgbClr val="0A0A0A"/>
                </a:solidFill>
                <a:effectLst/>
                <a:latin typeface="Consolas" panose="020B0609020204030204" pitchFamily="49" charset="0"/>
              </a:rPr>
              <a:t>=</a:t>
            </a:r>
            <a:r>
              <a:rPr lang="en-US" b="0" dirty="0">
                <a:solidFill>
                  <a:srgbClr val="2A2A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61783"/>
                </a:solidFill>
                <a:effectLst/>
                <a:latin typeface="Consolas" panose="020B0609020204030204" pitchFamily="49" charset="0"/>
              </a:rPr>
              <a:t>cbar</a:t>
            </a:r>
            <a:r>
              <a:rPr lang="en-US" b="0" dirty="0">
                <a:solidFill>
                  <a:srgbClr val="0A0A0A"/>
                </a:solidFill>
                <a:effectLst/>
                <a:latin typeface="Consolas" panose="020B0609020204030204" pitchFamily="49" charset="0"/>
              </a:rPr>
              <a:t>=</a:t>
            </a:r>
            <a:r>
              <a:rPr lang="en-US" b="0" dirty="0">
                <a:solidFill>
                  <a:srgbClr val="2A2A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vmin</a:t>
            </a:r>
            <a:r>
              <a:rPr lang="en-US" b="0" dirty="0">
                <a:solidFill>
                  <a:srgbClr val="0A0A0A"/>
                </a:solidFill>
                <a:effectLst/>
                <a:latin typeface="Consolas" panose="020B0609020204030204" pitchFamily="49" charset="0"/>
              </a:rPr>
              <a:t>=-</a:t>
            </a:r>
            <a:r>
              <a:rPr lang="en-US" b="0" dirty="0">
                <a:solidFill>
                  <a:srgbClr val="0D8A5D"/>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vmax</a:t>
            </a:r>
            <a:r>
              <a:rPr lang="en-US" b="0" dirty="0">
                <a:solidFill>
                  <a:srgbClr val="0A0A0A"/>
                </a:solidFill>
                <a:effectLst/>
                <a:latin typeface="Consolas" panose="020B0609020204030204" pitchFamily="49" charset="0"/>
              </a:rPr>
              <a:t>=</a:t>
            </a:r>
            <a:r>
              <a:rPr lang="en-US" b="0" dirty="0">
                <a:solidFill>
                  <a:srgbClr val="0D8A5D"/>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cmap</a:t>
            </a:r>
            <a:r>
              <a:rPr lang="en-US" b="0" dirty="0">
                <a:solidFill>
                  <a:srgbClr val="0A0A0A"/>
                </a:solidFill>
                <a:effectLst/>
                <a:latin typeface="Consolas" panose="020B0609020204030204" pitchFamily="49" charset="0"/>
              </a:rPr>
              <a:t>=</a:t>
            </a:r>
            <a:r>
              <a:rPr lang="en-US" b="0" dirty="0" err="1">
                <a:solidFill>
                  <a:srgbClr val="061783"/>
                </a:solidFill>
                <a:effectLst/>
                <a:latin typeface="Consolas" panose="020B0609020204030204" pitchFamily="49" charset="0"/>
              </a:rPr>
              <a:t>color_map</a:t>
            </a:r>
            <a:r>
              <a:rPr lang="en-US" b="0" dirty="0">
                <a:solidFill>
                  <a:srgbClr val="000000"/>
                </a:solidFill>
                <a:effectLst/>
                <a:latin typeface="Consolas" panose="020B0609020204030204" pitchFamily="49" charset="0"/>
              </a:rPr>
              <a:t>)</a:t>
            </a:r>
          </a:p>
          <a:p>
            <a:pPr>
              <a:lnSpc>
                <a:spcPts val="1425"/>
              </a:lnSpc>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plt</a:t>
            </a:r>
            <a:r>
              <a:rPr lang="en-US" b="0" dirty="0" err="1">
                <a:solidFill>
                  <a:srgbClr val="000000"/>
                </a:solidFill>
                <a:effectLst/>
                <a:latin typeface="Consolas" panose="020B0609020204030204" pitchFamily="49" charset="0"/>
              </a:rPr>
              <a:t>.show</a:t>
            </a:r>
            <a:r>
              <a:rPr lang="en-US" b="0" dirty="0">
                <a:solidFill>
                  <a:srgbClr val="000000"/>
                </a:solidFill>
                <a:effectLst/>
                <a:latin typeface="Consolas" panose="020B0609020204030204" pitchFamily="49" charset="0"/>
              </a:rPr>
              <a:t>()</a:t>
            </a:r>
          </a:p>
          <a:p>
            <a:pPr>
              <a:lnSpc>
                <a:spcPts val="1425"/>
              </a:lnSpc>
            </a:pPr>
            <a:endParaRPr lang="en-US" b="0" dirty="0">
              <a:solidFill>
                <a:srgbClr val="000000"/>
              </a:solidFill>
              <a:effectLst/>
              <a:latin typeface="Consolas" panose="020B0609020204030204" pitchFamily="49" charset="0"/>
            </a:endParaRPr>
          </a:p>
          <a:p>
            <a:pPr>
              <a:buFont typeface="+mj-lt"/>
              <a:buAutoNum type="arabicPeriod"/>
            </a:pPr>
            <a:r>
              <a:rPr lang="en-US" dirty="0">
                <a:effectLst/>
              </a:rPr>
              <a:t>First, it imports the necessary libraries: </a:t>
            </a:r>
            <a:r>
              <a:rPr lang="en-US" dirty="0" err="1">
                <a:effectLst/>
              </a:rPr>
              <a:t>matplotlib.pyplot</a:t>
            </a:r>
            <a:r>
              <a:rPr lang="en-US" dirty="0">
                <a:effectLst/>
              </a:rPr>
              <a:t> for plotting and seaborn for enhanced data visualization.</a:t>
            </a:r>
          </a:p>
          <a:p>
            <a:pPr>
              <a:buFont typeface="+mj-lt"/>
              <a:buAutoNum type="arabicPeriod"/>
            </a:pPr>
            <a:r>
              <a:rPr lang="en-US" dirty="0">
                <a:effectLst/>
              </a:rPr>
              <a:t>It loads the built-in Titanic dataset from seaborn with </a:t>
            </a:r>
            <a:r>
              <a:rPr lang="en-US" dirty="0" err="1">
                <a:effectLst/>
              </a:rPr>
              <a:t>sns.load_dataset</a:t>
            </a:r>
            <a:r>
              <a:rPr lang="en-US" dirty="0">
                <a:effectLst/>
              </a:rPr>
              <a:t>('titanic').</a:t>
            </a:r>
          </a:p>
          <a:p>
            <a:pPr>
              <a:buFont typeface="+mj-lt"/>
              <a:buAutoNum type="arabicPeriod"/>
            </a:pPr>
            <a:r>
              <a:rPr lang="en-US" dirty="0">
                <a:effectLst/>
              </a:rPr>
              <a:t>It calculates the correlation matrix between all numeric variables using </a:t>
            </a:r>
            <a:r>
              <a:rPr lang="en-US" dirty="0" err="1">
                <a:effectLst/>
              </a:rPr>
              <a:t>titanic_df.corr</a:t>
            </a:r>
            <a:r>
              <a:rPr lang="en-US" dirty="0">
                <a:effectLst/>
              </a:rPr>
              <a:t>(</a:t>
            </a:r>
            <a:r>
              <a:rPr lang="en-US" dirty="0" err="1">
                <a:effectLst/>
              </a:rPr>
              <a:t>numeric_only</a:t>
            </a:r>
            <a:r>
              <a:rPr lang="en-US" dirty="0">
                <a:effectLst/>
              </a:rPr>
              <a:t>=True).</a:t>
            </a:r>
          </a:p>
          <a:p>
            <a:pPr>
              <a:buFont typeface="+mj-lt"/>
              <a:buAutoNum type="arabicPeriod"/>
            </a:pPr>
            <a:r>
              <a:rPr lang="en-US" dirty="0">
                <a:effectLst/>
              </a:rPr>
              <a:t>It creates a diverging color palette (blue to red) for the heatmap with </a:t>
            </a:r>
            <a:r>
              <a:rPr lang="en-US" dirty="0" err="1">
                <a:effectLst/>
              </a:rPr>
              <a:t>sns.diverging_palette</a:t>
            </a:r>
            <a:r>
              <a:rPr lang="en-US" dirty="0">
                <a:effectLst/>
              </a:rPr>
              <a:t>(220, 20, </a:t>
            </a:r>
            <a:r>
              <a:rPr lang="en-US" dirty="0" err="1">
                <a:effectLst/>
              </a:rPr>
              <a:t>as_cmap</a:t>
            </a:r>
            <a:r>
              <a:rPr lang="en-US" dirty="0">
                <a:effectLst/>
              </a:rPr>
              <a:t>=True).</a:t>
            </a:r>
          </a:p>
          <a:p>
            <a:pPr>
              <a:buFont typeface="+mj-lt"/>
              <a:buAutoNum type="arabicPeriod"/>
            </a:pPr>
            <a:r>
              <a:rPr lang="en-US" dirty="0">
                <a:effectLst/>
              </a:rPr>
              <a:t>It visualizes the correlation matrix as a heatmap with: </a:t>
            </a:r>
          </a:p>
          <a:p>
            <a:pPr marL="742950" lvl="1" indent="-285750">
              <a:buFont typeface="+mj-lt"/>
              <a:buAutoNum type="arabicPeriod"/>
            </a:pPr>
            <a:r>
              <a:rPr lang="en-US" dirty="0" err="1">
                <a:effectLst/>
              </a:rPr>
              <a:t>annot</a:t>
            </a:r>
            <a:r>
              <a:rPr lang="en-US" dirty="0">
                <a:effectLst/>
              </a:rPr>
              <a:t>=True to display the correlation values in each cell</a:t>
            </a:r>
          </a:p>
          <a:p>
            <a:pPr marL="742950" lvl="1" indent="-285750">
              <a:buFont typeface="+mj-lt"/>
              <a:buAutoNum type="arabicPeriod"/>
            </a:pPr>
            <a:r>
              <a:rPr lang="en-US" dirty="0">
                <a:effectLst/>
              </a:rPr>
              <a:t>cbar=True to include a color bar legend</a:t>
            </a:r>
          </a:p>
          <a:p>
            <a:pPr marL="742950" lvl="1" indent="-285750">
              <a:buFont typeface="+mj-lt"/>
              <a:buAutoNum type="arabicPeriod"/>
            </a:pPr>
            <a:r>
              <a:rPr lang="en-US" dirty="0" err="1">
                <a:effectLst/>
              </a:rPr>
              <a:t>vmin</a:t>
            </a:r>
            <a:r>
              <a:rPr lang="en-US" dirty="0">
                <a:effectLst/>
              </a:rPr>
              <a:t>=-1, </a:t>
            </a:r>
            <a:r>
              <a:rPr lang="en-US" dirty="0" err="1">
                <a:effectLst/>
              </a:rPr>
              <a:t>vmax</a:t>
            </a:r>
            <a:r>
              <a:rPr lang="en-US" dirty="0">
                <a:effectLst/>
              </a:rPr>
              <a:t>=1 to set the color scale range for correlations</a:t>
            </a:r>
          </a:p>
          <a:p>
            <a:pPr marL="742950" lvl="1" indent="-285750">
              <a:buFont typeface="+mj-lt"/>
              <a:buAutoNum type="arabicPeriod"/>
            </a:pPr>
            <a:r>
              <a:rPr lang="en-US" dirty="0">
                <a:effectLst/>
              </a:rPr>
              <a:t>The custom color map defined earlier</a:t>
            </a:r>
          </a:p>
          <a:p>
            <a:pPr>
              <a:buFont typeface="+mj-lt"/>
              <a:buAutoNum type="arabicPeriod"/>
            </a:pPr>
            <a:r>
              <a:rPr lang="en-US" dirty="0">
                <a:effectLst/>
              </a:rPr>
              <a:t>Finally, it displays the plot with </a:t>
            </a:r>
            <a:r>
              <a:rPr lang="en-US" dirty="0" err="1">
                <a:effectLst/>
              </a:rPr>
              <a:t>plt.show</a:t>
            </a:r>
            <a:r>
              <a:rPr lang="en-US" dirty="0">
                <a:effectLst/>
              </a:rPr>
              <a:t>().</a:t>
            </a:r>
          </a:p>
          <a:p>
            <a:pPr>
              <a:buFont typeface="+mj-lt"/>
              <a:buAutoNum type="arabicPeriod"/>
            </a:pPr>
            <a:endParaRPr lang="en-US" dirty="0">
              <a:effectLst/>
            </a:endParaRPr>
          </a:p>
          <a:p>
            <a:pPr>
              <a:buFont typeface="+mj-lt"/>
              <a:buAutoNum type="arabicPeriod"/>
            </a:pPr>
            <a:endParaRPr lang="en-US" dirty="0">
              <a:effectLst/>
            </a:endParaRPr>
          </a:p>
          <a:p>
            <a:pPr>
              <a:buNone/>
            </a:pPr>
            <a:r>
              <a:rPr lang="en-US" dirty="0">
                <a:effectLst/>
              </a:rPr>
              <a:t>The heatmap will show the strength of relationships between numeric variables in the Titanic dataset, with positive correlations in one color and negative correlations in another. On the right is a color index to interpret the heat map.</a:t>
            </a:r>
          </a:p>
          <a:p>
            <a:pPr>
              <a:lnSpc>
                <a:spcPts val="1425"/>
              </a:lnSpc>
            </a:pPr>
            <a:endParaRPr lang="en-US" b="0" dirty="0">
              <a:solidFill>
                <a:srgbClr val="000000"/>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EA4FD590-3277-81C5-F8E1-F3E15A75B43F}"/>
              </a:ext>
            </a:extLst>
          </p:cNvPr>
          <p:cNvSpPr>
            <a:spLocks noGrp="1"/>
          </p:cNvSpPr>
          <p:nvPr>
            <p:ph type="sldNum" sz="quarter" idx="5"/>
          </p:nvPr>
        </p:nvSpPr>
        <p:spPr/>
        <p:txBody>
          <a:bodyPr/>
          <a:lstStyle/>
          <a:p>
            <a:fld id="{C24F3E57-140F-42E5-ACA7-3B197A5F54F0}" type="slidenum">
              <a:rPr lang="en-US" smtClean="0"/>
              <a:t>5</a:t>
            </a:fld>
            <a:endParaRPr lang="en-US"/>
          </a:p>
        </p:txBody>
      </p:sp>
    </p:spTree>
    <p:extLst>
      <p:ext uri="{BB962C8B-B14F-4D97-AF65-F5344CB8AC3E}">
        <p14:creationId xmlns:p14="http://schemas.microsoft.com/office/powerpoint/2010/main" val="361643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Contact: Norma Winters</a:t>
            </a:r>
          </a:p>
          <a:p>
            <a:pPr marL="0" indent="0">
              <a:buNone/>
            </a:pPr>
            <a:r>
              <a:rPr lang="en-US" sz="1200" dirty="0"/>
              <a:t>       Cell: 616-719-7456</a:t>
            </a:r>
          </a:p>
          <a:p>
            <a:pPr marL="0" indent="0">
              <a:buNone/>
            </a:pPr>
            <a:r>
              <a:rPr lang="en-US" sz="1200" dirty="0"/>
              <a:t>   Email: winters2nd@gmail.com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Top Skills: Database, Analytics, Programming, Project Management, Innovation, Quality, Visualization</a:t>
            </a:r>
          </a:p>
          <a:p>
            <a:endParaRPr lang="en-US" dirty="0"/>
          </a:p>
          <a:p>
            <a:r>
              <a:rPr lang="en-US" dirty="0"/>
              <a:t>My Why: I want my work to make an impact and provide a helpful tool that will be used to solve real-world business problems.</a:t>
            </a:r>
          </a:p>
          <a:p>
            <a:endParaRPr lang="en-US" dirty="0"/>
          </a:p>
          <a:p>
            <a:r>
              <a:rPr lang="en-US" dirty="0"/>
              <a:t>Personal Value Statement: </a:t>
            </a:r>
          </a:p>
        </p:txBody>
      </p:sp>
      <p:sp>
        <p:nvSpPr>
          <p:cNvPr id="4" name="Slide Number Placeholder 3"/>
          <p:cNvSpPr>
            <a:spLocks noGrp="1"/>
          </p:cNvSpPr>
          <p:nvPr>
            <p:ph type="sldNum" sz="quarter" idx="5"/>
          </p:nvPr>
        </p:nvSpPr>
        <p:spPr/>
        <p:txBody>
          <a:bodyPr/>
          <a:lstStyle/>
          <a:p>
            <a:fld id="{C24F3E57-140F-42E5-ACA7-3B197A5F54F0}" type="slidenum">
              <a:rPr lang="en-US" smtClean="0"/>
              <a:t>6</a:t>
            </a:fld>
            <a:endParaRPr lang="en-US"/>
          </a:p>
        </p:txBody>
      </p:sp>
    </p:spTree>
    <p:extLst>
      <p:ext uri="{BB962C8B-B14F-4D97-AF65-F5344CB8AC3E}">
        <p14:creationId xmlns:p14="http://schemas.microsoft.com/office/powerpoint/2010/main" val="2833019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Personal Values Statement</a:t>
            </a:r>
          </a:p>
          <a:p>
            <a:pPr>
              <a:buNone/>
            </a:pPr>
            <a:endParaRPr lang="en-US" dirty="0"/>
          </a:p>
          <a:p>
            <a:pPr>
              <a:buNone/>
            </a:pPr>
            <a:r>
              <a:rPr lang="en-US" dirty="0"/>
              <a:t>Data-driven decision making paired with human insight is at the core of my professional philosophy. I believe in leveraging analytical precision while maintaining a compassionate approach to leadership and innovation.</a:t>
            </a:r>
          </a:p>
          <a:p>
            <a:pPr>
              <a:buNone/>
            </a:pPr>
            <a:r>
              <a:rPr lang="en-US" dirty="0"/>
              <a:t>I value technical excellence and continuous learning, committing myself to mastering emerging database technologies and analytical methodologies. I embrace complexity as an opportunity to develop elegant solutions that drive business value.</a:t>
            </a:r>
          </a:p>
          <a:p>
            <a:pPr>
              <a:buNone/>
            </a:pPr>
            <a:endParaRPr lang="en-US" dirty="0"/>
          </a:p>
          <a:p>
            <a:pPr>
              <a:buNone/>
            </a:pPr>
            <a:r>
              <a:rPr lang="en-US" dirty="0"/>
              <a:t>Transparent communication is fundamental to my approach, ensuring that technical insights are translated into actionable knowledge for all stakeholders. I champion ethical data practices, respecting both privacy and the power of information to transform organizations.</a:t>
            </a:r>
          </a:p>
          <a:p>
            <a:pPr>
              <a:buNone/>
            </a:pPr>
            <a:endParaRPr lang="en-US" dirty="0"/>
          </a:p>
          <a:p>
            <a:pPr>
              <a:buNone/>
            </a:pPr>
            <a:r>
              <a:rPr lang="en-US" dirty="0"/>
              <a:t>As a leader, I foster collaborative environments where diverse perspectives enhance our collective problem-solving capabilities. I believe innovation thrives when team members feel empowered to contribute their unique expertise.</a:t>
            </a:r>
          </a:p>
          <a:p>
            <a:pPr>
              <a:buNone/>
            </a:pPr>
            <a:r>
              <a:rPr lang="en-US" dirty="0"/>
              <a:t>I am committed to delivering measurable results while maintaining unwavering integrity in all aspects of my work. My ultimate aim is to create sustainable systems and processes that adapt to changing needs while consistently delivering excellence.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7</a:t>
            </a:fld>
            <a:endParaRPr lang="en-US"/>
          </a:p>
        </p:txBody>
      </p:sp>
    </p:spTree>
    <p:extLst>
      <p:ext uri="{BB962C8B-B14F-4D97-AF65-F5344CB8AC3E}">
        <p14:creationId xmlns:p14="http://schemas.microsoft.com/office/powerpoint/2010/main" val="2958532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3248464"/>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5105400"/>
            <a:ext cx="10472928" cy="1752600"/>
          </a:xfrm>
        </p:spPr>
        <p:txBody>
          <a:bodyPr lIns="0" rIns="18288"/>
          <a:lstStyle>
            <a:lvl1pPr marL="0" marR="45720" indent="0" algn="r">
              <a:buNone/>
              <a:defRPr>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30" name="Date Placeholder 29"/>
          <p:cNvSpPr>
            <a:spLocks noGrp="1"/>
          </p:cNvSpPr>
          <p:nvPr>
            <p:ph type="dt" sz="half" idx="10"/>
          </p:nvPr>
        </p:nvSpPr>
        <p:spPr/>
        <p:txBody>
          <a:bodyPr/>
          <a:lstStyle/>
          <a:p>
            <a:fld id="{265B2A9E-FA78-4A40-988A-1CE830CDEED2}" type="datetime1">
              <a:rPr lang="en-US" smtClean="0"/>
              <a:t>5/19/2025</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8184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hasCustomPrompt="1"/>
          </p:nvPr>
        </p:nvSpPr>
        <p:spPr/>
        <p:txBody>
          <a:bodyPr vert="eaVert"/>
          <a:lstStyle>
            <a:lvl1pPr>
              <a:buClr>
                <a:schemeClr val="accent3">
                  <a:lumMod val="50000"/>
                </a:schemeClr>
              </a:buClr>
              <a:defRPr/>
            </a:lvl1pPr>
            <a:lvl2pPr>
              <a:buClr>
                <a:schemeClr val="accent1">
                  <a:lumMod val="50000"/>
                </a:schemeClr>
              </a:buClr>
              <a:defRPr/>
            </a:lvl2pPr>
            <a:lvl3pPr>
              <a:buClr>
                <a:schemeClr val="accent2">
                  <a:lumMod val="50000"/>
                </a:schemeClr>
              </a:buClr>
              <a:defRPr/>
            </a:lvl3pPr>
            <a:lvl4pPr>
              <a:buClr>
                <a:schemeClr val="accent3">
                  <a:lumMod val="50000"/>
                </a:schemeClr>
              </a:buClr>
              <a:defRPr/>
            </a:lvl4pPr>
            <a:lvl5pPr>
              <a:buClr>
                <a:schemeClr val="accent4">
                  <a:lumMod val="50000"/>
                </a:schemeClr>
              </a:buClr>
              <a:defRPr/>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Date Placeholder 3"/>
          <p:cNvSpPr>
            <a:spLocks noGrp="1"/>
          </p:cNvSpPr>
          <p:nvPr>
            <p:ph type="dt" sz="half" idx="10"/>
          </p:nvPr>
        </p:nvSpPr>
        <p:spPr/>
        <p:txBody>
          <a:bodyPr/>
          <a:lstStyle/>
          <a:p>
            <a:fld id="{192A044C-D33A-4646-9F43-140BF7C29466}" type="datetime1">
              <a:rPr lang="en-US" smtClean="0"/>
              <a:t>5/19/2025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9126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914402"/>
            <a:ext cx="2743200" cy="5211763"/>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hasCustomPrompt="1"/>
          </p:nvPr>
        </p:nvSpPr>
        <p:spPr>
          <a:xfrm>
            <a:off x="1104900" y="914402"/>
            <a:ext cx="6121400" cy="5211763"/>
          </a:xfrm>
        </p:spPr>
        <p:txBody>
          <a:bodyPr vert="eaVert"/>
          <a:lstStyle>
            <a:lvl1pPr>
              <a:buClr>
                <a:schemeClr val="accent3">
                  <a:lumMod val="50000"/>
                </a:schemeClr>
              </a:buClr>
              <a:defRPr/>
            </a:lvl1pPr>
            <a:lvl2pPr>
              <a:buClr>
                <a:schemeClr val="accent1">
                  <a:lumMod val="50000"/>
                </a:schemeClr>
              </a:buClr>
              <a:defRPr/>
            </a:lvl2pPr>
            <a:lvl3pPr>
              <a:buClr>
                <a:schemeClr val="accent2">
                  <a:lumMod val="50000"/>
                </a:schemeClr>
              </a:buClr>
              <a:defRPr/>
            </a:lvl3pPr>
            <a:lvl4pPr>
              <a:buClr>
                <a:schemeClr val="accent3">
                  <a:lumMod val="50000"/>
                </a:schemeClr>
              </a:buClr>
              <a:defRPr/>
            </a:lvl4pPr>
            <a:lvl5pPr>
              <a:buClr>
                <a:schemeClr val="accent4">
                  <a:lumMod val="50000"/>
                </a:schemeClr>
              </a:buClr>
              <a:defRPr/>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Date Placeholder 3"/>
          <p:cNvSpPr>
            <a:spLocks noGrp="1"/>
          </p:cNvSpPr>
          <p:nvPr>
            <p:ph type="dt" sz="half" idx="10"/>
          </p:nvPr>
        </p:nvSpPr>
        <p:spPr/>
        <p:txBody>
          <a:bodyPr/>
          <a:lstStyle/>
          <a:p>
            <a:fld id="{68F8761A-AF70-4876-A6F0-1286775C4F08}" type="datetime1">
              <a:rPr lang="en-US" smtClean="0"/>
              <a:t>5/19/2025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0635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Content Placeholder 2"/>
          <p:cNvSpPr>
            <a:spLocks noGrp="1"/>
          </p:cNvSpPr>
          <p:nvPr>
            <p:ph idx="1" hasCustomPrompt="1"/>
          </p:nvPr>
        </p:nvSpPr>
        <p:spPr/>
        <p:txBody>
          <a:bodyPr/>
          <a:lstStyle>
            <a:lvl1pPr>
              <a:buClr>
                <a:schemeClr val="accent3">
                  <a:lumMod val="50000"/>
                </a:schemeClr>
              </a:buClr>
              <a:defRPr/>
            </a:lvl1pPr>
            <a:lvl2pPr>
              <a:buClr>
                <a:schemeClr val="accent1">
                  <a:lumMod val="50000"/>
                </a:schemeClr>
              </a:buClr>
              <a:defRPr/>
            </a:lvl2pPr>
            <a:lvl3pPr>
              <a:buClr>
                <a:schemeClr val="accent2">
                  <a:lumMod val="50000"/>
                </a:schemeClr>
              </a:buClr>
              <a:defRPr/>
            </a:lvl3pPr>
            <a:lvl4pPr>
              <a:buClr>
                <a:schemeClr val="accent3">
                  <a:lumMod val="50000"/>
                </a:schemeClr>
              </a:buClr>
              <a:defRPr/>
            </a:lvl4pPr>
            <a:lvl5pPr>
              <a:buClr>
                <a:schemeClr val="accent4">
                  <a:lumMod val="50000"/>
                </a:schemeClr>
              </a:buClr>
              <a:defRPr/>
            </a:lvl5pPr>
            <a:lvl6pPr>
              <a:buClr>
                <a:schemeClr val="accent5">
                  <a:lumMod val="50000"/>
                </a:schemeClr>
              </a:buClr>
              <a:defRPr/>
            </a:lvl6pPr>
            <a:lvl7pPr>
              <a:buClr>
                <a:schemeClr val="accent6">
                  <a:lumMod val="50000"/>
                </a:schemeClr>
              </a:buClr>
              <a:defRPr/>
            </a:lvl7pPr>
            <a:lvl8pPr marL="2011680" indent="0">
              <a:buNone/>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Date Placeholder 3"/>
          <p:cNvSpPr>
            <a:spLocks noGrp="1"/>
          </p:cNvSpPr>
          <p:nvPr>
            <p:ph type="dt" sz="half" idx="10"/>
          </p:nvPr>
        </p:nvSpPr>
        <p:spPr/>
        <p:txBody>
          <a:bodyPr/>
          <a:lstStyle/>
          <a:p>
            <a:fld id="{3C1596B4-361F-43A8-B168-DA893180BFB8}" type="datetime1">
              <a:rPr lang="en-US" smtClean="0"/>
              <a:t>5/19/2025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259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4900" y="1316736"/>
            <a:ext cx="90678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104900" y="2704664"/>
            <a:ext cx="9067800" cy="1509712"/>
          </a:xfrm>
        </p:spPr>
        <p:txBody>
          <a:bodyPr lIns="45720" rIns="45720" anchor="t"/>
          <a:lstStyle>
            <a:lvl1pPr marL="0" indent="0">
              <a:buNone/>
              <a:defRPr sz="22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1B625F6-6FC2-4B0A-BA54-6199C805DC6A}" type="datetime1">
              <a:rPr lang="en-US" smtClean="0"/>
              <a:t>5/19/2025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4561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04900" y="704088"/>
            <a:ext cx="9067800" cy="1143000"/>
          </a:xfrm>
        </p:spPr>
        <p:txBody>
          <a:bodyPr/>
          <a:lstStyle/>
          <a:p>
            <a:r>
              <a:rPr kumimoji="0" lang="en-US"/>
              <a:t>Click to edit Master title style</a:t>
            </a:r>
            <a:endParaRPr kumimoji="0" lang="en-US" dirty="0"/>
          </a:p>
        </p:txBody>
      </p:sp>
      <p:sp>
        <p:nvSpPr>
          <p:cNvPr id="3" name="Content Placeholder 2"/>
          <p:cNvSpPr>
            <a:spLocks noGrp="1"/>
          </p:cNvSpPr>
          <p:nvPr>
            <p:ph sz="half" idx="1" hasCustomPrompt="1"/>
          </p:nvPr>
        </p:nvSpPr>
        <p:spPr>
          <a:xfrm>
            <a:off x="1122546" y="1920085"/>
            <a:ext cx="4389120" cy="4434840"/>
          </a:xfrm>
        </p:spPr>
        <p:txBody>
          <a:bodyPr/>
          <a:lstStyle>
            <a:lvl1pPr>
              <a:buClr>
                <a:schemeClr val="accent3">
                  <a:lumMod val="50000"/>
                </a:schemeClr>
              </a:buClr>
              <a:defRPr sz="2400"/>
            </a:lvl1pPr>
            <a:lvl2pPr>
              <a:buClr>
                <a:schemeClr val="accent1">
                  <a:lumMod val="50000"/>
                </a:schemeClr>
              </a:buClr>
              <a:defRPr sz="2400"/>
            </a:lvl2pPr>
            <a:lvl3pPr>
              <a:buClr>
                <a:schemeClr val="accent2">
                  <a:lumMod val="50000"/>
                </a:schemeClr>
              </a:buClr>
              <a:defRPr sz="2000"/>
            </a:lvl3pPr>
            <a:lvl4pPr>
              <a:buClr>
                <a:schemeClr val="accent3">
                  <a:lumMod val="50000"/>
                </a:schemeClr>
              </a:buClr>
              <a:defRPr sz="1800"/>
            </a:lvl4pPr>
            <a:lvl5pPr>
              <a:buClr>
                <a:schemeClr val="accent4">
                  <a:lumMod val="50000"/>
                </a:schemeClr>
              </a:buClr>
              <a:defRPr sz="1800"/>
            </a:lvl5pPr>
            <a:lvl6pPr>
              <a:buClr>
                <a:schemeClr val="accent5">
                  <a:lumMod val="50000"/>
                </a:schemeClr>
              </a:buClr>
              <a:defRPr/>
            </a:lvl6pPr>
            <a:lvl7pPr>
              <a:buClr>
                <a:schemeClr val="accent6">
                  <a:lumMod val="50000"/>
                </a:schemeClr>
              </a:buClr>
              <a:defRPr/>
            </a:lvl7pPr>
            <a:lvl8pPr>
              <a:buClr>
                <a:schemeClr val="tx2"/>
              </a:buClr>
              <a:defRPr/>
            </a:lvl8pPr>
            <a:lvl9pPr>
              <a:buClr>
                <a:schemeClr val="tx2"/>
              </a:buCl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Content Placeholder 3"/>
          <p:cNvSpPr>
            <a:spLocks noGrp="1"/>
          </p:cNvSpPr>
          <p:nvPr>
            <p:ph sz="half" idx="2" hasCustomPrompt="1"/>
          </p:nvPr>
        </p:nvSpPr>
        <p:spPr>
          <a:xfrm>
            <a:off x="5783580" y="1920085"/>
            <a:ext cx="4389120" cy="4434840"/>
          </a:xfrm>
        </p:spPr>
        <p:txBody>
          <a:bodyPr/>
          <a:lstStyle>
            <a:lvl1pPr>
              <a:buClr>
                <a:schemeClr val="accent3">
                  <a:lumMod val="50000"/>
                </a:schemeClr>
              </a:buClr>
              <a:defRPr sz="2400"/>
            </a:lvl1pPr>
            <a:lvl2pPr>
              <a:buClr>
                <a:schemeClr val="accent1">
                  <a:lumMod val="50000"/>
                </a:schemeClr>
              </a:buClr>
              <a:defRPr sz="2400"/>
            </a:lvl2pPr>
            <a:lvl3pPr>
              <a:buClr>
                <a:schemeClr val="accent2">
                  <a:lumMod val="50000"/>
                </a:schemeClr>
              </a:buClr>
              <a:defRPr sz="2000"/>
            </a:lvl3pPr>
            <a:lvl4pPr>
              <a:buClr>
                <a:schemeClr val="accent3">
                  <a:lumMod val="50000"/>
                </a:schemeClr>
              </a:buClr>
              <a:defRPr sz="1800"/>
            </a:lvl4pPr>
            <a:lvl5pPr>
              <a:buClr>
                <a:schemeClr val="accent4">
                  <a:lumMod val="50000"/>
                </a:schemeClr>
              </a:buClr>
              <a:defRPr sz="1800"/>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5" name="Date Placeholder 4"/>
          <p:cNvSpPr>
            <a:spLocks noGrp="1"/>
          </p:cNvSpPr>
          <p:nvPr>
            <p:ph type="dt" sz="half" idx="10"/>
          </p:nvPr>
        </p:nvSpPr>
        <p:spPr/>
        <p:txBody>
          <a:bodyPr/>
          <a:lstStyle/>
          <a:p>
            <a:fld id="{290691E0-6248-44D5-A750-839F2D339198}" type="datetime1">
              <a:rPr lang="en-US" smtClean="0"/>
              <a:t>5/19/2025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0549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4848" y="704088"/>
            <a:ext cx="9027852" cy="1143000"/>
          </a:xfrm>
        </p:spPr>
        <p:txBody>
          <a:bodyPr tIns="45720" anchor="b"/>
          <a:lstStyle>
            <a:lvl1pPr>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144848" y="1855248"/>
            <a:ext cx="438912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hasCustomPrompt="1"/>
          </p:nvPr>
        </p:nvSpPr>
        <p:spPr>
          <a:xfrm>
            <a:off x="1144848" y="2514600"/>
            <a:ext cx="4389120" cy="3845720"/>
          </a:xfrm>
        </p:spPr>
        <p:txBody>
          <a:bodyPr tIns="0"/>
          <a:lstStyle>
            <a:lvl1pPr>
              <a:buClr>
                <a:schemeClr val="accent3">
                  <a:lumMod val="50000"/>
                </a:schemeClr>
              </a:buClr>
              <a:defRPr sz="2200"/>
            </a:lvl1pPr>
            <a:lvl2pPr>
              <a:buClr>
                <a:schemeClr val="accent1">
                  <a:lumMod val="50000"/>
                </a:schemeClr>
              </a:buClr>
              <a:defRPr sz="2000"/>
            </a:lvl2pPr>
            <a:lvl3pPr>
              <a:buClr>
                <a:schemeClr val="accent2">
                  <a:lumMod val="50000"/>
                </a:schemeClr>
              </a:buClr>
              <a:defRPr sz="1800"/>
            </a:lvl3pPr>
            <a:lvl4pPr>
              <a:buClr>
                <a:schemeClr val="accent3">
                  <a:lumMod val="50000"/>
                </a:schemeClr>
              </a:buClr>
              <a:defRPr sz="1600"/>
            </a:lvl4pPr>
            <a:lvl5pPr>
              <a:buClr>
                <a:schemeClr val="accent4">
                  <a:lumMod val="50000"/>
                </a:schemeClr>
              </a:buClr>
              <a:defRPr sz="1600"/>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Text Placeholder 3"/>
          <p:cNvSpPr>
            <a:spLocks noGrp="1"/>
          </p:cNvSpPr>
          <p:nvPr>
            <p:ph type="body" sz="half" idx="3"/>
          </p:nvPr>
        </p:nvSpPr>
        <p:spPr>
          <a:xfrm>
            <a:off x="5769260" y="1859758"/>
            <a:ext cx="438912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hasCustomPrompt="1"/>
          </p:nvPr>
        </p:nvSpPr>
        <p:spPr>
          <a:xfrm>
            <a:off x="5769260" y="2514600"/>
            <a:ext cx="4389120" cy="3845720"/>
          </a:xfrm>
        </p:spPr>
        <p:txBody>
          <a:bodyPr tIns="0"/>
          <a:lstStyle>
            <a:lvl1pPr>
              <a:buClr>
                <a:schemeClr val="accent3">
                  <a:lumMod val="50000"/>
                </a:schemeClr>
              </a:buClr>
              <a:defRPr sz="2200"/>
            </a:lvl1pPr>
            <a:lvl2pPr>
              <a:buClr>
                <a:schemeClr val="accent1">
                  <a:lumMod val="50000"/>
                </a:schemeClr>
              </a:buClr>
              <a:defRPr sz="2000"/>
            </a:lvl2pPr>
            <a:lvl3pPr>
              <a:buClr>
                <a:schemeClr val="accent2">
                  <a:lumMod val="50000"/>
                </a:schemeClr>
              </a:buClr>
              <a:defRPr sz="1800"/>
            </a:lvl3pPr>
            <a:lvl4pPr>
              <a:buClr>
                <a:schemeClr val="accent3">
                  <a:lumMod val="50000"/>
                </a:schemeClr>
              </a:buClr>
              <a:defRPr sz="1600"/>
            </a:lvl4pPr>
            <a:lvl5pPr>
              <a:buClr>
                <a:schemeClr val="accent4">
                  <a:lumMod val="50000"/>
                </a:schemeClr>
              </a:buClr>
              <a:defRPr sz="1600"/>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7" name="Date Placeholder 6"/>
          <p:cNvSpPr>
            <a:spLocks noGrp="1"/>
          </p:cNvSpPr>
          <p:nvPr>
            <p:ph type="dt" sz="half" idx="10"/>
          </p:nvPr>
        </p:nvSpPr>
        <p:spPr/>
        <p:txBody>
          <a:bodyPr/>
          <a:lstStyle/>
          <a:p>
            <a:fld id="{E1F8FECA-DDCC-464F-B9A8-47361C66BB75}" type="datetime1">
              <a:rPr lang="en-US" smtClean="0"/>
              <a:t>5/19/2025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8043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04900" y="704088"/>
            <a:ext cx="9067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800" b="0">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3" name="Date Placeholder 2"/>
          <p:cNvSpPr>
            <a:spLocks noGrp="1"/>
          </p:cNvSpPr>
          <p:nvPr>
            <p:ph type="dt" sz="half" idx="10"/>
          </p:nvPr>
        </p:nvSpPr>
        <p:spPr/>
        <p:txBody>
          <a:bodyPr/>
          <a:lstStyle/>
          <a:p>
            <a:fld id="{DDD018D0-BDA9-4E9F-8870-250C3889579F}" type="datetime1">
              <a:rPr lang="en-US" smtClean="0"/>
              <a:t>5/19/2025</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17229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503B1-0D5A-42BC-A128-61B2437864A1}" type="datetime1">
              <a:rPr lang="en-US" smtClean="0"/>
              <a:t>5/19/2025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31436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7420" y="514352"/>
            <a:ext cx="3657600" cy="1162050"/>
          </a:xfrm>
        </p:spPr>
        <p:txBody>
          <a:bodyPr lIns="0" anchor="b">
            <a:noAutofit/>
          </a:bodyPr>
          <a:lstStyle>
            <a:lvl1pPr algn="l" rtl="0">
              <a:spcBef>
                <a:spcPct val="0"/>
              </a:spcBef>
              <a:buNone/>
              <a:defRPr sz="2400" b="0">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4" name="Content Placeholder 3"/>
          <p:cNvSpPr>
            <a:spLocks noGrp="1"/>
          </p:cNvSpPr>
          <p:nvPr>
            <p:ph sz="half" idx="1" hasCustomPrompt="1"/>
          </p:nvPr>
        </p:nvSpPr>
        <p:spPr>
          <a:xfrm>
            <a:off x="5084956" y="1676400"/>
            <a:ext cx="5087744" cy="4572000"/>
          </a:xfrm>
        </p:spPr>
        <p:txBody>
          <a:bodyPr tIns="0">
            <a:normAutofit/>
          </a:bodyPr>
          <a:lstStyle>
            <a:lvl1pPr>
              <a:buClr>
                <a:schemeClr val="accent3">
                  <a:lumMod val="50000"/>
                </a:schemeClr>
              </a:buClr>
              <a:defRPr sz="2400"/>
            </a:lvl1pPr>
            <a:lvl2pPr>
              <a:buClr>
                <a:schemeClr val="accent1">
                  <a:lumMod val="50000"/>
                </a:schemeClr>
              </a:buClr>
              <a:defRPr sz="2400"/>
            </a:lvl2pPr>
            <a:lvl3pPr>
              <a:buClr>
                <a:schemeClr val="accent2">
                  <a:lumMod val="50000"/>
                </a:schemeClr>
              </a:buClr>
              <a:defRPr sz="2000"/>
            </a:lvl3pPr>
            <a:lvl4pPr>
              <a:buClr>
                <a:schemeClr val="accent3">
                  <a:lumMod val="50000"/>
                </a:schemeClr>
              </a:buClr>
              <a:defRPr sz="1800"/>
            </a:lvl4pPr>
            <a:lvl5pPr>
              <a:buClr>
                <a:schemeClr val="accent4">
                  <a:lumMod val="50000"/>
                </a:schemeClr>
              </a:buClr>
              <a:defRPr sz="1600"/>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3" name="Text Placeholder 2"/>
          <p:cNvSpPr>
            <a:spLocks noGrp="1"/>
          </p:cNvSpPr>
          <p:nvPr>
            <p:ph type="body" idx="2"/>
          </p:nvPr>
        </p:nvSpPr>
        <p:spPr>
          <a:xfrm>
            <a:off x="1137420" y="1676400"/>
            <a:ext cx="3657600" cy="4572000"/>
          </a:xfrm>
        </p:spPr>
        <p:txBody>
          <a:bodyPr lIns="18288" rIns="18288">
            <a:normAutofit/>
          </a:bodyPr>
          <a:lstStyle>
            <a:lvl1pPr marL="0" indent="0" algn="l">
              <a:buNone/>
              <a:defRPr sz="18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9FAE372-5FD4-4FFB-A5DD-C7C4DBD88187}" type="datetime1">
              <a:rPr lang="en-US" smtClean="0"/>
              <a:t>5/19/2025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2508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028" y="1176997"/>
            <a:ext cx="2950464" cy="1582621"/>
          </a:xfrm>
        </p:spPr>
        <p:txBody>
          <a:bodyPr vert="horz" lIns="45720" tIns="45720" rIns="45720" bIns="45720" anchor="b">
            <a:normAutofit/>
          </a:bodyPr>
          <a:lstStyle>
            <a:lvl1pPr algn="l">
              <a:buNone/>
              <a:defRPr sz="2400" b="1">
                <a:solidFill>
                  <a:schemeClr val="tx2"/>
                </a:solidFill>
              </a:defRPr>
            </a:lvl1pPr>
          </a:lstStyle>
          <a:p>
            <a:r>
              <a:rPr kumimoji="0" lang="en-US"/>
              <a:t>Click to edit Master title style</a:t>
            </a:r>
            <a:endParaRPr kumimoji="0" lang="en-US" dirty="0"/>
          </a:p>
        </p:txBody>
      </p:sp>
      <p:sp>
        <p:nvSpPr>
          <p:cNvPr id="9" name="Snip and Round Single Corner Rectangle 8"/>
          <p:cNvSpPr/>
          <p:nvPr/>
        </p:nvSpPr>
        <p:spPr>
          <a:xfrm rot="420000" flipV="1">
            <a:off x="4636119" y="1133467"/>
            <a:ext cx="6608172" cy="3878710"/>
          </a:xfrm>
          <a:prstGeom prst="snipRoundRect">
            <a:avLst>
              <a:gd name="adj1" fmla="val 0"/>
              <a:gd name="adj2" fmla="val 3646"/>
            </a:avLst>
          </a:prstGeom>
          <a:solidFill>
            <a:schemeClr val="tx2">
              <a:lumMod val="20000"/>
              <a:lumOff val="80000"/>
            </a:schemeClr>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3" name="Picture Placeholder 2" descr="An empty placeholder to add an image. Click on the placeholder and select the image that you wish to add"/>
          <p:cNvSpPr>
            <a:spLocks noGrp="1"/>
          </p:cNvSpPr>
          <p:nvPr>
            <p:ph type="pic" idx="1"/>
          </p:nvPr>
        </p:nvSpPr>
        <p:spPr>
          <a:xfrm rot="420000">
            <a:off x="5013414" y="1221883"/>
            <a:ext cx="5803699" cy="3706323"/>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2" name="Right Triangle 11"/>
          <p:cNvSpPr/>
          <p:nvPr/>
        </p:nvSpPr>
        <p:spPr>
          <a:xfrm rot="420000" flipV="1">
            <a:off x="10672179" y="5359769"/>
            <a:ext cx="207264" cy="155448"/>
          </a:xfrm>
          <a:prstGeom prst="rtTriangle">
            <a:avLst/>
          </a:prstGeom>
          <a:solidFill>
            <a:schemeClr val="tx2">
              <a:lumMod val="20000"/>
              <a:lumOff val="80000"/>
            </a:schemeClr>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4" name="Text Placeholder 3"/>
          <p:cNvSpPr>
            <a:spLocks noGrp="1"/>
          </p:cNvSpPr>
          <p:nvPr>
            <p:ph type="body" sz="half" idx="2"/>
          </p:nvPr>
        </p:nvSpPr>
        <p:spPr>
          <a:xfrm>
            <a:off x="1125028" y="2828785"/>
            <a:ext cx="2946400" cy="2179320"/>
          </a:xfrm>
        </p:spPr>
        <p:txBody>
          <a:bodyPr lIns="64008" rIns="45720" bIns="45720" anchor="t">
            <a:normAutofit/>
          </a:bodyPr>
          <a:lstStyle>
            <a:lvl1pPr marL="0" indent="0" algn="l">
              <a:spcBef>
                <a:spcPts val="250"/>
              </a:spcBef>
              <a:buFontTx/>
              <a:buNone/>
              <a:defRPr sz="18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C4F1B37-C5DC-405E-883E-319F886D767C}" type="datetime1">
              <a:rPr lang="en-US" smtClean="0"/>
              <a:t>5/19/2025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36270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1104900" y="704088"/>
            <a:ext cx="9067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1104900" y="1935480"/>
            <a:ext cx="9067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1104900" y="6356351"/>
            <a:ext cx="2349500" cy="365125"/>
          </a:xfrm>
          <a:prstGeom prst="rect">
            <a:avLst/>
          </a:prstGeom>
        </p:spPr>
        <p:txBody>
          <a:bodyPr vert="horz" lIns="0" tIns="0" rIns="0" bIns="0" anchor="b"/>
          <a:lstStyle>
            <a:lvl1pPr algn="l" eaLnBrk="1" latinLnBrk="0" hangingPunct="1">
              <a:defRPr kumimoji="0" sz="1100">
                <a:solidFill>
                  <a:schemeClr val="tx2">
                    <a:shade val="90000"/>
                  </a:schemeClr>
                </a:solidFill>
              </a:defRPr>
            </a:lvl1pPr>
          </a:lstStyle>
          <a:p>
            <a:fld id="{D48ACC58-83F3-4B99-B532-0249FFBF33C7}" type="datetime1">
              <a:rPr lang="en-US" smtClean="0"/>
              <a:pPr/>
              <a:t>5/19/2025</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2">
                    <a:shade val="90000"/>
                  </a:schemeClr>
                </a:solidFill>
              </a:defRPr>
            </a:lvl1pPr>
          </a:lstStyle>
          <a:p>
            <a:r>
              <a:rPr lang="en-US"/>
              <a:t>Add a footer</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2">
                    <a:shade val="90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676193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44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4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0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0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1800" kern="1200">
          <a:solidFill>
            <a:schemeClr val="tx1"/>
          </a:solidFill>
          <a:latin typeface="+mn-lt"/>
          <a:ea typeface="+mn-ea"/>
          <a:cs typeface="+mn-cs"/>
        </a:defRPr>
      </a:lvl4pPr>
      <a:lvl5pPr marL="1463040" indent="-210312" algn="l" rtl="0" eaLnBrk="1" latinLnBrk="0" hangingPunct="1">
        <a:spcBef>
          <a:spcPct val="20000"/>
        </a:spcBef>
        <a:buClr>
          <a:schemeClr val="accent4">
            <a:lumMod val="50000"/>
          </a:schemeClr>
        </a:buClr>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50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912" userDrawn="1">
          <p15:clr>
            <a:srgbClr val="F26B43"/>
          </p15:clr>
        </p15:guide>
        <p15:guide id="1" pos="6408" userDrawn="1">
          <p15:clr>
            <a:srgbClr val="F26B43"/>
          </p15:clr>
        </p15:guide>
        <p15:guide id="2" pos="696" userDrawn="1">
          <p15:clr>
            <a:srgbClr val="F26B43"/>
          </p15:clr>
        </p15:guide>
        <p15:guide id="3" orient="horz"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i.org/10.21105/joss.03021" TargetMode="External"/><Relationship Id="rId5" Type="http://schemas.openxmlformats.org/officeDocument/2006/relationships/hyperlink" Target="https://codesignal.com/" TargetMode="External"/><Relationship Id="rId4" Type="http://schemas.openxmlformats.org/officeDocument/2006/relationships/hyperlink" Target="https://www.wallpaperflare.com/white-and-black-titanic-painting-the-sky-sea-night-figure-wallpaper-bhm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mailto:winters2nd@g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Titanic Passenger Analysis</a:t>
            </a:r>
          </a:p>
        </p:txBody>
      </p:sp>
      <p:sp>
        <p:nvSpPr>
          <p:cNvPr id="3" name="Subtitle 2"/>
          <p:cNvSpPr>
            <a:spLocks noGrp="1"/>
          </p:cNvSpPr>
          <p:nvPr>
            <p:ph type="subTitle" idx="1"/>
          </p:nvPr>
        </p:nvSpPr>
        <p:spPr>
          <a:xfrm>
            <a:off x="711200" y="5105400"/>
            <a:ext cx="10472928" cy="1568116"/>
          </a:xfrm>
        </p:spPr>
        <p:txBody>
          <a:bodyPr/>
          <a:lstStyle/>
          <a:p>
            <a:r>
              <a:rPr lang="en-US" dirty="0"/>
              <a:t>May 2025</a:t>
            </a:r>
          </a:p>
          <a:p>
            <a:r>
              <a:rPr lang="en-US" dirty="0"/>
              <a:t>Norma Winters  </a:t>
            </a:r>
          </a:p>
          <a:p>
            <a:r>
              <a:rPr lang="en-US" dirty="0"/>
              <a:t> Cell Phone 616-719-7456</a:t>
            </a:r>
          </a:p>
        </p:txBody>
      </p:sp>
    </p:spTree>
    <p:extLst>
      <p:ext uri="{BB962C8B-B14F-4D97-AF65-F5344CB8AC3E}">
        <p14:creationId xmlns:p14="http://schemas.microsoft.com/office/powerpoint/2010/main" val="147107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241160"/>
            <a:ext cx="9067800" cy="693337"/>
          </a:xfrm>
        </p:spPr>
        <p:txBody>
          <a:bodyPr>
            <a:normAutofit fontScale="90000"/>
          </a:bodyPr>
          <a:lstStyle/>
          <a:p>
            <a:r>
              <a:rPr lang="en-US" dirty="0"/>
              <a:t>The Voyage</a:t>
            </a:r>
          </a:p>
        </p:txBody>
      </p:sp>
      <p:sp>
        <p:nvSpPr>
          <p:cNvPr id="14" name="Content Placeholder 13"/>
          <p:cNvSpPr>
            <a:spLocks noGrp="1"/>
          </p:cNvSpPr>
          <p:nvPr>
            <p:ph idx="1"/>
          </p:nvPr>
        </p:nvSpPr>
        <p:spPr>
          <a:xfrm>
            <a:off x="1104900" y="977492"/>
            <a:ext cx="9067800" cy="609250"/>
          </a:xfrm>
        </p:spPr>
        <p:txBody>
          <a:bodyPr>
            <a:noAutofit/>
          </a:bodyPr>
          <a:lstStyle/>
          <a:p>
            <a:pPr marL="0" lvl="0" indent="0">
              <a:buNone/>
            </a:pPr>
            <a:r>
              <a:rPr lang="en-US" sz="2800" dirty="0"/>
              <a:t>A historical, tragic end to the journey across the ocean on April 1912</a:t>
            </a:r>
          </a:p>
        </p:txBody>
      </p:sp>
      <p:pic>
        <p:nvPicPr>
          <p:cNvPr id="4" name="Picture Placeholder 4" descr="A large ship in the ocean&#10;&#10;AI-generated content may be incorrect.">
            <a:extLst>
              <a:ext uri="{FF2B5EF4-FFF2-40B4-BE49-F238E27FC236}">
                <a16:creationId xmlns:a16="http://schemas.microsoft.com/office/drawing/2014/main" id="{8C924653-992E-E983-8549-8E632C021E3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385" b="1385"/>
          <a:stretch>
            <a:fillRect/>
          </a:stretch>
        </p:blipFill>
        <p:spPr>
          <a:xfrm>
            <a:off x="6198565" y="2249065"/>
            <a:ext cx="5803900" cy="3705225"/>
          </a:xfrm>
          <a:prstGeom prst="rect">
            <a:avLst/>
          </a:prstGeom>
        </p:spPr>
      </p:pic>
      <p:sp>
        <p:nvSpPr>
          <p:cNvPr id="5" name="Content Placeholder 13">
            <a:extLst>
              <a:ext uri="{FF2B5EF4-FFF2-40B4-BE49-F238E27FC236}">
                <a16:creationId xmlns:a16="http://schemas.microsoft.com/office/drawing/2014/main" id="{98521361-EA84-6C18-9600-0B72357FE700}"/>
              </a:ext>
            </a:extLst>
          </p:cNvPr>
          <p:cNvSpPr txBox="1">
            <a:spLocks/>
          </p:cNvSpPr>
          <p:nvPr/>
        </p:nvSpPr>
        <p:spPr>
          <a:xfrm>
            <a:off x="1257300" y="3820505"/>
            <a:ext cx="4455762" cy="2396359"/>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4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0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0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1800" kern="1200">
                <a:solidFill>
                  <a:schemeClr val="tx1"/>
                </a:solidFill>
                <a:latin typeface="+mn-lt"/>
                <a:ea typeface="+mn-ea"/>
                <a:cs typeface="+mn-cs"/>
              </a:defRPr>
            </a:lvl4pPr>
            <a:lvl5pPr marL="1463040" indent="-210312" algn="l" rtl="0" eaLnBrk="1" latinLnBrk="0" hangingPunct="1">
              <a:spcBef>
                <a:spcPct val="20000"/>
              </a:spcBef>
              <a:buClr>
                <a:schemeClr val="accent4">
                  <a:lumMod val="50000"/>
                </a:schemeClr>
              </a:buClr>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50000"/>
                </a:schemeClr>
              </a:buClr>
              <a:buSzPct val="80000"/>
              <a:buFont typeface="Wingdings 2"/>
              <a:buChar char=""/>
              <a:defRPr kumimoji="0" sz="1600" kern="1200" baseline="0">
                <a:solidFill>
                  <a:schemeClr val="tx1"/>
                </a:solidFill>
                <a:latin typeface="+mn-lt"/>
                <a:ea typeface="+mn-ea"/>
                <a:cs typeface="+mn-cs"/>
              </a:defRPr>
            </a:lvl7pPr>
            <a:lvl8pPr marL="2011680" indent="0" algn="l" rtl="0" eaLnBrk="1" latinLnBrk="0" hangingPunct="1">
              <a:spcBef>
                <a:spcPct val="20000"/>
              </a:spcBef>
              <a:buClr>
                <a:schemeClr val="tx2"/>
              </a:buClr>
              <a:buNone/>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93192"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Box 6">
            <a:extLst>
              <a:ext uri="{FF2B5EF4-FFF2-40B4-BE49-F238E27FC236}">
                <a16:creationId xmlns:a16="http://schemas.microsoft.com/office/drawing/2014/main" id="{3D9E53F4-1188-5107-DF63-3BF005A08928}"/>
              </a:ext>
            </a:extLst>
          </p:cNvPr>
          <p:cNvSpPr txBox="1"/>
          <p:nvPr/>
        </p:nvSpPr>
        <p:spPr>
          <a:xfrm>
            <a:off x="985089" y="2006005"/>
            <a:ext cx="5008347" cy="2805063"/>
          </a:xfrm>
          <a:prstGeom prst="rect">
            <a:avLst/>
          </a:prstGeom>
          <a:noFill/>
          <a:ln>
            <a:noFill/>
          </a:ln>
        </p:spPr>
        <p:txBody>
          <a:bodyPr wrap="square">
            <a:spAutoFit/>
          </a:bodyPr>
          <a:lstStyle/>
          <a:p>
            <a:pPr algn="l"/>
            <a:r>
              <a:rPr lang="en-US" sz="2400" dirty="0"/>
              <a:t>Data analysis was completed using the Seaborn Titanic Library, which details passenger data.</a:t>
            </a:r>
          </a:p>
          <a:p>
            <a:pPr marL="342900" indent="-342900" algn="l">
              <a:lnSpc>
                <a:spcPct val="150000"/>
              </a:lnSpc>
              <a:buFont typeface="Arial" panose="020B0604020202020204" pitchFamily="34" charset="0"/>
              <a:buChar char="•"/>
            </a:pPr>
            <a:r>
              <a:rPr lang="en-US" sz="2400" dirty="0"/>
              <a:t>Python, </a:t>
            </a:r>
            <a:r>
              <a:rPr lang="en-US" sz="2400" dirty="0" err="1"/>
              <a:t>Numpy</a:t>
            </a:r>
            <a:r>
              <a:rPr lang="en-US" sz="2400" dirty="0"/>
              <a:t>, pandas, Matplotlib</a:t>
            </a:r>
          </a:p>
          <a:p>
            <a:pPr marL="342900" indent="-342900">
              <a:lnSpc>
                <a:spcPct val="150000"/>
              </a:lnSpc>
              <a:buFont typeface="Arial" panose="020B0604020202020204" pitchFamily="34" charset="0"/>
              <a:buChar char="•"/>
            </a:pPr>
            <a:r>
              <a:rPr lang="en-US" sz="2400" dirty="0">
                <a:hlinkClick r:id="rId5"/>
              </a:rPr>
              <a:t>https://codesignal.com</a:t>
            </a:r>
            <a:endParaRPr lang="en-US" sz="2400" dirty="0"/>
          </a:p>
          <a:p>
            <a:pPr marL="342900" indent="-342900">
              <a:lnSpc>
                <a:spcPct val="150000"/>
              </a:lnSpc>
              <a:buFont typeface="Arial" panose="020B0604020202020204" pitchFamily="34" charset="0"/>
              <a:buChar char="•"/>
            </a:pPr>
            <a:r>
              <a:rPr lang="en-US" sz="2400" dirty="0"/>
              <a:t>Clauda AI  https://claude.ai/</a:t>
            </a:r>
          </a:p>
        </p:txBody>
      </p:sp>
      <p:sp>
        <p:nvSpPr>
          <p:cNvPr id="9" name="TextBox 8">
            <a:extLst>
              <a:ext uri="{FF2B5EF4-FFF2-40B4-BE49-F238E27FC236}">
                <a16:creationId xmlns:a16="http://schemas.microsoft.com/office/drawing/2014/main" id="{4813949B-6EEC-8A1C-7759-2562E921CB01}"/>
              </a:ext>
            </a:extLst>
          </p:cNvPr>
          <p:cNvSpPr txBox="1"/>
          <p:nvPr/>
        </p:nvSpPr>
        <p:spPr>
          <a:xfrm>
            <a:off x="874207" y="6054691"/>
            <a:ext cx="8943033" cy="646331"/>
          </a:xfrm>
          <a:prstGeom prst="rect">
            <a:avLst/>
          </a:prstGeom>
          <a:noFill/>
          <a:ln>
            <a:noFill/>
          </a:ln>
        </p:spPr>
        <p:txBody>
          <a:bodyPr wrap="square">
            <a:spAutoFit/>
          </a:bodyPr>
          <a:lstStyle/>
          <a:p>
            <a:r>
              <a:rPr lang="en-US" b="0" i="0" dirty="0">
                <a:solidFill>
                  <a:srgbClr val="646464"/>
                </a:solidFill>
                <a:effectLst/>
                <a:latin typeface="-apple-system"/>
              </a:rPr>
              <a:t>Waskom, M. L., (2021). seaborn: statistical data visualization. Journal of Open Source Software, 6(60), 3021, </a:t>
            </a:r>
            <a:r>
              <a:rPr lang="en-US" b="0" i="0" u="none" strike="noStrike" dirty="0">
                <a:solidFill>
                  <a:srgbClr val="4A6991"/>
                </a:solidFill>
                <a:effectLst/>
                <a:latin typeface="-apple-system"/>
                <a:hlinkClick r:id="rId6"/>
              </a:rPr>
              <a:t>https://doi.org/10.21105/joss.03021</a:t>
            </a:r>
            <a:r>
              <a:rPr lang="en-US" b="0" i="0" dirty="0">
                <a:solidFill>
                  <a:srgbClr val="646464"/>
                </a:solidFill>
                <a:effectLst/>
                <a:latin typeface="-apple-system"/>
              </a:rPr>
              <a:t>.</a:t>
            </a:r>
            <a:endParaRPr lang="en-US" dirty="0"/>
          </a:p>
        </p:txBody>
      </p:sp>
    </p:spTree>
    <p:extLst>
      <p:ext uri="{BB962C8B-B14F-4D97-AF65-F5344CB8AC3E}">
        <p14:creationId xmlns:p14="http://schemas.microsoft.com/office/powerpoint/2010/main" val="131606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58FC1C-3719-EC5D-E80B-7BAD7268EEE6}"/>
              </a:ext>
            </a:extLst>
          </p:cNvPr>
          <p:cNvSpPr>
            <a:spLocks noGrp="1"/>
          </p:cNvSpPr>
          <p:nvPr>
            <p:ph type="title"/>
          </p:nvPr>
        </p:nvSpPr>
        <p:spPr>
          <a:xfrm>
            <a:off x="1283367" y="112296"/>
            <a:ext cx="8678779" cy="774455"/>
          </a:xfrm>
        </p:spPr>
        <p:txBody>
          <a:bodyPr>
            <a:normAutofit/>
          </a:bodyPr>
          <a:lstStyle/>
          <a:p>
            <a:r>
              <a:rPr lang="en-US" dirty="0"/>
              <a:t>Compare price, class and survival</a:t>
            </a:r>
          </a:p>
        </p:txBody>
      </p:sp>
      <p:pic>
        <p:nvPicPr>
          <p:cNvPr id="10" name="Content Placeholder 9">
            <a:extLst>
              <a:ext uri="{FF2B5EF4-FFF2-40B4-BE49-F238E27FC236}">
                <a16:creationId xmlns:a16="http://schemas.microsoft.com/office/drawing/2014/main" id="{9B448DBD-4EB4-1138-7C03-2B967E0AC480}"/>
              </a:ext>
            </a:extLst>
          </p:cNvPr>
          <p:cNvPicPr>
            <a:picLocks noGrp="1" noChangeAspect="1"/>
          </p:cNvPicPr>
          <p:nvPr>
            <p:ph idx="1"/>
          </p:nvPr>
        </p:nvPicPr>
        <p:blipFill>
          <a:blip r:embed="rId3"/>
          <a:stretch>
            <a:fillRect/>
          </a:stretch>
        </p:blipFill>
        <p:spPr>
          <a:xfrm>
            <a:off x="4812632" y="950919"/>
            <a:ext cx="7161041" cy="5642386"/>
          </a:xfrm>
        </p:spPr>
      </p:pic>
      <p:sp>
        <p:nvSpPr>
          <p:cNvPr id="11" name="Title 2">
            <a:extLst>
              <a:ext uri="{FF2B5EF4-FFF2-40B4-BE49-F238E27FC236}">
                <a16:creationId xmlns:a16="http://schemas.microsoft.com/office/drawing/2014/main" id="{798AD1CF-7105-BC01-58F1-5AFBE591AB5A}"/>
              </a:ext>
            </a:extLst>
          </p:cNvPr>
          <p:cNvSpPr txBox="1">
            <a:spLocks/>
          </p:cNvSpPr>
          <p:nvPr/>
        </p:nvSpPr>
        <p:spPr>
          <a:xfrm>
            <a:off x="1026695" y="1580148"/>
            <a:ext cx="3039979" cy="3585410"/>
          </a:xfrm>
          <a:prstGeom prst="rect">
            <a:avLst/>
          </a:prstGeom>
        </p:spPr>
        <p:txBody>
          <a:bodyPr vert="horz" lIns="0" rIns="0" bIns="0" anchor="b">
            <a:normAutofit fontScale="55000" lnSpcReduction="20000"/>
          </a:bodyPr>
          <a:lstStyle>
            <a:lvl1pPr algn="l" rtl="0" eaLnBrk="1" latinLnBrk="0" hangingPunct="1">
              <a:spcBef>
                <a:spcPct val="0"/>
              </a:spcBef>
              <a:buNone/>
              <a:defRPr kumimoji="0" sz="4400" b="0" kern="1200">
                <a:ln>
                  <a:noFill/>
                </a:ln>
                <a:solidFill>
                  <a:schemeClr val="tx2"/>
                </a:solidFill>
                <a:effectLst/>
                <a:latin typeface="+mj-lt"/>
                <a:ea typeface="+mj-ea"/>
                <a:cs typeface="+mj-cs"/>
              </a:defRPr>
            </a:lvl1pPr>
          </a:lstStyle>
          <a:p>
            <a:pPr marL="571500" indent="-571500">
              <a:buFont typeface="Wingdings" panose="05000000000000000000" pitchFamily="2" charset="2"/>
              <a:buChar char="v"/>
            </a:pPr>
            <a:r>
              <a:rPr lang="en-US" sz="4500" dirty="0"/>
              <a:t>The most expensive ticket was over 500 British pounds and was a survivor.</a:t>
            </a:r>
          </a:p>
          <a:p>
            <a:pPr marL="571500" indent="-571500">
              <a:buFont typeface="Wingdings" panose="05000000000000000000" pitchFamily="2" charset="2"/>
              <a:buChar char="v"/>
            </a:pPr>
            <a:endParaRPr lang="en-US" sz="4500" dirty="0"/>
          </a:p>
          <a:p>
            <a:pPr marL="571500" indent="-571500">
              <a:buFont typeface="Wingdings" panose="05000000000000000000" pitchFamily="2" charset="2"/>
              <a:buChar char="v"/>
            </a:pPr>
            <a:r>
              <a:rPr lang="en-US" sz="4500" dirty="0"/>
              <a:t>Only in first class did the price make a difference in survival. </a:t>
            </a:r>
          </a:p>
          <a:p>
            <a:pPr marL="571500" indent="-571500">
              <a:buFont typeface="Wingdings" panose="05000000000000000000" pitchFamily="2" charset="2"/>
              <a:buChar char="v"/>
            </a:pPr>
            <a:endParaRPr lang="en-US" sz="3800" dirty="0"/>
          </a:p>
          <a:p>
            <a:endParaRPr lang="en-US" dirty="0"/>
          </a:p>
        </p:txBody>
      </p:sp>
    </p:spTree>
    <p:extLst>
      <p:ext uri="{BB962C8B-B14F-4D97-AF65-F5344CB8AC3E}">
        <p14:creationId xmlns:p14="http://schemas.microsoft.com/office/powerpoint/2010/main" val="209202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306-A644-91F4-9E39-11C2D9EDCB98}"/>
              </a:ext>
            </a:extLst>
          </p:cNvPr>
          <p:cNvSpPr>
            <a:spLocks noGrp="1"/>
          </p:cNvSpPr>
          <p:nvPr>
            <p:ph type="title" idx="4294967295"/>
          </p:nvPr>
        </p:nvSpPr>
        <p:spPr>
          <a:xfrm>
            <a:off x="1406765" y="269875"/>
            <a:ext cx="6065838" cy="660400"/>
          </a:xfrm>
        </p:spPr>
        <p:txBody>
          <a:bodyPr>
            <a:normAutofit fontScale="90000"/>
          </a:bodyPr>
          <a:lstStyle/>
          <a:p>
            <a:r>
              <a:rPr lang="en-US" dirty="0"/>
              <a:t>Age and Sex Distribution</a:t>
            </a:r>
          </a:p>
        </p:txBody>
      </p:sp>
      <p:sp>
        <p:nvSpPr>
          <p:cNvPr id="3" name="Content Placeholder 2">
            <a:extLst>
              <a:ext uri="{FF2B5EF4-FFF2-40B4-BE49-F238E27FC236}">
                <a16:creationId xmlns:a16="http://schemas.microsoft.com/office/drawing/2014/main" id="{64ED5767-5DE1-1AFE-91C2-632738989D5B}"/>
              </a:ext>
            </a:extLst>
          </p:cNvPr>
          <p:cNvSpPr>
            <a:spLocks noGrp="1"/>
          </p:cNvSpPr>
          <p:nvPr>
            <p:ph idx="4294967295"/>
          </p:nvPr>
        </p:nvSpPr>
        <p:spPr>
          <a:xfrm>
            <a:off x="1248508" y="1941513"/>
            <a:ext cx="3182815" cy="4351337"/>
          </a:xfrm>
        </p:spPr>
        <p:txBody>
          <a:bodyPr/>
          <a:lstStyle/>
          <a:p>
            <a:r>
              <a:rPr lang="en-US" dirty="0"/>
              <a:t>In each age grouping, there are more males.</a:t>
            </a:r>
          </a:p>
          <a:p>
            <a:pPr marL="0" indent="0">
              <a:buNone/>
            </a:pPr>
            <a:endParaRPr lang="en-US" dirty="0"/>
          </a:p>
          <a:p>
            <a:r>
              <a:rPr lang="en-US" dirty="0"/>
              <a:t>There is a significant jump in age between 20 to 40.</a:t>
            </a:r>
          </a:p>
        </p:txBody>
      </p:sp>
      <p:pic>
        <p:nvPicPr>
          <p:cNvPr id="5" name="Picture 4">
            <a:extLst>
              <a:ext uri="{FF2B5EF4-FFF2-40B4-BE49-F238E27FC236}">
                <a16:creationId xmlns:a16="http://schemas.microsoft.com/office/drawing/2014/main" id="{F16AC019-7E9D-8772-4B8E-2128C613672E}"/>
              </a:ext>
            </a:extLst>
          </p:cNvPr>
          <p:cNvPicPr>
            <a:picLocks noChangeAspect="1"/>
          </p:cNvPicPr>
          <p:nvPr/>
        </p:nvPicPr>
        <p:blipFill>
          <a:blip r:embed="rId3"/>
          <a:stretch>
            <a:fillRect/>
          </a:stretch>
        </p:blipFill>
        <p:spPr>
          <a:xfrm>
            <a:off x="4781548" y="1042738"/>
            <a:ext cx="7193575" cy="5544876"/>
          </a:xfrm>
          <a:prstGeom prst="rect">
            <a:avLst/>
          </a:prstGeom>
        </p:spPr>
      </p:pic>
    </p:spTree>
    <p:extLst>
      <p:ext uri="{BB962C8B-B14F-4D97-AF65-F5344CB8AC3E}">
        <p14:creationId xmlns:p14="http://schemas.microsoft.com/office/powerpoint/2010/main" val="172552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9D40-7A7B-9286-83EF-CABB19969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3B88EF-760B-0349-2B78-90073F143C1B}"/>
              </a:ext>
            </a:extLst>
          </p:cNvPr>
          <p:cNvSpPr>
            <a:spLocks noGrp="1"/>
          </p:cNvSpPr>
          <p:nvPr>
            <p:ph type="title" idx="4294967295"/>
          </p:nvPr>
        </p:nvSpPr>
        <p:spPr>
          <a:xfrm>
            <a:off x="1406765" y="269875"/>
            <a:ext cx="6065838" cy="660400"/>
          </a:xfrm>
        </p:spPr>
        <p:txBody>
          <a:bodyPr>
            <a:normAutofit fontScale="90000"/>
          </a:bodyPr>
          <a:lstStyle/>
          <a:p>
            <a:r>
              <a:rPr lang="en-US" dirty="0"/>
              <a:t>Titanic Correlation</a:t>
            </a:r>
          </a:p>
        </p:txBody>
      </p:sp>
      <p:sp>
        <p:nvSpPr>
          <p:cNvPr id="3" name="Content Placeholder 2">
            <a:extLst>
              <a:ext uri="{FF2B5EF4-FFF2-40B4-BE49-F238E27FC236}">
                <a16:creationId xmlns:a16="http://schemas.microsoft.com/office/drawing/2014/main" id="{C4F86A97-F5D1-85F1-55E2-6ABD23E79A18}"/>
              </a:ext>
            </a:extLst>
          </p:cNvPr>
          <p:cNvSpPr>
            <a:spLocks noGrp="1"/>
          </p:cNvSpPr>
          <p:nvPr>
            <p:ph idx="4294967295"/>
          </p:nvPr>
        </p:nvSpPr>
        <p:spPr>
          <a:xfrm>
            <a:off x="1248508" y="1203579"/>
            <a:ext cx="3182815" cy="4351337"/>
          </a:xfrm>
        </p:spPr>
        <p:txBody>
          <a:bodyPr>
            <a:normAutofit fontScale="92500" lnSpcReduction="20000"/>
          </a:bodyPr>
          <a:lstStyle/>
          <a:p>
            <a:r>
              <a:rPr lang="en-US" dirty="0"/>
              <a:t>Positive Numbers represent the correlation between the fields in the same direction</a:t>
            </a:r>
          </a:p>
          <a:p>
            <a:pPr marL="0" indent="0">
              <a:buNone/>
            </a:pPr>
            <a:r>
              <a:rPr lang="en-US" dirty="0"/>
              <a:t>    &gt;  </a:t>
            </a:r>
          </a:p>
          <a:p>
            <a:pPr marL="0" indent="0">
              <a:buNone/>
            </a:pPr>
            <a:r>
              <a:rPr lang="en-US" dirty="0"/>
              <a:t>    &gt;</a:t>
            </a:r>
          </a:p>
          <a:p>
            <a:pPr marL="0" indent="0">
              <a:buNone/>
            </a:pPr>
            <a:endParaRPr lang="en-US" dirty="0"/>
          </a:p>
          <a:p>
            <a:r>
              <a:rPr lang="en-US" dirty="0"/>
              <a:t>Negative Numbers represent a correlation in the opposite direction. </a:t>
            </a:r>
          </a:p>
          <a:p>
            <a:pPr marL="0" indent="0">
              <a:buNone/>
            </a:pPr>
            <a:r>
              <a:rPr lang="en-US" dirty="0">
                <a:sym typeface="Wingdings" panose="05000000000000000000" pitchFamily="2" charset="2"/>
              </a:rPr>
              <a:t>     &lt;</a:t>
            </a:r>
          </a:p>
          <a:p>
            <a:pPr marL="0" indent="0">
              <a:buNone/>
            </a:pPr>
            <a:r>
              <a:rPr lang="en-US" dirty="0">
                <a:sym typeface="Wingdings" panose="05000000000000000000" pitchFamily="2" charset="2"/>
              </a:rPr>
              <a:t>     &gt;</a:t>
            </a:r>
            <a:endParaRPr lang="en-US" dirty="0"/>
          </a:p>
          <a:p>
            <a:endParaRPr lang="en-US" dirty="0"/>
          </a:p>
        </p:txBody>
      </p:sp>
      <p:pic>
        <p:nvPicPr>
          <p:cNvPr id="6" name="Picture 5">
            <a:extLst>
              <a:ext uri="{FF2B5EF4-FFF2-40B4-BE49-F238E27FC236}">
                <a16:creationId xmlns:a16="http://schemas.microsoft.com/office/drawing/2014/main" id="{DA33A9B3-E951-7232-5277-979E53FB625D}"/>
              </a:ext>
            </a:extLst>
          </p:cNvPr>
          <p:cNvPicPr>
            <a:picLocks noChangeAspect="1"/>
          </p:cNvPicPr>
          <p:nvPr/>
        </p:nvPicPr>
        <p:blipFill>
          <a:blip r:embed="rId3"/>
          <a:stretch>
            <a:fillRect/>
          </a:stretch>
        </p:blipFill>
        <p:spPr>
          <a:xfrm>
            <a:off x="4860758" y="1014208"/>
            <a:ext cx="7098989" cy="5573917"/>
          </a:xfrm>
          <a:prstGeom prst="rect">
            <a:avLst/>
          </a:prstGeom>
        </p:spPr>
      </p:pic>
    </p:spTree>
    <p:extLst>
      <p:ext uri="{BB962C8B-B14F-4D97-AF65-F5344CB8AC3E}">
        <p14:creationId xmlns:p14="http://schemas.microsoft.com/office/powerpoint/2010/main" val="295448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E150-F945-4A52-8EE9-59CA4096A64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1C2B9B0-79F7-08AD-896E-061C5210ADD0}"/>
              </a:ext>
            </a:extLst>
          </p:cNvPr>
          <p:cNvSpPr>
            <a:spLocks noGrp="1"/>
          </p:cNvSpPr>
          <p:nvPr>
            <p:ph idx="1"/>
          </p:nvPr>
        </p:nvSpPr>
        <p:spPr/>
        <p:txBody>
          <a:bodyPr>
            <a:normAutofit/>
          </a:bodyPr>
          <a:lstStyle/>
          <a:p>
            <a:pPr marL="0" indent="0">
              <a:buNone/>
            </a:pPr>
            <a:r>
              <a:rPr lang="en-US" sz="3600" dirty="0"/>
              <a:t>Contact: Norma Winters</a:t>
            </a:r>
          </a:p>
          <a:p>
            <a:pPr marL="0" indent="0">
              <a:buNone/>
            </a:pPr>
            <a:r>
              <a:rPr lang="en-US" sz="3600" dirty="0"/>
              <a:t>       Cell: 616-719-7456</a:t>
            </a:r>
          </a:p>
          <a:p>
            <a:pPr marL="0" indent="0">
              <a:buNone/>
            </a:pPr>
            <a:r>
              <a:rPr lang="en-US" sz="3600" dirty="0"/>
              <a:t>   Email: </a:t>
            </a:r>
            <a:r>
              <a:rPr lang="en-US" sz="3600" dirty="0">
                <a:hlinkClick r:id="rId3"/>
              </a:rPr>
              <a:t>winters2nd@gmail.com</a:t>
            </a:r>
            <a:endParaRPr lang="en-US" sz="3600" dirty="0"/>
          </a:p>
          <a:p>
            <a:pPr marL="0" indent="0">
              <a:buNone/>
            </a:pPr>
            <a:r>
              <a:rPr lang="en-US" sz="3600" dirty="0"/>
              <a:t>Top Skills: Database, Analytics, Programming, Project Management, Innovation, Quality, Visualization</a:t>
            </a:r>
          </a:p>
          <a:p>
            <a:pPr marL="0" indent="0">
              <a:buNone/>
            </a:pPr>
            <a:endParaRPr lang="en-US" sz="3600" dirty="0"/>
          </a:p>
          <a:p>
            <a:pPr marL="0" indent="0">
              <a:buNone/>
            </a:pPr>
            <a:endParaRPr lang="en-US" sz="3600" dirty="0"/>
          </a:p>
        </p:txBody>
      </p:sp>
      <p:pic>
        <p:nvPicPr>
          <p:cNvPr id="5" name="Picture 4" descr="A person standing in a park&#10;&#10;AI-generated content may be incorrect.">
            <a:extLst>
              <a:ext uri="{FF2B5EF4-FFF2-40B4-BE49-F238E27FC236}">
                <a16:creationId xmlns:a16="http://schemas.microsoft.com/office/drawing/2014/main" id="{0AE027CB-4007-49E7-EDF0-382175FA52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315200" y="707095"/>
            <a:ext cx="3039979" cy="2279984"/>
          </a:xfrm>
          <a:prstGeom prst="rect">
            <a:avLst/>
          </a:prstGeom>
        </p:spPr>
      </p:pic>
    </p:spTree>
    <p:extLst>
      <p:ext uri="{BB962C8B-B14F-4D97-AF65-F5344CB8AC3E}">
        <p14:creationId xmlns:p14="http://schemas.microsoft.com/office/powerpoint/2010/main" val="16427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7358-B444-7B77-BCA5-663C795CA682}"/>
              </a:ext>
            </a:extLst>
          </p:cNvPr>
          <p:cNvSpPr>
            <a:spLocks noGrp="1"/>
          </p:cNvSpPr>
          <p:nvPr>
            <p:ph type="title"/>
          </p:nvPr>
        </p:nvSpPr>
        <p:spPr>
          <a:xfrm>
            <a:off x="1104900" y="4894121"/>
            <a:ext cx="9067800" cy="752696"/>
          </a:xfrm>
        </p:spPr>
        <p:txBody>
          <a:bodyPr/>
          <a:lstStyle/>
          <a:p>
            <a:r>
              <a:rPr lang="en-US" dirty="0"/>
              <a:t>Skills</a:t>
            </a:r>
          </a:p>
        </p:txBody>
      </p:sp>
      <p:sp>
        <p:nvSpPr>
          <p:cNvPr id="5" name="Text Placeholder 4">
            <a:extLst>
              <a:ext uri="{FF2B5EF4-FFF2-40B4-BE49-F238E27FC236}">
                <a16:creationId xmlns:a16="http://schemas.microsoft.com/office/drawing/2014/main" id="{5EB78080-4B43-2525-176A-62C4FC32DB15}"/>
              </a:ext>
            </a:extLst>
          </p:cNvPr>
          <p:cNvSpPr>
            <a:spLocks noGrp="1"/>
          </p:cNvSpPr>
          <p:nvPr>
            <p:ph type="body" idx="1"/>
          </p:nvPr>
        </p:nvSpPr>
        <p:spPr>
          <a:xfrm>
            <a:off x="1104900" y="5576196"/>
            <a:ext cx="9067800" cy="960678"/>
          </a:xfrm>
        </p:spPr>
        <p:txBody>
          <a:bodyPr/>
          <a:lstStyle/>
          <a:p>
            <a:r>
              <a:rPr lang="en-US" sz="2400" dirty="0"/>
              <a:t>Top Notch Skills: Database, Analytics, Programming, Project Management, Innovation, Quality</a:t>
            </a:r>
          </a:p>
          <a:p>
            <a:endParaRPr lang="en-US" dirty="0"/>
          </a:p>
        </p:txBody>
      </p:sp>
      <p:sp>
        <p:nvSpPr>
          <p:cNvPr id="6" name="Title 3">
            <a:extLst>
              <a:ext uri="{FF2B5EF4-FFF2-40B4-BE49-F238E27FC236}">
                <a16:creationId xmlns:a16="http://schemas.microsoft.com/office/drawing/2014/main" id="{2E9A4559-8B3B-38BB-0BD7-0D1335B42500}"/>
              </a:ext>
            </a:extLst>
          </p:cNvPr>
          <p:cNvSpPr txBox="1">
            <a:spLocks/>
          </p:cNvSpPr>
          <p:nvPr/>
        </p:nvSpPr>
        <p:spPr>
          <a:xfrm>
            <a:off x="1120944" y="217855"/>
            <a:ext cx="9204156" cy="543089"/>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4800" b="1" kern="1200" cap="none" baseline="0" dirty="0">
                <a:ln w="635">
                  <a:noFill/>
                </a:ln>
                <a:solidFill>
                  <a:schemeClr val="tx2"/>
                </a:solidFill>
                <a:effectLst>
                  <a:outerShdw blurRad="38100" dist="25400" dir="5400000" algn="tl" rotWithShape="0">
                    <a:srgbClr val="000000">
                      <a:alpha val="43000"/>
                    </a:srgbClr>
                  </a:outerShdw>
                </a:effectLst>
                <a:latin typeface="+mj-lt"/>
                <a:ea typeface="+mj-ea"/>
                <a:cs typeface="+mj-cs"/>
              </a:defRPr>
            </a:lvl1pPr>
          </a:lstStyle>
          <a:p>
            <a:r>
              <a:rPr lang="en-US" dirty="0"/>
              <a:t>Why?</a:t>
            </a:r>
          </a:p>
        </p:txBody>
      </p:sp>
      <p:sp>
        <p:nvSpPr>
          <p:cNvPr id="7" name="Text Placeholder 4">
            <a:extLst>
              <a:ext uri="{FF2B5EF4-FFF2-40B4-BE49-F238E27FC236}">
                <a16:creationId xmlns:a16="http://schemas.microsoft.com/office/drawing/2014/main" id="{BE3AFA42-8C00-ACFF-4F5E-FE3E7F8630F2}"/>
              </a:ext>
            </a:extLst>
          </p:cNvPr>
          <p:cNvSpPr txBox="1">
            <a:spLocks/>
          </p:cNvSpPr>
          <p:nvPr/>
        </p:nvSpPr>
        <p:spPr>
          <a:xfrm>
            <a:off x="1104900" y="843497"/>
            <a:ext cx="9204156" cy="1088230"/>
          </a:xfrm>
          <a:prstGeom prst="rect">
            <a:avLst/>
          </a:prstGeom>
        </p:spPr>
        <p:txBody>
          <a:bodyPr vert="horz" lIns="45720" rIns="45720" anchor="t">
            <a:noAutofit/>
          </a:bodyPr>
          <a:lstStyle>
            <a:lvl1pPr marL="0" indent="0" algn="l" rtl="0" eaLnBrk="1" latinLnBrk="0" hangingPunct="1">
              <a:spcBef>
                <a:spcPct val="20000"/>
              </a:spcBef>
              <a:buClr>
                <a:schemeClr val="accent3">
                  <a:lumMod val="50000"/>
                </a:schemeClr>
              </a:buClr>
              <a:buSzPct val="95000"/>
              <a:buFont typeface="Wingdings 2"/>
              <a:buNone/>
              <a:defRPr kumimoji="0" sz="2200" kern="1200">
                <a:solidFill>
                  <a:schemeClr val="tx2"/>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lumMod val="50000"/>
                </a:schemeClr>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50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a:t>My Why: I want my work to make an impact and provide a helpful tool that will be used to solve real-world.</a:t>
            </a:r>
            <a:r>
              <a:rPr lang="en-US" sz="2000" dirty="0"/>
              <a:t> </a:t>
            </a:r>
            <a:endParaRPr lang="en-US" sz="2400" dirty="0"/>
          </a:p>
        </p:txBody>
      </p:sp>
      <p:sp>
        <p:nvSpPr>
          <p:cNvPr id="8" name="Title 3">
            <a:extLst>
              <a:ext uri="{FF2B5EF4-FFF2-40B4-BE49-F238E27FC236}">
                <a16:creationId xmlns:a16="http://schemas.microsoft.com/office/drawing/2014/main" id="{B8A31956-3F7F-E3B2-6846-6637F361F54B}"/>
              </a:ext>
            </a:extLst>
          </p:cNvPr>
          <p:cNvSpPr txBox="1">
            <a:spLocks/>
          </p:cNvSpPr>
          <p:nvPr/>
        </p:nvSpPr>
        <p:spPr>
          <a:xfrm>
            <a:off x="1120944" y="2215091"/>
            <a:ext cx="9067800" cy="543089"/>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4800" b="1" kern="1200" cap="none" baseline="0" dirty="0">
                <a:ln w="635">
                  <a:noFill/>
                </a:ln>
                <a:solidFill>
                  <a:schemeClr val="tx2"/>
                </a:solidFill>
                <a:effectLst>
                  <a:outerShdw blurRad="38100" dist="25400" dir="5400000" algn="tl" rotWithShape="0">
                    <a:srgbClr val="000000">
                      <a:alpha val="43000"/>
                    </a:srgbClr>
                  </a:outerShdw>
                </a:effectLst>
                <a:latin typeface="+mj-lt"/>
                <a:ea typeface="+mj-ea"/>
                <a:cs typeface="+mj-cs"/>
              </a:defRPr>
            </a:lvl1pPr>
          </a:lstStyle>
          <a:p>
            <a:r>
              <a:rPr lang="en-US" dirty="0"/>
              <a:t>Value Statement</a:t>
            </a:r>
          </a:p>
        </p:txBody>
      </p:sp>
      <p:sp>
        <p:nvSpPr>
          <p:cNvPr id="9" name="Text Placeholder 4">
            <a:extLst>
              <a:ext uri="{FF2B5EF4-FFF2-40B4-BE49-F238E27FC236}">
                <a16:creationId xmlns:a16="http://schemas.microsoft.com/office/drawing/2014/main" id="{AF8C3C5D-2534-33F6-A906-190C61139F16}"/>
              </a:ext>
            </a:extLst>
          </p:cNvPr>
          <p:cNvSpPr txBox="1">
            <a:spLocks/>
          </p:cNvSpPr>
          <p:nvPr/>
        </p:nvSpPr>
        <p:spPr>
          <a:xfrm>
            <a:off x="1120944" y="3041544"/>
            <a:ext cx="9067800" cy="1089294"/>
          </a:xfrm>
          <a:prstGeom prst="rect">
            <a:avLst/>
          </a:prstGeom>
        </p:spPr>
        <p:txBody>
          <a:bodyPr vert="horz" lIns="45720" rIns="45720" anchor="t">
            <a:noAutofit/>
          </a:bodyPr>
          <a:lstStyle>
            <a:lvl1pPr marL="0" indent="0" algn="l" rtl="0" eaLnBrk="1" latinLnBrk="0" hangingPunct="1">
              <a:spcBef>
                <a:spcPct val="20000"/>
              </a:spcBef>
              <a:buClr>
                <a:schemeClr val="accent3">
                  <a:lumMod val="50000"/>
                </a:schemeClr>
              </a:buClr>
              <a:buSzPct val="95000"/>
              <a:buFont typeface="Wingdings 2"/>
              <a:buNone/>
              <a:defRPr kumimoji="0" sz="2200" kern="1200">
                <a:solidFill>
                  <a:schemeClr val="tx2"/>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lumMod val="50000"/>
                </a:schemeClr>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50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a:t>My mission is to transform complex data into actionable insights that drive strategic decisions while maintaining the highest standards of integrity and ethical practice. I am committed to delivering innovative database and analytics solutions that create lasting value through technical excellence and collaborative problem-solving.</a:t>
            </a:r>
          </a:p>
        </p:txBody>
      </p:sp>
      <p:sp>
        <p:nvSpPr>
          <p:cNvPr id="10" name="Rectangle 9">
            <a:extLst>
              <a:ext uri="{FF2B5EF4-FFF2-40B4-BE49-F238E27FC236}">
                <a16:creationId xmlns:a16="http://schemas.microsoft.com/office/drawing/2014/main" id="{4E74C2DF-5AF1-F86B-89C4-FB4B6D51B787}"/>
              </a:ext>
            </a:extLst>
          </p:cNvPr>
          <p:cNvSpPr/>
          <p:nvPr/>
        </p:nvSpPr>
        <p:spPr>
          <a:xfrm>
            <a:off x="10619874" y="545432"/>
            <a:ext cx="1572126" cy="6160168"/>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64183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rrylishious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a:noFill/>
        </a:ln>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errylishious design slides.potx" id="{0E18C7A8-D4E8-4416-AB11-BB65E6CF705D}" vid="{B5C54EE5-67AB-483E-8F1E-404BA024656D}"/>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Berrylishious design slides</Template>
  <TotalTime>1020</TotalTime>
  <Words>1802</Words>
  <Application>Microsoft Office PowerPoint</Application>
  <PresentationFormat>Widescreen</PresentationFormat>
  <Paragraphs>223</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Consolas</vt:lpstr>
      <vt:lpstr>Wingdings</vt:lpstr>
      <vt:lpstr>Wingdings 2</vt:lpstr>
      <vt:lpstr>Berrylishious design template</vt:lpstr>
      <vt:lpstr>Titanic Passenger Analysis</vt:lpstr>
      <vt:lpstr>The Voyage</vt:lpstr>
      <vt:lpstr>Compare price, class and survival</vt:lpstr>
      <vt:lpstr>Age and Sex Distribution</vt:lpstr>
      <vt:lpstr>Titanic Correlation</vt:lpstr>
      <vt:lpstr>Thank You</vt:lpstr>
      <vt:lpstr>Skills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norma winters</dc:creator>
  <cp:lastModifiedBy>norma winters</cp:lastModifiedBy>
  <cp:revision>4</cp:revision>
  <dcterms:created xsi:type="dcterms:W3CDTF">2025-05-17T12:13:05Z</dcterms:created>
  <dcterms:modified xsi:type="dcterms:W3CDTF">2025-05-19T13:41:18Z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