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6" r:id="rId4"/>
    <p:sldId id="269" r:id="rId5"/>
    <p:sldId id="275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66837" autoAdjust="0"/>
  </p:normalViewPr>
  <p:slideViewPr>
    <p:cSldViewPr snapToGrid="0">
      <p:cViewPr varScale="1">
        <p:scale>
          <a:sx n="60" d="100"/>
          <a:sy n="60" d="100"/>
        </p:scale>
        <p:origin x="1740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0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870F-1A48-43A2-A007-2348C2B9745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5B93-CA34-49DE-A280-558E83BB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B9B0-4661-411B-B556-887633A3B12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3E57-140F-42E5-ACA7-3B197A5F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105/joss.0302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Seaborn Library data set Titanic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Passenger information from the Titanic, including survival status, class, age, gender, etc.</a:t>
            </a:r>
          </a:p>
          <a:p>
            <a:endParaRPr lang="en-US" dirty="0"/>
          </a:p>
          <a:p>
            <a:pPr algn="l"/>
            <a:r>
              <a:rPr lang="en-US" sz="1200" dirty="0"/>
              <a:t>Data analysis was completed using the Seaborn Titanic Library, which details passenger data.</a:t>
            </a:r>
          </a:p>
          <a:p>
            <a:pPr algn="l"/>
            <a:endParaRPr lang="en-US" sz="1200" dirty="0"/>
          </a:p>
          <a:p>
            <a:pPr algn="l"/>
            <a:r>
              <a:rPr lang="en-US" dirty="0"/>
              <a:t>Survival status (survived or died)</a:t>
            </a:r>
          </a:p>
          <a:p>
            <a:pPr algn="l"/>
            <a:r>
              <a:rPr lang="en-US" dirty="0"/>
              <a:t>Passenger class (1st, 2nd, or 3rd class) </a:t>
            </a:r>
          </a:p>
          <a:p>
            <a:pPr algn="l"/>
            <a:r>
              <a:rPr lang="en-US" dirty="0"/>
              <a:t>Name </a:t>
            </a:r>
          </a:p>
          <a:p>
            <a:pPr algn="l"/>
            <a:r>
              <a:rPr lang="en-US" dirty="0"/>
              <a:t>Sex </a:t>
            </a:r>
          </a:p>
          <a:p>
            <a:pPr algn="l"/>
            <a:r>
              <a:rPr lang="en-US" dirty="0"/>
              <a:t>Age </a:t>
            </a:r>
          </a:p>
          <a:p>
            <a:pPr algn="l"/>
            <a:r>
              <a:rPr lang="en-US" dirty="0"/>
              <a:t>Number of siblings/spouses aboard (</a:t>
            </a:r>
            <a:r>
              <a:rPr lang="en-US" dirty="0" err="1"/>
              <a:t>sibsp</a:t>
            </a:r>
            <a:r>
              <a:rPr lang="en-US" dirty="0"/>
              <a:t>) </a:t>
            </a:r>
          </a:p>
          <a:p>
            <a:pPr algn="l"/>
            <a:r>
              <a:rPr lang="en-US" dirty="0"/>
              <a:t>Number of parents/children aboard (parch)</a:t>
            </a:r>
          </a:p>
          <a:p>
            <a:pPr algn="l"/>
            <a:r>
              <a:rPr lang="en-US" dirty="0"/>
              <a:t>Ticket number </a:t>
            </a:r>
          </a:p>
          <a:p>
            <a:pPr algn="l"/>
            <a:r>
              <a:rPr lang="en-US" dirty="0"/>
              <a:t>Passenger fare </a:t>
            </a:r>
          </a:p>
          <a:p>
            <a:pPr algn="l"/>
            <a:r>
              <a:rPr lang="en-US" dirty="0"/>
              <a:t>Cabin number </a:t>
            </a:r>
          </a:p>
          <a:p>
            <a:pPr algn="l"/>
            <a:r>
              <a:rPr lang="en-US" dirty="0"/>
              <a:t>Port of embarkation (C = Cherbourg, Q = Queenstown, S = Southampton)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Analysis was completed using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Python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numpy</a:t>
            </a:r>
            <a:endParaRPr lang="en-US" sz="1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pandas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matplotlib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646464"/>
                </a:solidFill>
                <a:effectLst/>
                <a:latin typeface="-apple-system"/>
              </a:rPr>
              <a:t>Waskom, M. L., (2021). seaborn: statistical data visualization. Journal of Open Source Software, 6(60), 3021, </a:t>
            </a:r>
            <a:r>
              <a:rPr lang="en-US" b="0" i="0" u="none" strike="noStrike" dirty="0">
                <a:solidFill>
                  <a:srgbClr val="4A6991"/>
                </a:solidFill>
                <a:effectLst/>
                <a:latin typeface="-apple-system"/>
                <a:hlinkClick r:id="rId3"/>
              </a:rPr>
              <a:t>https://doi.org/10.21105/joss.03021</a:t>
            </a:r>
            <a:r>
              <a:rPr lang="en-US" b="0" i="0" dirty="0">
                <a:solidFill>
                  <a:srgbClr val="646464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6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print(titanic_df.info())</a:t>
            </a:r>
          </a:p>
          <a:p>
            <a:endParaRPr lang="en-US" dirty="0"/>
          </a:p>
          <a:p>
            <a:r>
              <a:rPr lang="en-US" dirty="0"/>
              <a:t>#   Column        Non-Null Count  </a:t>
            </a:r>
            <a:r>
              <a:rPr lang="en-US" dirty="0" err="1"/>
              <a:t>Dtype</a:t>
            </a:r>
            <a:r>
              <a:rPr lang="en-US" dirty="0"/>
              <a:t>   </a:t>
            </a:r>
          </a:p>
          <a:p>
            <a:r>
              <a:rPr lang="en-US" dirty="0"/>
              <a:t>---  ------          --------------  -----   </a:t>
            </a:r>
          </a:p>
          <a:p>
            <a:r>
              <a:rPr lang="en-US" dirty="0"/>
              <a:t> 0   survived     891 non-null    int64   </a:t>
            </a:r>
          </a:p>
          <a:p>
            <a:r>
              <a:rPr lang="en-US" dirty="0"/>
              <a:t> 1   </a:t>
            </a:r>
            <a:r>
              <a:rPr lang="en-US" dirty="0" err="1"/>
              <a:t>pclass</a:t>
            </a:r>
            <a:r>
              <a:rPr lang="en-US" dirty="0"/>
              <a:t>         891 non-null    int64   </a:t>
            </a:r>
          </a:p>
          <a:p>
            <a:r>
              <a:rPr lang="en-US" dirty="0"/>
              <a:t> 2   sex             891 non-null    object  </a:t>
            </a:r>
          </a:p>
          <a:p>
            <a:r>
              <a:rPr lang="en-US" dirty="0"/>
              <a:t> 3   age            714 non-null    float64 </a:t>
            </a:r>
          </a:p>
          <a:p>
            <a:r>
              <a:rPr lang="en-US" dirty="0"/>
              <a:t> 4   </a:t>
            </a:r>
            <a:r>
              <a:rPr lang="en-US" dirty="0" err="1"/>
              <a:t>sibsp</a:t>
            </a:r>
            <a:r>
              <a:rPr lang="en-US" dirty="0"/>
              <a:t>          891 non-null    int64   </a:t>
            </a:r>
          </a:p>
          <a:p>
            <a:r>
              <a:rPr lang="en-US" dirty="0"/>
              <a:t> 5   parch         891 non-null    int64   </a:t>
            </a:r>
          </a:p>
          <a:p>
            <a:r>
              <a:rPr lang="en-US" dirty="0"/>
              <a:t> 6   fare            891 non-null    float64 </a:t>
            </a:r>
          </a:p>
          <a:p>
            <a:r>
              <a:rPr lang="en-US" dirty="0"/>
              <a:t> 7   embarked  889 non-null    object  </a:t>
            </a:r>
          </a:p>
          <a:p>
            <a:r>
              <a:rPr lang="en-US" dirty="0"/>
              <a:t> 8   class          891 non-null    category</a:t>
            </a:r>
          </a:p>
          <a:p>
            <a:r>
              <a:rPr lang="en-US" dirty="0"/>
              <a:t> 9   who           891 non-null    object  </a:t>
            </a:r>
          </a:p>
          <a:p>
            <a:r>
              <a:rPr lang="en-US" dirty="0"/>
              <a:t> 10  </a:t>
            </a:r>
            <a:r>
              <a:rPr lang="en-US" dirty="0" err="1"/>
              <a:t>adult_male</a:t>
            </a:r>
            <a:r>
              <a:rPr lang="en-US" dirty="0"/>
              <a:t>   891 non-null    bool    </a:t>
            </a:r>
          </a:p>
          <a:p>
            <a:r>
              <a:rPr lang="en-US" dirty="0"/>
              <a:t> 11  deck         203 non-null    category</a:t>
            </a:r>
          </a:p>
          <a:p>
            <a:r>
              <a:rPr lang="en-US" dirty="0"/>
              <a:t> 12  </a:t>
            </a:r>
            <a:r>
              <a:rPr lang="en-US" dirty="0" err="1"/>
              <a:t>embark_town</a:t>
            </a:r>
            <a:r>
              <a:rPr lang="en-US" dirty="0"/>
              <a:t>  889 non-null    object  </a:t>
            </a:r>
          </a:p>
          <a:p>
            <a:r>
              <a:rPr lang="en-US" dirty="0"/>
              <a:t> 13  alive         891 non-null    object  </a:t>
            </a:r>
          </a:p>
          <a:p>
            <a:r>
              <a:rPr lang="en-US" dirty="0"/>
              <a:t> 14  alone       891 non-null    bool    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titanic_df.describe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           survived        </a:t>
            </a:r>
            <a:r>
              <a:rPr lang="en-US" dirty="0" err="1"/>
              <a:t>pclass</a:t>
            </a:r>
            <a:r>
              <a:rPr lang="en-US" dirty="0"/>
              <a:t>         age               </a:t>
            </a:r>
            <a:r>
              <a:rPr lang="en-US" dirty="0" err="1"/>
              <a:t>sibsp</a:t>
            </a:r>
            <a:r>
              <a:rPr lang="en-US" dirty="0"/>
              <a:t>            parch        fare</a:t>
            </a:r>
          </a:p>
          <a:p>
            <a:r>
              <a:rPr lang="en-US" dirty="0"/>
              <a:t>count  891.000000  891.000000  714.000000  891.000000  891.000000  891.000000</a:t>
            </a:r>
          </a:p>
          <a:p>
            <a:r>
              <a:rPr lang="en-US" dirty="0"/>
              <a:t>mean      0.383838     2.308642   29.699118    0.523008         0.381594   32.204208</a:t>
            </a:r>
          </a:p>
          <a:p>
            <a:r>
              <a:rPr lang="en-US" dirty="0"/>
              <a:t>std          0.486592    0.836071    14.526497    1.102743         0.806057   49.693429</a:t>
            </a:r>
          </a:p>
          <a:p>
            <a:r>
              <a:rPr lang="en-US" dirty="0"/>
              <a:t>min         0.000000    1.000000     0.420000    0.000000          0.000000    0.000000</a:t>
            </a:r>
          </a:p>
          <a:p>
            <a:r>
              <a:rPr lang="en-US" dirty="0"/>
              <a:t>25%        0.000000    2.000000    20.125000    0.000000         0.000000    7.910400</a:t>
            </a:r>
          </a:p>
          <a:p>
            <a:r>
              <a:rPr lang="en-US" dirty="0"/>
              <a:t>50%        0.000000    3.000000    28.000000    0.000000         0.000000   14.454200</a:t>
            </a:r>
          </a:p>
          <a:p>
            <a:r>
              <a:rPr lang="en-US" dirty="0"/>
              <a:t>75%        1.000000    3.000000    38.000000    1.000000         0.000000   31.000000</a:t>
            </a:r>
          </a:p>
          <a:p>
            <a:r>
              <a:rPr lang="en-US" dirty="0"/>
              <a:t>max        1.000000    3.000000    80.000000    8.000000         6.000000   512.329200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Code -----------------------------------------------------------------------------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seaborn 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sns.load_dataset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('titanic')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class_label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pclass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'].map({1: 'First Class', 2: 'Second Class', 3: 'Third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survived_label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']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['survived'].map({1: 'Survived', 0: 'Did Not Survive'})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sns.boxplot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class_label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y='fare',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data=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palette='Set3', linewidth=1.5,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order=['First Class', 'Second Class', 'Third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 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hue='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survived_label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hue_order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=['Survived', 'Did Not Survive'],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color='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skyblue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', saturation=0.7,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dodge=True,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fliersize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=5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plt.legend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(loc='upper right', title=None)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plt.ylabel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('Fare (British Pounds)')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('Passenger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Class'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plt.axvline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(x=0.5, color='gray',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='--')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plt.axvline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(x=1.5, color='gray',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linestyle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='--')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('Fares vs Passenger Classes')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Explanation-------------------------------------------------------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>
                <a:effectLst/>
              </a:rPr>
              <a:t>This code creates a box plot using the Titanic dataset to visualize the </a:t>
            </a:r>
          </a:p>
          <a:p>
            <a:r>
              <a:rPr lang="en-US" dirty="0">
                <a:effectLst/>
              </a:rPr>
              <a:t>relationship between passenger class (</a:t>
            </a:r>
            <a:r>
              <a:rPr lang="en-US" dirty="0" err="1">
                <a:effectLst/>
              </a:rPr>
              <a:t>pclass</a:t>
            </a:r>
            <a:r>
              <a:rPr lang="en-US" dirty="0">
                <a:effectLst/>
              </a:rPr>
              <a:t>), fare prices, and survival status.</a:t>
            </a:r>
          </a:p>
          <a:p>
            <a:r>
              <a:rPr lang="en-US" dirty="0">
                <a:effectLst/>
              </a:rPr>
              <a:t>The plot has: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x-axis showing passenger class (1st, 2nd, and 3rd class, ordered specifically as specified in order=[1,2,3])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y-axis showing fare prices paid by passengers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Different colors for survived (1) and not survived (0) passengers, with survived passengers shown first due to          </a:t>
            </a:r>
            <a:r>
              <a:rPr lang="en-US" dirty="0" err="1">
                <a:effectLst/>
              </a:rPr>
              <a:t>hue_order</a:t>
            </a:r>
            <a:r>
              <a:rPr lang="en-US" dirty="0">
                <a:effectLst/>
              </a:rPr>
              <a:t>=[1,0]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custom color palette ("Set3") with distinct colors to differentiate survival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 title "Fares vs Passenger Classes Differentiated by Survival“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r>
              <a:rPr lang="en-US" dirty="0">
                <a:effectLst/>
              </a:rPr>
              <a:t>Key insights this visualization would reveal:</a:t>
            </a:r>
          </a:p>
          <a:p>
            <a:endParaRPr lang="en-US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The relationship between passenger class and fare prices (1st class being most expensive, 3rd class least expensive)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Fare distribution within each class (the box shows median, quartiles, and the whiskers show the range)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Whether there's a pattern between fare prices and survival rates within each class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Outliers in fare prices (shown as individual points beyond the whiskers)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Visualization for examining how economic factors (ticket price and class) correlated with survival outcomes. The dodge=True parameter ensures that the boxes for survived and not survived are placed side by side for easier comparison within each class.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13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stacked histogram demonstrates the overall age distribution of Titanic passengers and the gender breakdown within each age range.</a:t>
            </a:r>
          </a:p>
          <a:p>
            <a:endParaRPr lang="en-US" dirty="0"/>
          </a:p>
          <a:p>
            <a:r>
              <a:rPr lang="en-US" dirty="0"/>
              <a:t>Age Distribution </a:t>
            </a:r>
          </a:p>
          <a:p>
            <a:endParaRPr lang="en-US" dirty="0"/>
          </a:p>
          <a:p>
            <a:r>
              <a:rPr lang="en-US" dirty="0"/>
              <a:t>In each age grouping, there are more males.</a:t>
            </a:r>
          </a:p>
          <a:p>
            <a:r>
              <a:rPr lang="en-US" dirty="0"/>
              <a:t>There is a significant jump in age between 20 to 40.</a:t>
            </a:r>
          </a:p>
          <a:p>
            <a:r>
              <a:rPr lang="en-US" dirty="0"/>
              <a:t>-----------------</a:t>
            </a:r>
          </a:p>
          <a:p>
            <a:r>
              <a:rPr lang="en-US" dirty="0"/>
              <a:t>Code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seaborn 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sns.load_dataset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('titanic')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sns.histplot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(data=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titanic_df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x='age', hue="sex", multiple="stack", palette="pastel")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plt.title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('Age Distribution Among Titanic Passengers')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plt.xlabel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('Age')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plt.ylabel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('Number of Passengers')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plt.show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5E136-669B-9F2B-3F9E-A86CE73F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4916C-62BB-DA56-FDC7-E4E26060D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0E8FA-8D79-EFB6-98D3-A2075D38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Correlation Matrix Heatmap Code Analysis</a:t>
            </a:r>
          </a:p>
          <a:p>
            <a:r>
              <a:rPr lang="en-US" dirty="0"/>
              <a:t>This Python code creates a correlation matrix heatmap visualization for the Titanic dataset.</a:t>
            </a:r>
          </a:p>
          <a:p>
            <a:endParaRPr lang="en-US" dirty="0"/>
          </a:p>
          <a:p>
            <a:r>
              <a:rPr lang="en-US" dirty="0"/>
              <a:t>Code 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B513D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.pyplot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13D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B513DE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seaborn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13DE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titanic_df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.load_dataset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E3131"/>
                </a:solidFill>
                <a:effectLst/>
                <a:latin typeface="Consolas" panose="020B0609020204030204" pitchFamily="49" charset="0"/>
              </a:rPr>
              <a:t>'titanic'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titanic_df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numeric_only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2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color_map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.diverging_palette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D8A5D"/>
                </a:solidFill>
                <a:effectLst/>
                <a:latin typeface="Consolas" panose="020B0609020204030204" pitchFamily="49" charset="0"/>
              </a:rPr>
              <a:t>220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D8A5D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as_cmap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2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sns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.heatmap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correlation_matrix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annot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2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cbar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2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vmin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0D8A5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vmax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D8A5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cmap</a:t>
            </a:r>
            <a:r>
              <a:rPr lang="en-US" b="0" dirty="0">
                <a:solidFill>
                  <a:srgbClr val="0A0A0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color_map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61783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First, it imports the necessary libraries: </a:t>
            </a:r>
            <a:r>
              <a:rPr lang="en-US" dirty="0" err="1">
                <a:effectLst/>
              </a:rPr>
              <a:t>matplotlib.pyplot</a:t>
            </a:r>
            <a:r>
              <a:rPr lang="en-US" dirty="0">
                <a:effectLst/>
              </a:rPr>
              <a:t> for plotting and seaborn for enhanced data visualization.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It loads the built-in Titanic dataset from seaborn with </a:t>
            </a:r>
            <a:r>
              <a:rPr lang="en-US" dirty="0" err="1">
                <a:effectLst/>
              </a:rPr>
              <a:t>sns.load_dataset</a:t>
            </a:r>
            <a:r>
              <a:rPr lang="en-US" dirty="0">
                <a:effectLst/>
              </a:rPr>
              <a:t>('titanic').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It calculates the correlation matrix between all numeric variables using </a:t>
            </a:r>
            <a:r>
              <a:rPr lang="en-US" dirty="0" err="1">
                <a:effectLst/>
              </a:rPr>
              <a:t>titanic_df.corr</a:t>
            </a:r>
            <a:r>
              <a:rPr lang="en-US" dirty="0">
                <a:effectLst/>
              </a:rPr>
              <a:t>(</a:t>
            </a:r>
            <a:r>
              <a:rPr lang="en-US" dirty="0" err="1">
                <a:effectLst/>
              </a:rPr>
              <a:t>numeric_only</a:t>
            </a:r>
            <a:r>
              <a:rPr lang="en-US" dirty="0">
                <a:effectLst/>
              </a:rPr>
              <a:t>=True).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It creates a diverging color palette (blue to red) for the heatmap with </a:t>
            </a:r>
            <a:r>
              <a:rPr lang="en-US" dirty="0" err="1">
                <a:effectLst/>
              </a:rPr>
              <a:t>sns.diverging_palette</a:t>
            </a:r>
            <a:r>
              <a:rPr lang="en-US" dirty="0">
                <a:effectLst/>
              </a:rPr>
              <a:t>(220, 20, </a:t>
            </a:r>
            <a:r>
              <a:rPr lang="en-US" dirty="0" err="1">
                <a:effectLst/>
              </a:rPr>
              <a:t>as_cmap</a:t>
            </a:r>
            <a:r>
              <a:rPr lang="en-US" dirty="0">
                <a:effectLst/>
              </a:rPr>
              <a:t>=True).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It visualizes the correlation matrix as a heatmap with: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>
                <a:effectLst/>
              </a:rPr>
              <a:t>annot</a:t>
            </a:r>
            <a:r>
              <a:rPr lang="en-US" dirty="0">
                <a:effectLst/>
              </a:rPr>
              <a:t>=True to display the correlation values in each cell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effectLst/>
              </a:rPr>
              <a:t>cbar=True to include a color bar legend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>
                <a:effectLst/>
              </a:rPr>
              <a:t>vmin</a:t>
            </a:r>
            <a:r>
              <a:rPr lang="en-US" dirty="0">
                <a:effectLst/>
              </a:rPr>
              <a:t>=-1, </a:t>
            </a:r>
            <a:r>
              <a:rPr lang="en-US" dirty="0" err="1">
                <a:effectLst/>
              </a:rPr>
              <a:t>vmax</a:t>
            </a:r>
            <a:r>
              <a:rPr lang="en-US" dirty="0">
                <a:effectLst/>
              </a:rPr>
              <a:t>=1 to set the color scale range for correlations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effectLst/>
              </a:rPr>
              <a:t>The custom color map defined earlier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</a:rPr>
              <a:t>Finally, it displays the plot with </a:t>
            </a:r>
            <a:r>
              <a:rPr lang="en-US" dirty="0" err="1">
                <a:effectLst/>
              </a:rPr>
              <a:t>plt.show</a:t>
            </a:r>
            <a:r>
              <a:rPr lang="en-US" dirty="0">
                <a:effectLst/>
              </a:rPr>
              <a:t>().</a:t>
            </a:r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  <a:p>
            <a:pPr>
              <a:buFont typeface="+mj-lt"/>
              <a:buAutoNum type="arabicPeriod"/>
            </a:pPr>
            <a:endParaRPr lang="en-US" dirty="0">
              <a:effectLst/>
            </a:endParaRPr>
          </a:p>
          <a:p>
            <a:pPr>
              <a:buNone/>
            </a:pPr>
            <a:r>
              <a:rPr lang="en-US" dirty="0">
                <a:effectLst/>
              </a:rPr>
              <a:t>The heatmap will show the strength of relationships between numeric variables in the Titanic dataset, with positive correlations in one color and negative correlations in another. On the right is a color index to interpret the heat map.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FD590-3277-81C5-F8E1-F3E15A75B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31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Contact: Norma Winters</a:t>
            </a:r>
          </a:p>
          <a:p>
            <a:pPr marL="0" indent="0">
              <a:buNone/>
            </a:pPr>
            <a:r>
              <a:rPr lang="en-US" sz="1200" dirty="0"/>
              <a:t>       Cell: 616-719-7456</a:t>
            </a:r>
          </a:p>
          <a:p>
            <a:pPr marL="0" indent="0">
              <a:buNone/>
            </a:pPr>
            <a:r>
              <a:rPr lang="en-US" sz="1200" dirty="0"/>
              <a:t>   Email: winters2nd@gmail.com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1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3248464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accent3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2A9E-FA78-4A40-988A-1CE830CDEED2}" type="datetime1">
              <a:rPr lang="en-US" smtClean="0"/>
              <a:t>5/18/2025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44C-D33A-4646-9F43-140BF7C29466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95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914402"/>
            <a:ext cx="6121400" cy="5211763"/>
          </a:xfrm>
        </p:spPr>
        <p:txBody>
          <a:bodyPr vert="eaVert"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761A-AF70-4876-A6F0-1286775C4F08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5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Clr>
                <a:schemeClr val="accent3">
                  <a:lumMod val="50000"/>
                </a:schemeClr>
              </a:buClr>
              <a:defRPr/>
            </a:lvl1pPr>
            <a:lvl2pPr>
              <a:buClr>
                <a:schemeClr val="accent1">
                  <a:lumMod val="50000"/>
                </a:schemeClr>
              </a:buClr>
              <a:defRPr/>
            </a:lvl2pPr>
            <a:lvl3pPr>
              <a:buClr>
                <a:schemeClr val="accent2">
                  <a:lumMod val="50000"/>
                </a:schemeClr>
              </a:buClr>
              <a:defRPr/>
            </a:lvl3pPr>
            <a:lvl4pPr>
              <a:buClr>
                <a:schemeClr val="accent3">
                  <a:lumMod val="50000"/>
                </a:schemeClr>
              </a:buClr>
              <a:defRPr/>
            </a:lvl4pPr>
            <a:lvl5pPr>
              <a:buClr>
                <a:schemeClr val="accent4">
                  <a:lumMod val="50000"/>
                </a:schemeClr>
              </a:buClr>
              <a:defRPr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 marL="2011680" indent="0">
              <a:buNone/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96B4-361F-43A8-B168-DA893180BFB8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1316736"/>
            <a:ext cx="90678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800" b="1" cap="none" baseline="0" dirty="0">
                <a:ln w="635">
                  <a:noFill/>
                </a:ln>
                <a:solidFill>
                  <a:schemeClr val="tx2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2704664"/>
            <a:ext cx="90678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25F6-6FC2-4B0A-BA54-6199C805DC6A}" type="datetime1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14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22546" y="1920085"/>
            <a:ext cx="4389120" cy="4434840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783580" y="1920085"/>
            <a:ext cx="4389120" cy="4434840"/>
          </a:xfrm>
        </p:spPr>
        <p:txBody>
          <a:bodyPr/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8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91E0-6248-44D5-A750-839F2D339198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848" y="704088"/>
            <a:ext cx="9027852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4848" y="1855248"/>
            <a:ext cx="438912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 hasCustomPrompt="1"/>
          </p:nvPr>
        </p:nvSpPr>
        <p:spPr>
          <a:xfrm>
            <a:off x="1144848" y="2514600"/>
            <a:ext cx="4389120" cy="3845720"/>
          </a:xfrm>
        </p:spPr>
        <p:txBody>
          <a:bodyPr tIns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769260" y="1859758"/>
            <a:ext cx="438912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769260" y="2514600"/>
            <a:ext cx="4389120" cy="3845720"/>
          </a:xfrm>
        </p:spPr>
        <p:txBody>
          <a:bodyPr tIns="0"/>
          <a:lstStyle>
            <a:lvl1pPr>
              <a:buClr>
                <a:schemeClr val="accent3">
                  <a:lumMod val="50000"/>
                </a:schemeClr>
              </a:buClr>
              <a:defRPr sz="2200"/>
            </a:lvl1pPr>
            <a:lvl2pPr>
              <a:buClr>
                <a:schemeClr val="accent1">
                  <a:lumMod val="50000"/>
                </a:schemeClr>
              </a:buClr>
              <a:defRPr sz="2000"/>
            </a:lvl2pPr>
            <a:lvl3pPr>
              <a:buClr>
                <a:schemeClr val="accent2">
                  <a:lumMod val="50000"/>
                </a:schemeClr>
              </a:buClr>
              <a:defRPr sz="1800"/>
            </a:lvl3pPr>
            <a:lvl4pPr>
              <a:buClr>
                <a:schemeClr val="accent3">
                  <a:lumMod val="50000"/>
                </a:schemeClr>
              </a:buClr>
              <a:defRPr sz="16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ECA-DDCC-464F-B9A8-47361C66BB75}" type="datetime1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8D0-BDA9-4E9F-8870-250C3889579F}" type="datetime1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03B1-0D5A-42BC-A128-61B2437864A1}" type="datetime1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2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4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 hasCustomPrompt="1"/>
          </p:nvPr>
        </p:nvSpPr>
        <p:spPr>
          <a:xfrm>
            <a:off x="5084956" y="1676400"/>
            <a:ext cx="5087744" cy="4572000"/>
          </a:xfrm>
        </p:spPr>
        <p:txBody>
          <a:bodyPr tIns="0">
            <a:normAutofit/>
          </a:bodyPr>
          <a:lstStyle>
            <a:lvl1pPr>
              <a:buClr>
                <a:schemeClr val="accent3">
                  <a:lumMod val="50000"/>
                </a:schemeClr>
              </a:buClr>
              <a:defRPr sz="2400"/>
            </a:lvl1pPr>
            <a:lvl2pPr>
              <a:buClr>
                <a:schemeClr val="accent1">
                  <a:lumMod val="50000"/>
                </a:schemeClr>
              </a:buClr>
              <a:defRPr sz="2400"/>
            </a:lvl2pPr>
            <a:lvl3pPr>
              <a:buClr>
                <a:schemeClr val="accent2">
                  <a:lumMod val="50000"/>
                </a:schemeClr>
              </a:buClr>
              <a:defRPr sz="2000"/>
            </a:lvl3pPr>
            <a:lvl4pPr>
              <a:buClr>
                <a:schemeClr val="accent3">
                  <a:lumMod val="50000"/>
                </a:schemeClr>
              </a:buClr>
              <a:defRPr sz="1800"/>
            </a:lvl4pPr>
            <a:lvl5pPr>
              <a:buClr>
                <a:schemeClr val="accent4">
                  <a:lumMod val="50000"/>
                </a:schemeClr>
              </a:buClr>
              <a:defRPr sz="1600"/>
            </a:lvl5pPr>
            <a:lvl6pPr>
              <a:buClr>
                <a:schemeClr val="accent5">
                  <a:lumMod val="50000"/>
                </a:schemeClr>
              </a:buClr>
              <a:defRPr/>
            </a:lvl6pPr>
            <a:lvl7pPr>
              <a:buClr>
                <a:schemeClr val="accent6">
                  <a:lumMod val="50000"/>
                </a:schemeClr>
              </a:buClr>
              <a:defRPr/>
            </a:lvl7pPr>
            <a:lvl8pPr>
              <a:defRPr/>
            </a:lvl8pPr>
            <a:lvl9pPr>
              <a:defRPr/>
            </a:lvl9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7420" y="1676400"/>
            <a:ext cx="3657600" cy="4572000"/>
          </a:xfrm>
        </p:spPr>
        <p:txBody>
          <a:bodyPr lIns="18288" rIns="18288">
            <a:normAutofit/>
          </a:bodyPr>
          <a:lstStyle>
            <a:lvl1pPr marL="0" indent="0" algn="l">
              <a:buNone/>
              <a:defRPr sz="18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AE372-5FD4-4FFB-A5DD-C7C4DBD88187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8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028" y="1176997"/>
            <a:ext cx="2950464" cy="1582621"/>
          </a:xfrm>
        </p:spPr>
        <p:txBody>
          <a:bodyPr vert="horz" lIns="45720" tIns="45720" rIns="45720" bIns="45720" anchor="b">
            <a:norm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nip and Round Single Corner Rectangle 8"/>
          <p:cNvSpPr/>
          <p:nvPr/>
        </p:nvSpPr>
        <p:spPr>
          <a:xfrm rot="420000" flipV="1">
            <a:off x="4636119" y="1133467"/>
            <a:ext cx="6608172" cy="3878710"/>
          </a:xfrm>
          <a:prstGeom prst="snipRoundRect">
            <a:avLst>
              <a:gd name="adj1" fmla="val 0"/>
              <a:gd name="adj2" fmla="val 3646"/>
            </a:avLst>
          </a:prstGeom>
          <a:solidFill>
            <a:schemeClr val="tx2">
              <a:lumMod val="20000"/>
              <a:lumOff val="80000"/>
            </a:schemeClr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5013414" y="1221883"/>
            <a:ext cx="5803699" cy="3706323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5028" y="2828785"/>
            <a:ext cx="2946400" cy="2179320"/>
          </a:xfrm>
        </p:spPr>
        <p:txBody>
          <a:bodyPr lIns="64008" rIns="45720" bIns="45720" anchor="t">
            <a:normAutofit/>
          </a:bodyPr>
          <a:lstStyle>
            <a:lvl1pPr marL="0" indent="0" algn="l">
              <a:spcBef>
                <a:spcPts val="250"/>
              </a:spcBef>
              <a:buFontTx/>
              <a:buNone/>
              <a:defRPr sz="18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1B37-C5DC-405E-883E-319F886D767C}" type="datetime1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07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04900" y="704088"/>
            <a:ext cx="9067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04900" y="1935480"/>
            <a:ext cx="9067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104900" y="6356351"/>
            <a:ext cx="2349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48ACC58-83F3-4B99-B532-0249FFBF33C7}" type="datetime1">
              <a:rPr lang="en-US" smtClean="0"/>
              <a:pPr/>
              <a:t>5/18/2025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50000"/>
          </a:schemeClr>
        </a:buClr>
        <a:buSzPct val="65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912" userDrawn="1">
          <p15:clr>
            <a:srgbClr val="F26B43"/>
          </p15:clr>
        </p15:guide>
        <p15:guide id="1" pos="6408" userDrawn="1">
          <p15:clr>
            <a:srgbClr val="F26B43"/>
          </p15:clr>
        </p15:guide>
        <p15:guide id="2" pos="69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21105/joss.03021" TargetMode="External"/><Relationship Id="rId4" Type="http://schemas.openxmlformats.org/officeDocument/2006/relationships/hyperlink" Target="https://www.wallpaperflare.com/white-and-black-titanic-painting-the-sky-sea-night-figure-wallpaper-bhm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Titanic Passenger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200" y="5105400"/>
            <a:ext cx="10472928" cy="1568116"/>
          </a:xfrm>
        </p:spPr>
        <p:txBody>
          <a:bodyPr/>
          <a:lstStyle/>
          <a:p>
            <a:r>
              <a:rPr lang="en-US" dirty="0"/>
              <a:t>May 2025</a:t>
            </a:r>
          </a:p>
          <a:p>
            <a:r>
              <a:rPr lang="en-US" dirty="0"/>
              <a:t>Norma Winters  </a:t>
            </a:r>
          </a:p>
          <a:p>
            <a:r>
              <a:rPr lang="en-US" dirty="0"/>
              <a:t> Cell Phone 616-719-7456</a:t>
            </a:r>
          </a:p>
        </p:txBody>
      </p:sp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241160"/>
            <a:ext cx="9067800" cy="693337"/>
          </a:xfrm>
        </p:spPr>
        <p:txBody>
          <a:bodyPr>
            <a:normAutofit fontScale="90000"/>
          </a:bodyPr>
          <a:lstStyle/>
          <a:p>
            <a:r>
              <a:rPr lang="en-US" dirty="0"/>
              <a:t>The Voyage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977492"/>
            <a:ext cx="9067800" cy="609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dirty="0"/>
              <a:t>A historical, tragic end to the journey across the ocean on April 1912</a:t>
            </a:r>
          </a:p>
        </p:txBody>
      </p:sp>
      <p:pic>
        <p:nvPicPr>
          <p:cNvPr id="4" name="Picture Placeholder 4" descr="A large ship in the ocean&#10;&#10;AI-generated content may be incorrect.">
            <a:extLst>
              <a:ext uri="{FF2B5EF4-FFF2-40B4-BE49-F238E27FC236}">
                <a16:creationId xmlns:a16="http://schemas.microsoft.com/office/drawing/2014/main" id="{8C924653-992E-E983-8549-8E632C021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385" b="1385"/>
          <a:stretch>
            <a:fillRect/>
          </a:stretch>
        </p:blipFill>
        <p:spPr>
          <a:xfrm>
            <a:off x="6198565" y="2249065"/>
            <a:ext cx="5803900" cy="3705225"/>
          </a:xfrm>
          <a:prstGeom prst="rect">
            <a:avLst/>
          </a:prstGeom>
        </p:spPr>
      </p:pic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98521361-EA84-6C18-9600-0B72357FE700}"/>
              </a:ext>
            </a:extLst>
          </p:cNvPr>
          <p:cNvSpPr txBox="1">
            <a:spLocks/>
          </p:cNvSpPr>
          <p:nvPr/>
        </p:nvSpPr>
        <p:spPr>
          <a:xfrm>
            <a:off x="1257300" y="3820505"/>
            <a:ext cx="4455762" cy="239635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50000"/>
                </a:schemeClr>
              </a:buClr>
              <a:buSzPct val="65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50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0" algn="l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19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E53F4-1188-5107-DF63-3BF005A08928}"/>
              </a:ext>
            </a:extLst>
          </p:cNvPr>
          <p:cNvSpPr txBox="1"/>
          <p:nvPr/>
        </p:nvSpPr>
        <p:spPr>
          <a:xfrm>
            <a:off x="1450309" y="2006005"/>
            <a:ext cx="4745067" cy="39130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Data analysis was completed using the Seaborn Titanic Library, which details passenger data.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Python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Numpy</a:t>
            </a:r>
            <a:r>
              <a:rPr lang="en-US" sz="2400" dirty="0"/>
              <a:t>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pandas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Matplotlib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https://codesignal.com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13949B-6EEC-8A1C-7759-2562E921CB01}"/>
              </a:ext>
            </a:extLst>
          </p:cNvPr>
          <p:cNvSpPr txBox="1"/>
          <p:nvPr/>
        </p:nvSpPr>
        <p:spPr>
          <a:xfrm>
            <a:off x="874207" y="6054691"/>
            <a:ext cx="894303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646464"/>
                </a:solidFill>
                <a:effectLst/>
                <a:latin typeface="-apple-system"/>
              </a:rPr>
              <a:t>Waskom, M. L., (2021). seaborn: statistical data visualization. Journal of Open Source Software, 6(60), 3021, </a:t>
            </a:r>
            <a:r>
              <a:rPr lang="en-US" b="0" i="0" u="none" strike="noStrike" dirty="0">
                <a:solidFill>
                  <a:srgbClr val="4A6991"/>
                </a:solidFill>
                <a:effectLst/>
                <a:latin typeface="-apple-system"/>
                <a:hlinkClick r:id="rId5"/>
              </a:rPr>
              <a:t>https://doi.org/10.21105/joss.03021</a:t>
            </a:r>
            <a:r>
              <a:rPr lang="en-US" b="0" i="0" dirty="0">
                <a:solidFill>
                  <a:srgbClr val="646464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58FC1C-3719-EC5D-E80B-7BAD7268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67" y="112296"/>
            <a:ext cx="8678779" cy="774455"/>
          </a:xfrm>
        </p:spPr>
        <p:txBody>
          <a:bodyPr>
            <a:normAutofit/>
          </a:bodyPr>
          <a:lstStyle/>
          <a:p>
            <a:r>
              <a:rPr lang="en-US" dirty="0"/>
              <a:t>Compare price, class and survival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448DBD-4EB4-1138-7C03-2B967E0AC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2632" y="950919"/>
            <a:ext cx="7161041" cy="5642386"/>
          </a:xfr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798AD1CF-7105-BC01-58F1-5AFBE591AB5A}"/>
              </a:ext>
            </a:extLst>
          </p:cNvPr>
          <p:cNvSpPr txBox="1">
            <a:spLocks/>
          </p:cNvSpPr>
          <p:nvPr/>
        </p:nvSpPr>
        <p:spPr>
          <a:xfrm>
            <a:off x="1026695" y="1580148"/>
            <a:ext cx="3039979" cy="3585410"/>
          </a:xfrm>
          <a:prstGeom prst="rect">
            <a:avLst/>
          </a:prstGeom>
        </p:spPr>
        <p:txBody>
          <a:bodyPr vert="horz" lIns="0" rIns="0" bIns="0" anchor="b">
            <a:normAutofit fontScale="55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500" dirty="0"/>
              <a:t>The most expensive ticket was over 500 British pounds and was a survivor.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45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500" dirty="0"/>
              <a:t>Only in first class did the price make a difference in survival.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2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3306-A644-91F4-9E39-11C2D9EDCB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6765" y="269875"/>
            <a:ext cx="606583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Age and Sex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D5767-5DE1-1AFE-91C2-632738989D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48508" y="1941513"/>
            <a:ext cx="3182815" cy="4351337"/>
          </a:xfrm>
        </p:spPr>
        <p:txBody>
          <a:bodyPr/>
          <a:lstStyle/>
          <a:p>
            <a:r>
              <a:rPr lang="en-US" dirty="0"/>
              <a:t>In each age grouping, there are more males.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a significant jump in age between 20 to 40.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AC019-7E9D-8772-4B8E-2128C613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48" y="1042738"/>
            <a:ext cx="7193575" cy="55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9D40-7A7B-9286-83EF-CABB1996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88EF-760B-0349-2B78-90073F143C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06765" y="269875"/>
            <a:ext cx="606583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Titanic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6A97-F5D1-85F1-55E2-6ABD23E79A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48508" y="1203579"/>
            <a:ext cx="3182815" cy="4351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Positive Numbers represent the correlation between the fields in the same direction</a:t>
            </a:r>
          </a:p>
          <a:p>
            <a:pPr marL="0" indent="0">
              <a:buNone/>
            </a:pPr>
            <a:r>
              <a:rPr lang="en-US" dirty="0"/>
              <a:t>    &gt;  </a:t>
            </a:r>
          </a:p>
          <a:p>
            <a:pPr marL="0" indent="0">
              <a:buNone/>
            </a:pPr>
            <a:r>
              <a:rPr lang="en-US" dirty="0"/>
              <a:t>    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Negative Numbers represent a correlation in the opposite direction.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&lt;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    &gt;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33A9B3-E951-7232-5277-979E53FB6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58" y="1014208"/>
            <a:ext cx="7098989" cy="55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E150-F945-4A52-8EE9-59CA4096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B9B0-79F7-08AD-896E-061C5210A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Contact: Norma Winters</a:t>
            </a:r>
          </a:p>
          <a:p>
            <a:pPr marL="0" indent="0">
              <a:buNone/>
            </a:pPr>
            <a:r>
              <a:rPr lang="en-US" sz="3600" dirty="0"/>
              <a:t>       Cell: 616-719-7456</a:t>
            </a:r>
          </a:p>
          <a:p>
            <a:pPr marL="0" indent="0">
              <a:buNone/>
            </a:pPr>
            <a:r>
              <a:rPr lang="en-US" sz="3600" dirty="0"/>
              <a:t>   Email: winters2nd@gmail.com</a:t>
            </a:r>
          </a:p>
        </p:txBody>
      </p:sp>
    </p:spTree>
    <p:extLst>
      <p:ext uri="{BB962C8B-B14F-4D97-AF65-F5344CB8AC3E}">
        <p14:creationId xmlns:p14="http://schemas.microsoft.com/office/powerpoint/2010/main" val="164275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rrylishiou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rrylishious design slides.potx" id="{0E18C7A8-D4E8-4416-AB11-BB65E6CF705D}" vid="{B5C54EE5-67AB-483E-8F1E-404BA024656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Berrylishious design slides</Template>
  <TotalTime>983</TotalTime>
  <Words>1457</Words>
  <Application>Microsoft Office PowerPoint</Application>
  <PresentationFormat>Widescreen</PresentationFormat>
  <Paragraphs>202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Consolas</vt:lpstr>
      <vt:lpstr>Wingdings</vt:lpstr>
      <vt:lpstr>Wingdings 2</vt:lpstr>
      <vt:lpstr>Berrylishious design template</vt:lpstr>
      <vt:lpstr>Titanic Passenger Analysis</vt:lpstr>
      <vt:lpstr>The Voyage</vt:lpstr>
      <vt:lpstr>Compare price, class and survival</vt:lpstr>
      <vt:lpstr>Age and Sex Distribution</vt:lpstr>
      <vt:lpstr>Titanic Correlation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norma winters</dc:creator>
  <cp:lastModifiedBy>norma winters</cp:lastModifiedBy>
  <cp:revision>3</cp:revision>
  <dcterms:created xsi:type="dcterms:W3CDTF">2025-05-17T12:13:05Z</dcterms:created>
  <dcterms:modified xsi:type="dcterms:W3CDTF">2025-05-18T21:24:00Z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