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5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3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9967-FEE7-48DC-B77D-23D0742EB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9716-57C0-4D5E-A49C-F5CA481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METODE SIMPLEKS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0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 smtClean="0"/>
              <a:t>Langkah</a:t>
            </a:r>
            <a:r>
              <a:rPr lang="en-US" sz="2800" dirty="0" smtClean="0"/>
              <a:t> 4 </a:t>
            </a:r>
            <a:r>
              <a:rPr lang="en-US" sz="2800" dirty="0" smtClean="0"/>
              <a:t>: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Entering </a:t>
            </a:r>
            <a:r>
              <a:rPr lang="en-US" sz="2800" dirty="0" err="1" smtClean="0"/>
              <a:t>Variabel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id-ID" dirty="0"/>
              <a:t>Pada contoh di atas nilai negatif yang tebesar adalah -9 pada kolom X</a:t>
            </a:r>
            <a:r>
              <a:rPr lang="id-ID" baseline="-25000" dirty="0"/>
              <a:t>2</a:t>
            </a:r>
            <a:r>
              <a:rPr lang="id-ID" dirty="0"/>
              <a:t> jadi, kolom  X</a:t>
            </a:r>
            <a:r>
              <a:rPr lang="id-ID" baseline="-25000" dirty="0"/>
              <a:t>2  </a:t>
            </a:r>
            <a:r>
              <a:rPr lang="id-ID" dirty="0"/>
              <a:t>adalah kolom kunci</a:t>
            </a:r>
            <a:r>
              <a:rPr lang="en-US" dirty="0"/>
              <a:t>/Pivot,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27192"/>
              </p:ext>
            </p:extLst>
          </p:nvPr>
        </p:nvGraphicFramePr>
        <p:xfrm>
          <a:off x="1600200" y="1524001"/>
          <a:ext cx="5829301" cy="2686050"/>
        </p:xfrm>
        <a:graphic>
          <a:graphicData uri="http://schemas.openxmlformats.org/drawingml/2006/table">
            <a:tbl>
              <a:tblPr firstRow="1" firstCol="1" bandRow="1"/>
              <a:tblGrid>
                <a:gridCol w="649815"/>
                <a:gridCol w="588261"/>
                <a:gridCol w="540032"/>
                <a:gridCol w="629509"/>
                <a:gridCol w="629509"/>
                <a:gridCol w="629509"/>
                <a:gridCol w="630143"/>
                <a:gridCol w="723427"/>
                <a:gridCol w="809096"/>
              </a:tblGrid>
              <a:tr h="482885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Rasio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71414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433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433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85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600" dirty="0" err="1" smtClean="0"/>
              <a:t>Langkah</a:t>
            </a:r>
            <a:r>
              <a:rPr lang="en-US" sz="3600" dirty="0" smtClean="0"/>
              <a:t> 5 </a:t>
            </a:r>
            <a:r>
              <a:rPr lang="en-US" sz="3600" dirty="0"/>
              <a:t>: </a:t>
            </a:r>
            <a:r>
              <a:rPr lang="en-US" sz="3600" dirty="0" err="1"/>
              <a:t>Menentukan</a:t>
            </a:r>
            <a:r>
              <a:rPr lang="en-US" sz="3600" dirty="0"/>
              <a:t> </a:t>
            </a:r>
            <a:r>
              <a:rPr lang="en-US" sz="3600" dirty="0" err="1"/>
              <a:t>Baris</a:t>
            </a:r>
            <a:r>
              <a:rPr lang="en-US" sz="3600" dirty="0"/>
              <a:t> </a:t>
            </a:r>
            <a:r>
              <a:rPr lang="en-US" sz="3600" dirty="0" smtClean="0"/>
              <a:t>leaving </a:t>
            </a:r>
            <a:r>
              <a:rPr lang="en-US" sz="3600" dirty="0" err="1" smtClean="0"/>
              <a:t>Variabel</a:t>
            </a:r>
            <a:r>
              <a:rPr lang="en-US" sz="36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(</a:t>
            </a:r>
            <a:r>
              <a:rPr lang="en-US" dirty="0" err="1"/>
              <a:t>selain</a:t>
            </a:r>
            <a:r>
              <a:rPr lang="en-US" dirty="0"/>
              <a:t> Z),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kuncinya</a:t>
            </a:r>
            <a:r>
              <a:rPr lang="en-US" dirty="0"/>
              <a:t> / </a:t>
            </a:r>
            <a:r>
              <a:rPr lang="en-US" dirty="0" err="1"/>
              <a:t>baris</a:t>
            </a:r>
            <a:r>
              <a:rPr lang="en-US" dirty="0"/>
              <a:t> pivot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S</a:t>
            </a:r>
            <a:r>
              <a:rPr lang="en-US" baseline="-25000" dirty="0"/>
              <a:t>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21764"/>
              </p:ext>
            </p:extLst>
          </p:nvPr>
        </p:nvGraphicFramePr>
        <p:xfrm>
          <a:off x="1524002" y="1143001"/>
          <a:ext cx="5962649" cy="2667000"/>
        </p:xfrm>
        <a:graphic>
          <a:graphicData uri="http://schemas.openxmlformats.org/drawingml/2006/table">
            <a:tbl>
              <a:tblPr firstRow="1" firstCol="1" bandRow="1"/>
              <a:tblGrid>
                <a:gridCol w="622488"/>
                <a:gridCol w="643909"/>
                <a:gridCol w="552386"/>
                <a:gridCol w="643909"/>
                <a:gridCol w="643909"/>
                <a:gridCol w="643909"/>
                <a:gridCol w="644558"/>
                <a:gridCol w="739976"/>
                <a:gridCol w="827605"/>
              </a:tblGrid>
              <a:tr h="533400">
                <a:tc>
                  <a:txBody>
                    <a:bodyPr/>
                    <a:lstStyle/>
                    <a:p>
                      <a:pPr indent="179705"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Rasio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8/6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1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6 : </a:t>
            </a:r>
            <a:r>
              <a:rPr lang="en-US" dirty="0" err="1" smtClean="0"/>
              <a:t>menentukan</a:t>
            </a:r>
            <a:r>
              <a:rPr lang="en-US" dirty="0" smtClean="0"/>
              <a:t> pivot </a:t>
            </a:r>
            <a:r>
              <a:rPr lang="en-US" dirty="0" err="1" smtClean="0"/>
              <a:t>elemen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Angka kunci diperoleh dari perpotongan antara kolom kunci dan baris kunci. Jadi angka kunci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3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75437"/>
              </p:ext>
            </p:extLst>
          </p:nvPr>
        </p:nvGraphicFramePr>
        <p:xfrm>
          <a:off x="1219200" y="3352800"/>
          <a:ext cx="6781800" cy="2667000"/>
        </p:xfrm>
        <a:graphic>
          <a:graphicData uri="http://schemas.openxmlformats.org/drawingml/2006/table">
            <a:tbl>
              <a:tblPr firstRow="1" firstCol="1" bandRow="1"/>
              <a:tblGrid>
                <a:gridCol w="708006"/>
                <a:gridCol w="732370"/>
                <a:gridCol w="628272"/>
                <a:gridCol w="732370"/>
                <a:gridCol w="732370"/>
                <a:gridCol w="732370"/>
                <a:gridCol w="733107"/>
                <a:gridCol w="841634"/>
                <a:gridCol w="941301"/>
              </a:tblGrid>
              <a:tr h="533400">
                <a:tc>
                  <a:txBody>
                    <a:bodyPr/>
                    <a:lstStyle/>
                    <a:p>
                      <a:pPr indent="179705"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Rasio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8/6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88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7 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Membuat Baris Baru Kunci (BBK)</a:t>
            </a:r>
            <a:endParaRPr lang="en-US" dirty="0"/>
          </a:p>
          <a:p>
            <a:r>
              <a:rPr lang="id-ID" dirty="0"/>
              <a:t>Karena nilai kunci berada pada kolom</a:t>
            </a:r>
            <a:r>
              <a:rPr lang="id-ID" b="1" dirty="0"/>
              <a:t> </a:t>
            </a:r>
            <a:r>
              <a:rPr lang="id-ID" dirty="0"/>
              <a:t>X</a:t>
            </a:r>
            <a:r>
              <a:rPr lang="id-ID" baseline="-25000" dirty="0"/>
              <a:t>2</a:t>
            </a:r>
            <a:r>
              <a:rPr lang="id-ID" dirty="0"/>
              <a:t>, maka baris S</a:t>
            </a:r>
            <a:r>
              <a:rPr lang="en-US" baseline="-25000" dirty="0"/>
              <a:t>2 </a:t>
            </a:r>
            <a:r>
              <a:rPr lang="id-ID" dirty="0"/>
              <a:t>kita ubah namanya menjadi X</a:t>
            </a:r>
            <a:r>
              <a:rPr lang="id-ID" baseline="-25000" dirty="0"/>
              <a:t>2</a:t>
            </a:r>
            <a:r>
              <a:rPr lang="id-ID" dirty="0"/>
              <a:t>, dan nilai-nilai pada baris S</a:t>
            </a:r>
            <a:r>
              <a:rPr lang="en-US" baseline="-25000" dirty="0"/>
              <a:t>2 </a:t>
            </a:r>
            <a:r>
              <a:rPr lang="id-ID" dirty="0"/>
              <a:t>kita ubah pula dengan cara </a:t>
            </a:r>
            <a:r>
              <a:rPr lang="id-ID" b="1" dirty="0"/>
              <a:t>membagi nilai baris dengan angka kunci. 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baris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374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r"/>
            <a:r>
              <a:rPr lang="en-US" dirty="0" err="1" smtClean="0"/>
              <a:t>Lanjutan</a:t>
            </a:r>
            <a:r>
              <a:rPr lang="en-US" dirty="0" smtClean="0"/>
              <a:t>….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612398"/>
              </p:ext>
            </p:extLst>
          </p:nvPr>
        </p:nvGraphicFramePr>
        <p:xfrm>
          <a:off x="609600" y="1828800"/>
          <a:ext cx="8001001" cy="4343400"/>
        </p:xfrm>
        <a:graphic>
          <a:graphicData uri="http://schemas.openxmlformats.org/drawingml/2006/table">
            <a:tbl>
              <a:tblPr firstRow="1" firstCol="1" bandRow="1"/>
              <a:tblGrid>
                <a:gridCol w="835288"/>
                <a:gridCol w="864032"/>
                <a:gridCol w="741220"/>
                <a:gridCol w="864032"/>
                <a:gridCol w="864032"/>
                <a:gridCol w="864032"/>
                <a:gridCol w="864902"/>
                <a:gridCol w="992939"/>
                <a:gridCol w="1110524"/>
              </a:tblGrid>
              <a:tr h="868680">
                <a:tc>
                  <a:txBody>
                    <a:bodyPr/>
                    <a:lstStyle/>
                    <a:p>
                      <a:pPr indent="179705"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Rasio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8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Langkah</a:t>
            </a:r>
            <a:r>
              <a:rPr lang="en-US" dirty="0" smtClean="0"/>
              <a:t> 8 :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Mencari </a:t>
            </a:r>
            <a:r>
              <a:rPr lang="fi-FI" dirty="0"/>
              <a:t>baris baru selain baris kunci/pivot.</a:t>
            </a:r>
            <a:endParaRPr lang="en-US" dirty="0"/>
          </a:p>
          <a:p>
            <a:pPr marL="0" indent="0">
              <a:buNone/>
            </a:pPr>
            <a:r>
              <a:rPr lang="en-US" sz="2000" b="1" dirty="0" err="1" smtClean="0"/>
              <a:t>Baris</a:t>
            </a:r>
            <a:r>
              <a:rPr lang="en-US" sz="2000" b="1" dirty="0" smtClean="0"/>
              <a:t> </a:t>
            </a:r>
            <a:r>
              <a:rPr lang="en-US" sz="2000" b="1" dirty="0" err="1"/>
              <a:t>baru</a:t>
            </a:r>
            <a:r>
              <a:rPr lang="en-US" sz="2000" b="1" dirty="0"/>
              <a:t> </a:t>
            </a:r>
            <a:r>
              <a:rPr lang="en-US" sz="2000" dirty="0"/>
              <a:t>: </a:t>
            </a:r>
            <a:r>
              <a:rPr lang="en-US" sz="2000" dirty="0" err="1"/>
              <a:t>baris</a:t>
            </a:r>
            <a:r>
              <a:rPr lang="en-US" sz="2000" dirty="0"/>
              <a:t> lama – (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r>
              <a:rPr lang="en-US" sz="2000" dirty="0"/>
              <a:t> X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 smtClean="0"/>
              <a:t>kunci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54330"/>
              </p:ext>
            </p:extLst>
          </p:nvPr>
        </p:nvGraphicFramePr>
        <p:xfrm>
          <a:off x="609598" y="3064669"/>
          <a:ext cx="7924803" cy="3107530"/>
        </p:xfrm>
        <a:graphic>
          <a:graphicData uri="http://schemas.openxmlformats.org/drawingml/2006/table">
            <a:tbl>
              <a:tblPr firstRow="1" firstCol="1" bandRow="1"/>
              <a:tblGrid>
                <a:gridCol w="827333"/>
                <a:gridCol w="855803"/>
                <a:gridCol w="734162"/>
                <a:gridCol w="855803"/>
                <a:gridCol w="855803"/>
                <a:gridCol w="855803"/>
                <a:gridCol w="856665"/>
                <a:gridCol w="983483"/>
                <a:gridCol w="1099948"/>
              </a:tblGrid>
              <a:tr h="621506">
                <a:tc>
                  <a:txBody>
                    <a:bodyPr/>
                    <a:lstStyle/>
                    <a:p>
                      <a:pPr indent="179705"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Rasio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21506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506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-1/3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506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3/2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506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2/3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Langkah</a:t>
            </a:r>
            <a:r>
              <a:rPr lang="en-US" sz="3200" dirty="0" smtClean="0"/>
              <a:t> 9 : </a:t>
            </a:r>
            <a:r>
              <a:rPr lang="en-US" sz="3200" dirty="0" err="1" smtClean="0"/>
              <a:t>ulangi</a:t>
            </a:r>
            <a:r>
              <a:rPr lang="en-US" sz="3200" dirty="0" smtClean="0"/>
              <a:t> </a:t>
            </a:r>
            <a:r>
              <a:rPr lang="en-US" sz="3200" dirty="0" err="1" smtClean="0"/>
              <a:t>mencari</a:t>
            </a:r>
            <a:r>
              <a:rPr lang="en-US" sz="3200" dirty="0" smtClean="0"/>
              <a:t> EV, LV, Pivot </a:t>
            </a:r>
            <a:r>
              <a:rPr lang="en-US" sz="3200" dirty="0" err="1" smtClean="0"/>
              <a:t>elemen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 smtClean="0"/>
              <a:t>simpleks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iterasi</a:t>
            </a:r>
            <a:r>
              <a:rPr lang="en-US" dirty="0"/>
              <a:t> 1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81002"/>
              </p:ext>
            </p:extLst>
          </p:nvPr>
        </p:nvGraphicFramePr>
        <p:xfrm>
          <a:off x="685800" y="3064669"/>
          <a:ext cx="7772399" cy="3107530"/>
        </p:xfrm>
        <a:graphic>
          <a:graphicData uri="http://schemas.openxmlformats.org/drawingml/2006/table">
            <a:tbl>
              <a:tblPr firstRow="1" firstCol="1" bandRow="1"/>
              <a:tblGrid>
                <a:gridCol w="811423"/>
                <a:gridCol w="839345"/>
                <a:gridCol w="720042"/>
                <a:gridCol w="839345"/>
                <a:gridCol w="839345"/>
                <a:gridCol w="839345"/>
                <a:gridCol w="840191"/>
                <a:gridCol w="964569"/>
                <a:gridCol w="1078794"/>
              </a:tblGrid>
              <a:tr h="621506">
                <a:tc>
                  <a:txBody>
                    <a:bodyPr/>
                    <a:lstStyle/>
                    <a:p>
                      <a:pPr indent="179705"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Rasio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21506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506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-1/3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506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3/2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506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2/3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27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Lanjutan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Perhatikan kembali tabel di atas, bila pada baris Z masih ada variabel yang bernilai negatif, </a:t>
            </a:r>
            <a:r>
              <a:rPr lang="id-ID" b="1" dirty="0"/>
              <a:t>maka fungsi tujuan belum maksimal</a:t>
            </a:r>
            <a:r>
              <a:rPr lang="id-ID" dirty="0"/>
              <a:t>. Sehingga untuk menghilangkan nilai negatif kita ulangi lagi langkah-langkah sebelumnya. Ini kita lakukan terus-menerus hingga tiada variabel Z yang negatif.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7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Langkah</a:t>
            </a:r>
            <a:r>
              <a:rPr lang="en-US" dirty="0" smtClean="0"/>
              <a:t> 10 :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</a:t>
            </a:r>
            <a:r>
              <a:rPr lang="en-US" baseline="-25000" dirty="0"/>
              <a:t>3  </a:t>
            </a:r>
            <a:r>
              <a:rPr lang="en-US" baseline="30000" dirty="0"/>
              <a:t> 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pivot </a:t>
            </a:r>
            <a:r>
              <a:rPr lang="en-US" dirty="0" err="1"/>
              <a:t>yaitu</a:t>
            </a:r>
            <a:r>
              <a:rPr lang="en-US" dirty="0"/>
              <a:t> 3 .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5196"/>
              </p:ext>
            </p:extLst>
          </p:nvPr>
        </p:nvGraphicFramePr>
        <p:xfrm>
          <a:off x="838200" y="3886200"/>
          <a:ext cx="7467598" cy="2362200"/>
        </p:xfrm>
        <a:graphic>
          <a:graphicData uri="http://schemas.openxmlformats.org/drawingml/2006/table">
            <a:tbl>
              <a:tblPr firstRow="1" firstCol="1" bandRow="1"/>
              <a:tblGrid>
                <a:gridCol w="905250"/>
                <a:gridCol w="936399"/>
                <a:gridCol w="803303"/>
                <a:gridCol w="936399"/>
                <a:gridCol w="936399"/>
                <a:gridCol w="936399"/>
                <a:gridCol w="937344"/>
                <a:gridCol w="1076105"/>
              </a:tblGrid>
              <a:tr h="472440">
                <a:tc>
                  <a:txBody>
                    <a:bodyPr/>
                    <a:lstStyle/>
                    <a:p>
                      <a:pPr indent="179705"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-1/9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-1/9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7/9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-2/9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5/9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-2/3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1/3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2/3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7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Kesimpulan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optimal,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 smtClean="0"/>
              <a:t>dihentikan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</a:t>
            </a:r>
            <a:r>
              <a:rPr lang="en-US" baseline="-25000" dirty="0" smtClean="0"/>
              <a:t>1</a:t>
            </a:r>
            <a:r>
              <a:rPr lang="id-ID" dirty="0"/>
              <a:t> =  </a:t>
            </a:r>
            <a:r>
              <a:rPr lang="en-US" dirty="0"/>
              <a:t>2/3</a:t>
            </a:r>
          </a:p>
          <a:p>
            <a:pPr marL="0" indent="0"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2</a:t>
            </a:r>
            <a:r>
              <a:rPr lang="id-ID" dirty="0"/>
              <a:t>= </a:t>
            </a:r>
            <a:r>
              <a:rPr lang="en-US" dirty="0"/>
              <a:t>7/9           </a:t>
            </a:r>
          </a:p>
          <a:p>
            <a:pPr marL="0" indent="0">
              <a:buNone/>
            </a:pPr>
            <a:r>
              <a:rPr lang="en-US" dirty="0" smtClean="0"/>
              <a:t>	S</a:t>
            </a:r>
            <a:r>
              <a:rPr lang="en-US" baseline="-25000" dirty="0" smtClean="0"/>
              <a:t>3</a:t>
            </a:r>
            <a:r>
              <a:rPr lang="id-ID" dirty="0"/>
              <a:t> = </a:t>
            </a:r>
            <a:r>
              <a:rPr lang="en-US" dirty="0"/>
              <a:t>5/9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Z </a:t>
            </a:r>
            <a:r>
              <a:rPr lang="id-ID" dirty="0"/>
              <a:t>= </a:t>
            </a:r>
            <a:r>
              <a:rPr lang="en-US" dirty="0"/>
              <a:t>31/3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6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simpleks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manaterial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diformulasikan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program linear yang </a:t>
            </a:r>
            <a:r>
              <a:rPr lang="en-US" dirty="0" err="1"/>
              <a:t>mempunyai</a:t>
            </a:r>
            <a:r>
              <a:rPr lang="en-US" dirty="0"/>
              <a:t> variable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(</a:t>
            </a:r>
            <a:r>
              <a:rPr lang="en-US" dirty="0" err="1"/>
              <a:t>dua</a:t>
            </a:r>
            <a:r>
              <a:rPr lang="en-US" dirty="0"/>
              <a:t>) </a:t>
            </a:r>
            <a:r>
              <a:rPr lang="en-US" dirty="0" err="1"/>
              <a:t>sampai</a:t>
            </a:r>
            <a:r>
              <a:rPr lang="en-US" dirty="0"/>
              <a:t> multivariable. </a:t>
            </a:r>
            <a:endParaRPr lang="en-US" dirty="0" smtClean="0"/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digunalan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variable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2 (</a:t>
            </a:r>
            <a:r>
              <a:rPr lang="en-US" dirty="0" err="1"/>
              <a:t>dua</a:t>
            </a:r>
            <a:r>
              <a:rPr lang="en-US" dirty="0"/>
              <a:t>) </a:t>
            </a:r>
            <a:r>
              <a:rPr lang="en-US" dirty="0" err="1"/>
              <a:t>buah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linear programing yang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simpleks</a:t>
            </a:r>
            <a:r>
              <a:rPr lang="en-US" dirty="0"/>
              <a:t>,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simpleks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371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4284" t="20238" r="42443" b="14762"/>
          <a:stretch/>
        </p:blipFill>
        <p:spPr bwMode="auto">
          <a:xfrm>
            <a:off x="1143001" y="1066800"/>
            <a:ext cx="6553200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96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BEBERAPA ISTILAH DALAM TABEL SIMPLEKS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Iterasi</a:t>
            </a:r>
            <a:r>
              <a:rPr lang="en-US" b="1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/>
              <a:t>non basis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terminologi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non basis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.</a:t>
            </a:r>
          </a:p>
          <a:p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/>
              <a:t>basis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basis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slack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pertidaksamaan</a:t>
            </a:r>
            <a:r>
              <a:rPr lang="en-US" dirty="0"/>
              <a:t> ≤ 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pertidaksamaan</a:t>
            </a:r>
            <a:r>
              <a:rPr lang="en-US" dirty="0"/>
              <a:t> ≥ </a:t>
            </a:r>
            <a:r>
              <a:rPr lang="en-US" dirty="0" err="1"/>
              <a:t>atau</a:t>
            </a:r>
            <a:r>
              <a:rPr lang="en-US" dirty="0"/>
              <a:t> =).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basis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non </a:t>
            </a:r>
            <a:r>
              <a:rPr lang="en-US" dirty="0" err="1"/>
              <a:t>negatif</a:t>
            </a:r>
            <a:r>
              <a:rPr lang="en-US" dirty="0"/>
              <a:t>).</a:t>
            </a:r>
          </a:p>
          <a:p>
            <a:r>
              <a:rPr lang="en-US" b="1" dirty="0" err="1" smtClean="0"/>
              <a:t>Solusi</a:t>
            </a:r>
            <a:r>
              <a:rPr lang="en-US" b="1" dirty="0" smtClean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kanan</a:t>
            </a:r>
            <a:r>
              <a:rPr lang="en-US" b="1" dirty="0"/>
              <a:t> (NK)</a:t>
            </a:r>
            <a:r>
              <a:rPr lang="en-US" dirty="0"/>
              <a:t> </a:t>
            </a:r>
            <a:r>
              <a:rPr lang="en-US" b="1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1</a:t>
            </a:r>
            <a:r>
              <a:rPr lang="id-ID" dirty="0"/>
              <a:t>.      Nilai kanan</a:t>
            </a:r>
            <a:r>
              <a:rPr lang="en-US" dirty="0"/>
              <a:t> (NK) </a:t>
            </a:r>
            <a:r>
              <a:rPr lang="id-ID" dirty="0"/>
              <a:t> fungsi tujuan harus nol (0).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2</a:t>
            </a:r>
            <a:r>
              <a:rPr lang="id-ID" dirty="0"/>
              <a:t>.      Nilai kanan</a:t>
            </a:r>
            <a:r>
              <a:rPr lang="en-US" dirty="0"/>
              <a:t> (NK) </a:t>
            </a:r>
            <a:r>
              <a:rPr lang="id-ID" dirty="0"/>
              <a:t>fungsi kendala harus positif.  Apabila negatif,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id-ID" dirty="0" smtClean="0"/>
              <a:t>nilai </a:t>
            </a:r>
            <a:r>
              <a:rPr lang="en-US" dirty="0" smtClean="0"/>
              <a:t> </a:t>
            </a:r>
            <a:r>
              <a:rPr lang="id-ID" dirty="0" smtClean="0"/>
              <a:t>tersebut </a:t>
            </a:r>
            <a:r>
              <a:rPr lang="id-ID" dirty="0"/>
              <a:t>harusdikalikan –1.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6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LANJUTAN…..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Variabel</a:t>
            </a:r>
            <a:r>
              <a:rPr lang="en-US" b="1" dirty="0"/>
              <a:t> slack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model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mengkonversikan</a:t>
            </a:r>
            <a:r>
              <a:rPr lang="en-US" dirty="0"/>
              <a:t> </a:t>
            </a:r>
            <a:r>
              <a:rPr lang="en-US" dirty="0" err="1"/>
              <a:t>pertidaksamaan</a:t>
            </a:r>
            <a:r>
              <a:rPr lang="en-US" dirty="0"/>
              <a:t> ≤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(=).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slack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basis.</a:t>
            </a:r>
          </a:p>
          <a:p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/>
              <a:t>surplus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dikurangkan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mengkonversikan</a:t>
            </a:r>
            <a:r>
              <a:rPr lang="en-US" dirty="0"/>
              <a:t> </a:t>
            </a:r>
            <a:r>
              <a:rPr lang="en-US" dirty="0" err="1"/>
              <a:t>pertidaksamaan</a:t>
            </a:r>
            <a:r>
              <a:rPr lang="en-US" dirty="0"/>
              <a:t> ≥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(=).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surplus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basis.</a:t>
            </a:r>
          </a:p>
          <a:p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/>
              <a:t>buatan</a:t>
            </a:r>
            <a:r>
              <a:rPr lang="en-US" b="1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model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≥ </a:t>
            </a:r>
            <a:r>
              <a:rPr lang="en-US" dirty="0" err="1"/>
              <a:t>atau</a:t>
            </a:r>
            <a:r>
              <a:rPr lang="en-US" dirty="0"/>
              <a:t> =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difungsikan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basis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0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optimal,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kenyataannya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LANJUTAN….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r>
              <a:rPr lang="en-US" sz="2300" b="1" dirty="0" err="1"/>
              <a:t>Kolom</a:t>
            </a:r>
            <a:r>
              <a:rPr lang="en-US" sz="2300" b="1" dirty="0"/>
              <a:t> pivot (</a:t>
            </a:r>
            <a:r>
              <a:rPr lang="en-US" sz="2300" b="1" dirty="0" err="1"/>
              <a:t>kolom</a:t>
            </a:r>
            <a:r>
              <a:rPr lang="en-US" sz="2300" b="1" dirty="0"/>
              <a:t> </a:t>
            </a:r>
            <a:r>
              <a:rPr lang="en-US" sz="2300" b="1" dirty="0" err="1"/>
              <a:t>kerja</a:t>
            </a:r>
            <a:r>
              <a:rPr lang="en-US" sz="2300" b="1" dirty="0"/>
              <a:t>) 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kolom</a:t>
            </a:r>
            <a:r>
              <a:rPr lang="en-US" sz="2300" dirty="0"/>
              <a:t> yang </a:t>
            </a:r>
            <a:r>
              <a:rPr lang="en-US" sz="2300" dirty="0" err="1"/>
              <a:t>memuat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</a:t>
            </a:r>
            <a:r>
              <a:rPr lang="en-US" sz="2300" dirty="0" err="1"/>
              <a:t>masuk</a:t>
            </a:r>
            <a:r>
              <a:rPr lang="en-US" sz="2300" dirty="0"/>
              <a:t>. </a:t>
            </a:r>
            <a:r>
              <a:rPr lang="en-US" sz="2300" dirty="0" err="1"/>
              <a:t>Koefisien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kolom</a:t>
            </a:r>
            <a:r>
              <a:rPr lang="en-US" sz="2300" dirty="0"/>
              <a:t>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akn</a:t>
            </a:r>
            <a:r>
              <a:rPr lang="en-US" sz="2300" dirty="0"/>
              <a:t> </a:t>
            </a:r>
            <a:r>
              <a:rPr lang="en-US" sz="2300" dirty="0" err="1"/>
              <a:t>menjadi</a:t>
            </a:r>
            <a:r>
              <a:rPr lang="en-US" sz="2300" dirty="0"/>
              <a:t> </a:t>
            </a:r>
            <a:r>
              <a:rPr lang="en-US" sz="2300" dirty="0" err="1"/>
              <a:t>pembagi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</a:t>
            </a:r>
            <a:r>
              <a:rPr lang="en-US" sz="2300" dirty="0" err="1"/>
              <a:t>kanan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menentukan</a:t>
            </a:r>
            <a:r>
              <a:rPr lang="en-US" sz="2300" dirty="0"/>
              <a:t> </a:t>
            </a:r>
            <a:r>
              <a:rPr lang="en-US" sz="2300" dirty="0" err="1"/>
              <a:t>baris</a:t>
            </a:r>
            <a:r>
              <a:rPr lang="en-US" sz="2300" dirty="0"/>
              <a:t> pivot (</a:t>
            </a:r>
            <a:r>
              <a:rPr lang="en-US" sz="2300" dirty="0" err="1"/>
              <a:t>baris</a:t>
            </a:r>
            <a:r>
              <a:rPr lang="en-US" sz="2300" dirty="0"/>
              <a:t> </a:t>
            </a:r>
            <a:r>
              <a:rPr lang="en-US" sz="2300" dirty="0" err="1"/>
              <a:t>kerja</a:t>
            </a:r>
            <a:r>
              <a:rPr lang="en-US" sz="2300" dirty="0"/>
              <a:t>).</a:t>
            </a:r>
          </a:p>
          <a:p>
            <a:r>
              <a:rPr lang="en-US" sz="2300" b="1" dirty="0" err="1" smtClean="0"/>
              <a:t>Baris</a:t>
            </a:r>
            <a:r>
              <a:rPr lang="en-US" sz="2300" b="1" dirty="0" smtClean="0"/>
              <a:t> </a:t>
            </a:r>
            <a:r>
              <a:rPr lang="en-US" sz="2200" b="1" dirty="0"/>
              <a:t>pivot</a:t>
            </a:r>
            <a:r>
              <a:rPr lang="en-US" sz="2300" b="1" dirty="0"/>
              <a:t> (</a:t>
            </a:r>
            <a:r>
              <a:rPr lang="en-US" sz="2300" b="1" dirty="0" err="1"/>
              <a:t>baris</a:t>
            </a:r>
            <a:r>
              <a:rPr lang="en-US" sz="2300" b="1" dirty="0"/>
              <a:t> </a:t>
            </a:r>
            <a:r>
              <a:rPr lang="en-US" sz="2300" b="1" dirty="0" err="1"/>
              <a:t>kerja</a:t>
            </a:r>
            <a:r>
              <a:rPr lang="en-US" sz="2300" b="1" dirty="0"/>
              <a:t>) 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salah</a:t>
            </a:r>
            <a:r>
              <a:rPr lang="en-US" sz="2300" dirty="0"/>
              <a:t> </a:t>
            </a:r>
            <a:r>
              <a:rPr lang="en-US" sz="2300" dirty="0" err="1"/>
              <a:t>satu</a:t>
            </a:r>
            <a:r>
              <a:rPr lang="en-US" sz="2300" dirty="0"/>
              <a:t> </a:t>
            </a:r>
            <a:r>
              <a:rPr lang="en-US" sz="2300" dirty="0" err="1"/>
              <a:t>baris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antara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basis yang </a:t>
            </a:r>
            <a:r>
              <a:rPr lang="en-US" sz="2300" dirty="0" err="1"/>
              <a:t>memuat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</a:t>
            </a:r>
            <a:r>
              <a:rPr lang="en-US" sz="2300" dirty="0" err="1"/>
              <a:t>keluar</a:t>
            </a:r>
            <a:r>
              <a:rPr lang="en-US" sz="2300" dirty="0"/>
              <a:t>.</a:t>
            </a:r>
          </a:p>
          <a:p>
            <a:r>
              <a:rPr lang="en-US" sz="2300" b="1" dirty="0" err="1" smtClean="0"/>
              <a:t>Elemen</a:t>
            </a:r>
            <a:r>
              <a:rPr lang="en-US" sz="2300" b="1" dirty="0" smtClean="0"/>
              <a:t> </a:t>
            </a:r>
            <a:r>
              <a:rPr lang="en-US" sz="2300" b="1" dirty="0"/>
              <a:t>pivot 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elemen</a:t>
            </a:r>
            <a:r>
              <a:rPr lang="en-US" sz="2300" dirty="0"/>
              <a:t> yang </a:t>
            </a:r>
            <a:r>
              <a:rPr lang="en-US" sz="2300" dirty="0" err="1"/>
              <a:t>terletak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perpotongan</a:t>
            </a:r>
            <a:r>
              <a:rPr lang="en-US" sz="2300" dirty="0"/>
              <a:t> </a:t>
            </a:r>
            <a:r>
              <a:rPr lang="en-US" sz="2300" dirty="0" err="1"/>
              <a:t>kolom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baris</a:t>
            </a:r>
            <a:r>
              <a:rPr lang="en-US" sz="2300" dirty="0"/>
              <a:t> pivot. </a:t>
            </a:r>
            <a:r>
              <a:rPr lang="en-US" sz="2300" dirty="0" err="1"/>
              <a:t>Elemen</a:t>
            </a:r>
            <a:r>
              <a:rPr lang="en-US" sz="2300" dirty="0"/>
              <a:t> pivot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menjadi</a:t>
            </a:r>
            <a:r>
              <a:rPr lang="en-US" sz="2300" dirty="0"/>
              <a:t> </a:t>
            </a:r>
            <a:r>
              <a:rPr lang="en-US" sz="2300" dirty="0" err="1"/>
              <a:t>dasar</a:t>
            </a:r>
            <a:r>
              <a:rPr lang="en-US" sz="2300" dirty="0"/>
              <a:t> </a:t>
            </a:r>
            <a:r>
              <a:rPr lang="en-US" sz="2300" dirty="0" err="1"/>
              <a:t>perhitungan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tabel</a:t>
            </a:r>
            <a:r>
              <a:rPr lang="en-US" sz="2300" dirty="0"/>
              <a:t> </a:t>
            </a:r>
            <a:r>
              <a:rPr lang="en-US" sz="2300" dirty="0" err="1"/>
              <a:t>simpleks</a:t>
            </a:r>
            <a:r>
              <a:rPr lang="en-US" sz="2300" dirty="0"/>
              <a:t> </a:t>
            </a:r>
            <a:r>
              <a:rPr lang="en-US" sz="2300" dirty="0" err="1"/>
              <a:t>berikutnya</a:t>
            </a:r>
            <a:r>
              <a:rPr lang="en-US" sz="2300" dirty="0"/>
              <a:t>.</a:t>
            </a:r>
          </a:p>
          <a:p>
            <a:r>
              <a:rPr lang="en-US" sz="2300" b="1" dirty="0" err="1" smtClean="0"/>
              <a:t>Variabel</a:t>
            </a:r>
            <a:r>
              <a:rPr lang="en-US" sz="2300" b="1" dirty="0" smtClean="0"/>
              <a:t> </a:t>
            </a:r>
            <a:r>
              <a:rPr lang="en-US" sz="2300" b="1" dirty="0" err="1"/>
              <a:t>masuk</a:t>
            </a:r>
            <a:r>
              <a:rPr lang="en-US" sz="2300" b="1" dirty="0"/>
              <a:t> 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yang </a:t>
            </a:r>
            <a:r>
              <a:rPr lang="en-US" sz="2300" dirty="0" err="1"/>
              <a:t>terpilih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menjadi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basis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berikutnya</a:t>
            </a:r>
            <a:r>
              <a:rPr lang="en-US" sz="2300" dirty="0"/>
              <a:t>. </a:t>
            </a:r>
            <a:r>
              <a:rPr lang="en-US" sz="2300" dirty="0" err="1"/>
              <a:t>Variabel</a:t>
            </a:r>
            <a:r>
              <a:rPr lang="en-US" sz="2300" dirty="0"/>
              <a:t> </a:t>
            </a:r>
            <a:r>
              <a:rPr lang="en-US" sz="2300" dirty="0" err="1"/>
              <a:t>masuk</a:t>
            </a:r>
            <a:r>
              <a:rPr lang="en-US" sz="2300" dirty="0"/>
              <a:t> </a:t>
            </a:r>
            <a:r>
              <a:rPr lang="en-US" sz="2300" dirty="0" err="1"/>
              <a:t>dipilih</a:t>
            </a:r>
            <a:r>
              <a:rPr lang="en-US" sz="2300" dirty="0"/>
              <a:t> </a:t>
            </a:r>
            <a:r>
              <a:rPr lang="en-US" sz="2300" dirty="0" err="1"/>
              <a:t>satu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antara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non basis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setiap</a:t>
            </a:r>
            <a:r>
              <a:rPr lang="en-US" sz="2300" dirty="0"/>
              <a:t> </a:t>
            </a:r>
            <a:r>
              <a:rPr lang="en-US" sz="2300" dirty="0" err="1"/>
              <a:t>iterasi</a:t>
            </a:r>
            <a:r>
              <a:rPr lang="en-US" sz="2300" dirty="0"/>
              <a:t>. </a:t>
            </a:r>
            <a:r>
              <a:rPr lang="en-US" sz="2300" dirty="0" err="1"/>
              <a:t>Variabel</a:t>
            </a:r>
            <a:r>
              <a:rPr lang="en-US" sz="2300" dirty="0"/>
              <a:t>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berikutnya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bernilai</a:t>
            </a:r>
            <a:r>
              <a:rPr lang="en-US" sz="2300" dirty="0"/>
              <a:t> </a:t>
            </a:r>
            <a:r>
              <a:rPr lang="en-US" sz="2300" dirty="0" err="1"/>
              <a:t>positif</a:t>
            </a:r>
            <a:r>
              <a:rPr lang="en-US" sz="2300" dirty="0"/>
              <a:t>.</a:t>
            </a:r>
          </a:p>
          <a:p>
            <a:r>
              <a:rPr lang="en-US" sz="2300" b="1" dirty="0" err="1" smtClean="0"/>
              <a:t>Variabel</a:t>
            </a:r>
            <a:r>
              <a:rPr lang="en-US" sz="2300" b="1" dirty="0" smtClean="0"/>
              <a:t> </a:t>
            </a:r>
            <a:r>
              <a:rPr lang="en-US" sz="2300" b="1" dirty="0" err="1"/>
              <a:t>keluar</a:t>
            </a:r>
            <a:r>
              <a:rPr lang="en-US" sz="2300" b="1" dirty="0"/>
              <a:t> 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yang </a:t>
            </a:r>
            <a:r>
              <a:rPr lang="en-US" sz="2300" dirty="0" err="1"/>
              <a:t>keluar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basis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berikutnya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digantikan</a:t>
            </a:r>
            <a:r>
              <a:rPr lang="en-US" sz="2300" dirty="0"/>
              <a:t> </a:t>
            </a:r>
            <a:r>
              <a:rPr lang="en-US" sz="2300" dirty="0" err="1"/>
              <a:t>oleh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</a:t>
            </a:r>
            <a:r>
              <a:rPr lang="en-US" sz="2300" dirty="0" err="1"/>
              <a:t>masuk</a:t>
            </a:r>
            <a:r>
              <a:rPr lang="en-US" sz="2300" dirty="0"/>
              <a:t>. </a:t>
            </a:r>
            <a:r>
              <a:rPr lang="en-US" sz="2300" dirty="0" err="1"/>
              <a:t>Variabel</a:t>
            </a:r>
            <a:r>
              <a:rPr lang="en-US" sz="2300" dirty="0"/>
              <a:t> </a:t>
            </a:r>
            <a:r>
              <a:rPr lang="en-US" sz="2300" dirty="0" err="1"/>
              <a:t>keluar</a:t>
            </a:r>
            <a:r>
              <a:rPr lang="en-US" sz="2300" dirty="0"/>
              <a:t> </a:t>
            </a:r>
            <a:r>
              <a:rPr lang="en-US" sz="2300" dirty="0" err="1"/>
              <a:t>dipilih</a:t>
            </a:r>
            <a:r>
              <a:rPr lang="en-US" sz="2300" dirty="0"/>
              <a:t> </a:t>
            </a:r>
            <a:r>
              <a:rPr lang="en-US" sz="2300" dirty="0" err="1"/>
              <a:t>satu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antara</a:t>
            </a:r>
            <a:r>
              <a:rPr lang="en-US" sz="2300" dirty="0"/>
              <a:t> </a:t>
            </a:r>
            <a:r>
              <a:rPr lang="en-US" sz="2300" dirty="0" err="1"/>
              <a:t>variabel</a:t>
            </a:r>
            <a:r>
              <a:rPr lang="en-US" sz="2300" dirty="0"/>
              <a:t> basis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setiap</a:t>
            </a:r>
            <a:r>
              <a:rPr lang="en-US" sz="2300" dirty="0"/>
              <a:t> </a:t>
            </a:r>
            <a:r>
              <a:rPr lang="en-US" sz="2300" dirty="0" err="1"/>
              <a:t>iterasi</a:t>
            </a:r>
            <a:r>
              <a:rPr lang="en-US" sz="2300" dirty="0"/>
              <a:t>. </a:t>
            </a:r>
            <a:r>
              <a:rPr lang="en-US" sz="2300" dirty="0" err="1"/>
              <a:t>Variabel</a:t>
            </a:r>
            <a:r>
              <a:rPr lang="en-US" sz="2300" dirty="0"/>
              <a:t>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berikutnya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bernilai</a:t>
            </a:r>
            <a:r>
              <a:rPr lang="en-US" sz="2300" dirty="0"/>
              <a:t> nol.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02746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LAIN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Maksimum</a:t>
            </a:r>
            <a:r>
              <a:rPr lang="en-US" dirty="0"/>
              <a:t> z = 8 X</a:t>
            </a:r>
            <a:r>
              <a:rPr lang="en-US" baseline="-25000" dirty="0"/>
              <a:t>1</a:t>
            </a:r>
            <a:r>
              <a:rPr lang="en-US" dirty="0"/>
              <a:t> + 9 X</a:t>
            </a:r>
            <a:r>
              <a:rPr lang="en-US" baseline="-25000" dirty="0"/>
              <a:t>2</a:t>
            </a:r>
            <a:r>
              <a:rPr lang="en-US" dirty="0"/>
              <a:t>+ 4 X</a:t>
            </a:r>
            <a:r>
              <a:rPr lang="en-US" baseline="-25000" dirty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:  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 X</a:t>
            </a:r>
            <a:r>
              <a:rPr lang="en-US" baseline="-25000" dirty="0"/>
              <a:t>1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/>
              <a:t> + 2 X</a:t>
            </a:r>
            <a:r>
              <a:rPr lang="en-US" baseline="-25000" dirty="0"/>
              <a:t>3</a:t>
            </a:r>
            <a:r>
              <a:rPr lang="en-US" dirty="0"/>
              <a:t> ≤ 2</a:t>
            </a:r>
          </a:p>
          <a:p>
            <a:pPr marL="0" indent="0">
              <a:buNone/>
            </a:pPr>
            <a:r>
              <a:rPr lang="en-US" dirty="0" smtClean="0"/>
              <a:t>	2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 + 3 X</a:t>
            </a:r>
            <a:r>
              <a:rPr lang="en-US" baseline="-25000" dirty="0"/>
              <a:t>2</a:t>
            </a:r>
            <a:r>
              <a:rPr lang="en-US" dirty="0"/>
              <a:t> + 4 X</a:t>
            </a:r>
            <a:r>
              <a:rPr lang="en-US" baseline="-25000" dirty="0"/>
              <a:t>3</a:t>
            </a:r>
            <a:r>
              <a:rPr lang="en-US" dirty="0"/>
              <a:t> ≤ 3</a:t>
            </a:r>
          </a:p>
          <a:p>
            <a:pPr marL="0" indent="0">
              <a:buNone/>
            </a:pPr>
            <a:r>
              <a:rPr lang="en-US" dirty="0" smtClean="0"/>
              <a:t>	7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+ 6 X</a:t>
            </a:r>
            <a:r>
              <a:rPr lang="en-US" baseline="-25000" dirty="0"/>
              <a:t>2</a:t>
            </a:r>
            <a:r>
              <a:rPr lang="en-US" dirty="0"/>
              <a:t> + 2 X</a:t>
            </a:r>
            <a:r>
              <a:rPr lang="en-US" baseline="-25000" dirty="0"/>
              <a:t>3</a:t>
            </a:r>
            <a:r>
              <a:rPr lang="en-US" dirty="0"/>
              <a:t>≤ 8</a:t>
            </a:r>
          </a:p>
          <a:p>
            <a:pPr marL="0" indent="0"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3  </a:t>
            </a:r>
            <a:r>
              <a:rPr lang="en-US" dirty="0"/>
              <a:t>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4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Langkah</a:t>
            </a:r>
            <a:r>
              <a:rPr lang="en-US" dirty="0" smtClean="0"/>
              <a:t> 1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Mengubah fungsi </a:t>
            </a:r>
            <a:r>
              <a:rPr lang="fi-FI" dirty="0" smtClean="0"/>
              <a:t>tujuan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z = 8 X</a:t>
            </a:r>
            <a:r>
              <a:rPr lang="id-ID" baseline="-25000" dirty="0"/>
              <a:t>1</a:t>
            </a:r>
            <a:r>
              <a:rPr lang="id-ID" dirty="0"/>
              <a:t> + 9 X</a:t>
            </a:r>
            <a:r>
              <a:rPr lang="id-ID" baseline="-25000" dirty="0"/>
              <a:t>2</a:t>
            </a:r>
            <a:r>
              <a:rPr lang="id-ID" dirty="0"/>
              <a:t>+ 4 X</a:t>
            </a:r>
            <a:r>
              <a:rPr lang="id-ID" baseline="-25000" dirty="0"/>
              <a:t>3</a:t>
            </a:r>
            <a:r>
              <a:rPr lang="id-ID" dirty="0"/>
              <a:t>+ 0S</a:t>
            </a:r>
            <a:r>
              <a:rPr lang="id-ID" baseline="-25000" dirty="0"/>
              <a:t>1</a:t>
            </a:r>
            <a:r>
              <a:rPr lang="id-ID" dirty="0"/>
              <a:t> + 0S</a:t>
            </a:r>
            <a:r>
              <a:rPr lang="id-ID" baseline="-25000" dirty="0"/>
              <a:t>2</a:t>
            </a:r>
            <a:r>
              <a:rPr lang="id-ID" dirty="0"/>
              <a:t> + 0S</a:t>
            </a:r>
            <a:r>
              <a:rPr lang="id-ID" baseline="-25000" dirty="0"/>
              <a:t>3</a:t>
            </a:r>
            <a:r>
              <a:rPr lang="id-ID" dirty="0"/>
              <a:t>     atau  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z - 8 X</a:t>
            </a:r>
            <a:r>
              <a:rPr lang="en-US" baseline="-25000" dirty="0"/>
              <a:t>1</a:t>
            </a:r>
            <a:r>
              <a:rPr lang="en-US" dirty="0"/>
              <a:t> - 9 X</a:t>
            </a:r>
            <a:r>
              <a:rPr lang="en-US" baseline="-25000" dirty="0"/>
              <a:t>2 </a:t>
            </a:r>
            <a:r>
              <a:rPr lang="en-US" dirty="0"/>
              <a:t>- 4 X</a:t>
            </a:r>
            <a:r>
              <a:rPr lang="en-US" baseline="-25000" dirty="0"/>
              <a:t>3</a:t>
            </a:r>
            <a:r>
              <a:rPr lang="en-US" dirty="0"/>
              <a:t> - 0S</a:t>
            </a:r>
            <a:r>
              <a:rPr lang="en-US" baseline="-25000" dirty="0"/>
              <a:t>1</a:t>
            </a:r>
            <a:r>
              <a:rPr lang="en-US" dirty="0"/>
              <a:t> - 0S</a:t>
            </a:r>
            <a:r>
              <a:rPr lang="en-US" baseline="-25000" dirty="0"/>
              <a:t>2</a:t>
            </a:r>
            <a:r>
              <a:rPr lang="en-US" dirty="0"/>
              <a:t> - 0S</a:t>
            </a:r>
            <a:r>
              <a:rPr lang="en-US" baseline="-25000" dirty="0"/>
              <a:t>3</a:t>
            </a:r>
            <a:r>
              <a:rPr lang="en-US" dirty="0"/>
              <a:t> 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0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Langkah</a:t>
            </a:r>
            <a:r>
              <a:rPr lang="en-US" dirty="0" smtClean="0"/>
              <a:t> 2 :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batasan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1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/>
              <a:t> + 2 X</a:t>
            </a:r>
            <a:r>
              <a:rPr lang="en-US" baseline="-25000" dirty="0"/>
              <a:t>3</a:t>
            </a:r>
            <a:r>
              <a:rPr lang="en-US" dirty="0"/>
              <a:t> + S</a:t>
            </a:r>
            <a:r>
              <a:rPr lang="en-US" baseline="-25000" dirty="0"/>
              <a:t>1</a:t>
            </a:r>
            <a:r>
              <a:rPr lang="en-US" dirty="0"/>
              <a:t>  = 2</a:t>
            </a:r>
          </a:p>
          <a:p>
            <a:pPr marL="0" indent="0">
              <a:buNone/>
            </a:pPr>
            <a:r>
              <a:rPr lang="en-US" dirty="0" smtClean="0"/>
              <a:t>	2X</a:t>
            </a:r>
            <a:r>
              <a:rPr lang="en-US" baseline="-25000" dirty="0" smtClean="0"/>
              <a:t>1</a:t>
            </a:r>
            <a:r>
              <a:rPr lang="en-US" dirty="0"/>
              <a:t> + 3 X</a:t>
            </a:r>
            <a:r>
              <a:rPr lang="en-US" baseline="-25000" dirty="0"/>
              <a:t>2</a:t>
            </a:r>
            <a:r>
              <a:rPr lang="en-US" dirty="0"/>
              <a:t> + 4 X</a:t>
            </a:r>
            <a:r>
              <a:rPr lang="en-US" baseline="-25000" dirty="0"/>
              <a:t>3 </a:t>
            </a:r>
            <a:r>
              <a:rPr lang="en-US" dirty="0"/>
              <a:t> + S</a:t>
            </a:r>
            <a:r>
              <a:rPr lang="en-US" baseline="-25000" dirty="0"/>
              <a:t>2</a:t>
            </a:r>
            <a:r>
              <a:rPr lang="en-US" dirty="0"/>
              <a:t> = 3</a:t>
            </a:r>
          </a:p>
          <a:p>
            <a:pPr marL="0" indent="0">
              <a:buNone/>
            </a:pPr>
            <a:r>
              <a:rPr lang="en-US" dirty="0" smtClean="0"/>
              <a:t>	7X</a:t>
            </a:r>
            <a:r>
              <a:rPr lang="en-US" baseline="-25000" dirty="0" smtClean="0"/>
              <a:t>1</a:t>
            </a:r>
            <a:r>
              <a:rPr lang="en-US" dirty="0"/>
              <a:t>+ 6 X</a:t>
            </a:r>
            <a:r>
              <a:rPr lang="en-US" baseline="-25000" dirty="0"/>
              <a:t>2</a:t>
            </a:r>
            <a:r>
              <a:rPr lang="en-US" dirty="0"/>
              <a:t> + 2 X</a:t>
            </a:r>
            <a:r>
              <a:rPr lang="en-US" baseline="-25000" dirty="0"/>
              <a:t>3 </a:t>
            </a:r>
            <a:r>
              <a:rPr lang="en-US" dirty="0"/>
              <a:t>+ S</a:t>
            </a:r>
            <a:r>
              <a:rPr lang="en-US" baseline="-25000" dirty="0"/>
              <a:t>3</a:t>
            </a:r>
            <a:r>
              <a:rPr lang="en-US" dirty="0"/>
              <a:t>    = 8</a:t>
            </a:r>
          </a:p>
          <a:p>
            <a:pPr marL="0" indent="0"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3, 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2,</a:t>
            </a:r>
            <a:r>
              <a:rPr lang="en-US" dirty="0"/>
              <a:t> S</a:t>
            </a:r>
            <a:r>
              <a:rPr lang="en-US" baseline="-25000" dirty="0"/>
              <a:t>3</a:t>
            </a:r>
            <a:r>
              <a:rPr lang="en-US" dirty="0"/>
              <a:t> ≥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0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Langkah</a:t>
            </a:r>
            <a:r>
              <a:rPr lang="en-US" dirty="0" smtClean="0"/>
              <a:t> 3 :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386879"/>
              </p:ext>
            </p:extLst>
          </p:nvPr>
        </p:nvGraphicFramePr>
        <p:xfrm>
          <a:off x="685802" y="1981198"/>
          <a:ext cx="7848599" cy="4114803"/>
        </p:xfrm>
        <a:graphic>
          <a:graphicData uri="http://schemas.openxmlformats.org/drawingml/2006/table">
            <a:tbl>
              <a:tblPr firstRow="1" firstCol="1" bandRow="1"/>
              <a:tblGrid>
                <a:gridCol w="874914"/>
                <a:gridCol w="792037"/>
                <a:gridCol w="727101"/>
                <a:gridCol w="847574"/>
                <a:gridCol w="847574"/>
                <a:gridCol w="847574"/>
                <a:gridCol w="848428"/>
                <a:gridCol w="974026"/>
                <a:gridCol w="1089371"/>
              </a:tblGrid>
              <a:tr h="73974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Rasio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875359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982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982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4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669</Words>
  <Application>Microsoft Office PowerPoint</Application>
  <PresentationFormat>On-screen Show (4:3)</PresentationFormat>
  <Paragraphs>403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METODE SIMPLEKS</vt:lpstr>
      <vt:lpstr>PENGERTIAN</vt:lpstr>
      <vt:lpstr>BEBERAPA ISTILAH DALAM TABEL SIMPLEKS</vt:lpstr>
      <vt:lpstr>LANJUTAN…..</vt:lpstr>
      <vt:lpstr>LANJUTAN….</vt:lpstr>
      <vt:lpstr>CONTOH LAIN :</vt:lpstr>
      <vt:lpstr>Langkah 1 :</vt:lpstr>
      <vt:lpstr>Langkah 2 : bentuk baku</vt:lpstr>
      <vt:lpstr>Langkah 3 : tabel solusi awal</vt:lpstr>
      <vt:lpstr>Langkah 4 : Menentukan kolom Entering Variabel</vt:lpstr>
      <vt:lpstr>Langkah 5 : Menentukan Baris leaving Variabel  </vt:lpstr>
      <vt:lpstr>Langkah 6 : menentukan pivot elemen</vt:lpstr>
      <vt:lpstr>Langkah 7 : membuat tabel baru</vt:lpstr>
      <vt:lpstr>Lanjutan….</vt:lpstr>
      <vt:lpstr>Langkah 8 : hasil tabel baru</vt:lpstr>
      <vt:lpstr>Langkah 9 : ulangi mencari EV, LV, Pivot elemen</vt:lpstr>
      <vt:lpstr>Lanjutan…</vt:lpstr>
      <vt:lpstr>Langkah 10 : Tabel akhir</vt:lpstr>
      <vt:lpstr>Kesimpulan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SIMPLEKS</dc:title>
  <dc:creator>Nafisah</dc:creator>
  <cp:lastModifiedBy>Nafisah</cp:lastModifiedBy>
  <cp:revision>6</cp:revision>
  <dcterms:created xsi:type="dcterms:W3CDTF">2020-04-21T14:30:10Z</dcterms:created>
  <dcterms:modified xsi:type="dcterms:W3CDTF">2020-04-22T04:03:06Z</dcterms:modified>
</cp:coreProperties>
</file>