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4"/>
  </p:notesMasterIdLst>
  <p:sldIdLst>
    <p:sldId id="285" r:id="rId5"/>
    <p:sldId id="300" r:id="rId6"/>
    <p:sldId id="335" r:id="rId7"/>
    <p:sldId id="301" r:id="rId8"/>
    <p:sldId id="302" r:id="rId9"/>
    <p:sldId id="303" r:id="rId10"/>
    <p:sldId id="304" r:id="rId11"/>
    <p:sldId id="306" r:id="rId12"/>
    <p:sldId id="350" r:id="rId13"/>
    <p:sldId id="336" r:id="rId14"/>
    <p:sldId id="338" r:id="rId15"/>
    <p:sldId id="339" r:id="rId16"/>
    <p:sldId id="340" r:id="rId17"/>
    <p:sldId id="341" r:id="rId18"/>
    <p:sldId id="327" r:id="rId19"/>
    <p:sldId id="343" r:id="rId20"/>
    <p:sldId id="308" r:id="rId21"/>
    <p:sldId id="347" r:id="rId22"/>
    <p:sldId id="329" r:id="rId23"/>
    <p:sldId id="345" r:id="rId24"/>
    <p:sldId id="346" r:id="rId25"/>
    <p:sldId id="310" r:id="rId26"/>
    <p:sldId id="312" r:id="rId27"/>
    <p:sldId id="313" r:id="rId28"/>
    <p:sldId id="330" r:id="rId29"/>
    <p:sldId id="314" r:id="rId30"/>
    <p:sldId id="315" r:id="rId31"/>
    <p:sldId id="349" r:id="rId32"/>
    <p:sldId id="317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94732" autoAdjust="0"/>
  </p:normalViewPr>
  <p:slideViewPr>
    <p:cSldViewPr snapToGrid="0" showGuides="1">
      <p:cViewPr varScale="1">
        <p:scale>
          <a:sx n="136" d="100"/>
          <a:sy n="136" d="100"/>
        </p:scale>
        <p:origin x="804" y="9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Norm </a:t>
            </a:r>
            <a:r>
              <a:rPr lang="en-US" dirty="0" err="1"/>
              <a:t>Johanson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Using Amazon </a:t>
            </a:r>
            <a:r>
              <a:rPr lang="en-US" dirty="0" err="1"/>
              <a:t>DynamoDB</a:t>
            </a:r>
            <a:r>
              <a:rPr lang="en-US" dirty="0"/>
              <a:t> with .NET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 baseline="0"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 baseline="0"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1"/>
            <a:r>
              <a:rPr lang="en-US" dirty="0"/>
              <a:t>NoSQL Database</a:t>
            </a:r>
          </a:p>
          <a:p>
            <a:pPr lvl="2"/>
            <a:r>
              <a:rPr lang="en-US" dirty="0"/>
              <a:t>No Schema</a:t>
            </a:r>
          </a:p>
          <a:p>
            <a:pPr lvl="2"/>
            <a:r>
              <a:rPr lang="en-US" dirty="0"/>
              <a:t>Define Table Keys</a:t>
            </a:r>
          </a:p>
          <a:p>
            <a:pPr lvl="1"/>
            <a:r>
              <a:rPr lang="en-US" dirty="0"/>
              <a:t>Fully Managed</a:t>
            </a:r>
          </a:p>
          <a:p>
            <a:pPr lvl="2"/>
            <a:r>
              <a:rPr lang="en-US" dirty="0"/>
              <a:t>No machines to manage</a:t>
            </a:r>
          </a:p>
          <a:p>
            <a:pPr lvl="2"/>
            <a:r>
              <a:rPr lang="en-US" dirty="0"/>
              <a:t>Set Read &amp; Write Capacity</a:t>
            </a:r>
          </a:p>
          <a:p>
            <a:pPr lvl="2"/>
            <a:r>
              <a:rPr lang="en-US" dirty="0"/>
              <a:t>Easy to Scale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1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AWSSDK.DynamoDBv2 NuGet Package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0632" y="765382"/>
            <a:ext cx="5466667" cy="40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.NET API to Access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 baseline="0"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 baseline="0">
                <a:solidFill>
                  <a:srgbClr val="4D4D4C"/>
                </a:solidFill>
              </a:defRPr>
            </a:lvl3pPr>
            <a:lvl4pPr>
              <a:defRPr baseline="0"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1"/>
            <a:r>
              <a:rPr lang="en-US" dirty="0"/>
              <a:t>Service Client (Low Level)</a:t>
            </a:r>
          </a:p>
          <a:p>
            <a:pPr lvl="2"/>
            <a:r>
              <a:rPr lang="en-US" dirty="0"/>
              <a:t>Full access to the </a:t>
            </a:r>
            <a:r>
              <a:rPr lang="en-US" dirty="0" err="1"/>
              <a:t>DynamoDB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Requires writing more code</a:t>
            </a:r>
          </a:p>
          <a:p>
            <a:pPr lvl="1"/>
            <a:r>
              <a:rPr lang="en-US" dirty="0"/>
              <a:t>Document Model</a:t>
            </a:r>
          </a:p>
          <a:p>
            <a:pPr lvl="2"/>
            <a:r>
              <a:rPr lang="en-US" dirty="0"/>
              <a:t>Store data as a Document</a:t>
            </a:r>
          </a:p>
          <a:p>
            <a:pPr lvl="2"/>
            <a:r>
              <a:rPr lang="en-US" dirty="0"/>
              <a:t>Good for heterogeneous data</a:t>
            </a:r>
          </a:p>
          <a:p>
            <a:pPr lvl="1"/>
            <a:r>
              <a:rPr lang="en-US" dirty="0"/>
              <a:t>Data Model</a:t>
            </a:r>
          </a:p>
          <a:p>
            <a:pPr lvl="2"/>
            <a:r>
              <a:rPr lang="en-US" dirty="0"/>
              <a:t>Use C# classes to model your data</a:t>
            </a:r>
          </a:p>
        </p:txBody>
      </p:sp>
    </p:spTree>
    <p:extLst>
      <p:ext uri="{BB962C8B-B14F-4D97-AF65-F5344CB8AC3E}">
        <p14:creationId xmlns:p14="http://schemas.microsoft.com/office/powerpoint/2010/main" val="41398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69546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39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 err="1"/>
              <a:t>Addin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20" y="4699140"/>
            <a:ext cx="551833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4" r:id="rId3"/>
    <p:sldLayoutId id="2147483695" r:id="rId4"/>
    <p:sldLayoutId id="2147483697" r:id="rId5"/>
    <p:sldLayoutId id="2147483696" r:id="rId6"/>
    <p:sldLayoutId id="2147483676" r:id="rId7"/>
    <p:sldLayoutId id="2147483692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  <p:sldLayoutId id="2147483680" r:id="rId15"/>
    <p:sldLayoutId id="2147483681" r:id="rId16"/>
    <p:sldLayoutId id="2147483682" r:id="rId17"/>
    <p:sldLayoutId id="2147483686" r:id="rId18"/>
    <p:sldLayoutId id="214748368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hyperlink" Target="https://aws.amazon.com/vsts/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github.com/aws/aws-vsts-tools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mj/NDCMinnesotaAWSServerless" TargetMode="External"/><Relationship Id="rId7" Type="http://schemas.openxmlformats.org/officeDocument/2006/relationships/hyperlink" Target="https://github.com/aws/aws-sdk-net" TargetMode="External"/><Relationship Id="rId2" Type="http://schemas.openxmlformats.org/officeDocument/2006/relationships/hyperlink" Target="https://aws.amazon.com/blogs/developer/category/ne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ws/aws-vsts-tools" TargetMode="External"/><Relationship Id="rId5" Type="http://schemas.openxmlformats.org/officeDocument/2006/relationships/hyperlink" Target="https://github.com/aws/aws-extensions-for-dotnet-cli" TargetMode="External"/><Relationship Id="rId4" Type="http://schemas.openxmlformats.org/officeDocument/2006/relationships/hyperlink" Target="https://github.com/aws/aws-lambda-dot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7" y="3482770"/>
            <a:ext cx="4752317" cy="433387"/>
          </a:xfrm>
        </p:spPr>
        <p:txBody>
          <a:bodyPr>
            <a:normAutofit fontScale="92500"/>
          </a:bodyPr>
          <a:lstStyle/>
          <a:p>
            <a:r>
              <a:rPr lang="en-US" dirty="0"/>
              <a:t>Norm Johanson, Senior Software Engineer at AWS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Serverless Applications with AWS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Serverless Application?</a:t>
            </a:r>
          </a:p>
        </p:txBody>
      </p:sp>
    </p:spTree>
    <p:extLst>
      <p:ext uri="{BB962C8B-B14F-4D97-AF65-F5344CB8AC3E}">
        <p14:creationId xmlns:p14="http://schemas.microsoft.com/office/powerpoint/2010/main" val="32581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2E-63A4-43ED-9B9B-1CE4912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AWS Serverless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BE82-CF2B-46B7-B55E-FB2C297B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685163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S3 (Object Storage)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DynamoDB (NoSQL)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Simple Queue Service (Queues)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Simple Notification Service (Topics)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Service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Workflow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Step Functions</a:t>
            </a:r>
          </a:p>
        </p:txBody>
      </p:sp>
    </p:spTree>
    <p:extLst>
      <p:ext uri="{BB962C8B-B14F-4D97-AF65-F5344CB8AC3E}">
        <p14:creationId xmlns:p14="http://schemas.microsoft.com/office/powerpoint/2010/main" val="42345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2E-63A4-43ED-9B9B-1CE4912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with AWS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BE82-CF2B-46B7-B55E-FB2C297B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883946"/>
            <a:ext cx="4938596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Provisions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Template File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JSON or YAML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Deployed template is a Stack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Creates and Deletes resources as a unit.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F208A-103E-4AF1-BD7E-BAFAFF60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32" y="723977"/>
            <a:ext cx="3695430" cy="3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2E-63A4-43ED-9B9B-1CE4912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Tag Cloud Generator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DA6604-702A-4120-88E1-4E27F8B65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639" y="1519905"/>
            <a:ext cx="2773128" cy="2103687"/>
          </a:xfrm>
          <a:prstGeom prst="rect">
            <a:avLst/>
          </a:prstGeom>
        </p:spPr>
      </p:pic>
      <p:sp>
        <p:nvSpPr>
          <p:cNvPr id="9" name="AutoShape 2" descr="Image result for mp4 icon">
            <a:extLst>
              <a:ext uri="{FF2B5EF4-FFF2-40B4-BE49-F238E27FC236}">
                <a16:creationId xmlns:a16="http://schemas.microsoft.com/office/drawing/2014/main" id="{36721E6A-8364-488B-AA52-C6787396A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C6F44-7FA6-4135-B28F-D732B3106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6" y="1569484"/>
            <a:ext cx="2073649" cy="200452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2A4EA8-12F2-47A5-AC61-5D84C4EE8605}"/>
              </a:ext>
            </a:extLst>
          </p:cNvPr>
          <p:cNvSpPr/>
          <p:nvPr/>
        </p:nvSpPr>
        <p:spPr>
          <a:xfrm>
            <a:off x="3333431" y="2156027"/>
            <a:ext cx="1449584" cy="56812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371A8-7157-41C6-B9B6-3DE070125F7E}"/>
              </a:ext>
            </a:extLst>
          </p:cNvPr>
          <p:cNvSpPr txBox="1"/>
          <p:nvPr/>
        </p:nvSpPr>
        <p:spPr>
          <a:xfrm>
            <a:off x="1249533" y="3574011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MP4 Video</a:t>
            </a:r>
          </a:p>
        </p:txBody>
      </p:sp>
    </p:spTree>
    <p:extLst>
      <p:ext uri="{BB962C8B-B14F-4D97-AF65-F5344CB8AC3E}">
        <p14:creationId xmlns:p14="http://schemas.microsoft.com/office/powerpoint/2010/main" val="2690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2E-63A4-43ED-9B9B-1CE4912F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Step Functions </a:t>
            </a:r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9" name="AutoShape 2" descr="Image result for mp4 icon">
            <a:extLst>
              <a:ext uri="{FF2B5EF4-FFF2-40B4-BE49-F238E27FC236}">
                <a16:creationId xmlns:a16="http://schemas.microsoft.com/office/drawing/2014/main" id="{36721E6A-8364-488B-AA52-C6787396A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AC9E9-2A98-4570-8F6D-FA3800CE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831957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the Video to S3 application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Transcribe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Wait for job to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transcript to S3 application bucket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transcript for frequent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20ECB-8669-47D8-AF1C-26493C8F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22" y="457709"/>
            <a:ext cx="2244989" cy="39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135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1969-0AC8-4030-BB02-D3B92F43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a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8828-49A9-40C9-90D8-3309B8B6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838073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Amazon API Gateway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GET  - 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TagClouds</a:t>
            </a:r>
            <a:endParaRPr lang="en-US" dirty="0">
              <a:latin typeface="Consolas" panose="020B060902020403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GET  - 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TagClouds</a:t>
            </a:r>
            <a:r>
              <a:rPr lang="en-US" dirty="0">
                <a:latin typeface="Consolas" panose="020B0609020204030204" pitchFamily="49" charset="0"/>
              </a:rPr>
              <a:t>/{id}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POST - 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TagClouds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Targets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Lambda Function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EC2 Instance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Load Balancer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S3 Bucket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HTTP endpoint</a:t>
            </a:r>
          </a:p>
        </p:txBody>
      </p:sp>
    </p:spTree>
    <p:extLst>
      <p:ext uri="{BB962C8B-B14F-4D97-AF65-F5344CB8AC3E}">
        <p14:creationId xmlns:p14="http://schemas.microsoft.com/office/powerpoint/2010/main" val="986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9FC3-214A-4423-BBFB-A77B2691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6B28-9186-44F9-B66E-0A5FE752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common framework and the extensions/middleware that come with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local development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 size reduced with package store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Microsoft.AspNetCore.All</a:t>
            </a:r>
            <a:r>
              <a:rPr lang="en-US" dirty="0"/>
              <a:t> – meta NuGet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Amazon.Lambda.AspNetCoreServer</a:t>
            </a:r>
            <a:r>
              <a:rPr lang="en-US" dirty="0"/>
              <a:t> NuGet package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Converts requests and responses between Amazon API Gateway and ASP.NET Core Framework.</a:t>
            </a:r>
          </a:p>
        </p:txBody>
      </p:sp>
    </p:spTree>
    <p:extLst>
      <p:ext uri="{BB962C8B-B14F-4D97-AF65-F5344CB8AC3E}">
        <p14:creationId xmlns:p14="http://schemas.microsoft.com/office/powerpoint/2010/main" val="38294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1618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.imgflip.com/2671dv.jpg">
            <a:extLst>
              <a:ext uri="{FF2B5EF4-FFF2-40B4-BE49-F238E27FC236}">
                <a16:creationId xmlns:a16="http://schemas.microsoft.com/office/drawing/2014/main" id="{EC74FED4-911E-436B-B957-21B06E70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46" y="383120"/>
            <a:ext cx="5012507" cy="37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4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9F8E-8038-4D78-A307-BA76404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A3FC-0A4A-4E90-8546-318C5810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14" y="1009332"/>
            <a:ext cx="7926840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.NET Core 2.0 and AWS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build an AWS Serverless 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Talk about CI/CD for Serverless .NET Core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86B8-5F1E-44A0-882E-9AD6FE3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C2C7-EB0B-4B56-98B8-1CB9AC6C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5210030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experimental .NET web framework with </a:t>
            </a:r>
            <a:r>
              <a:rPr lang="en-US" dirty="0" err="1"/>
              <a:t>WebAssembly</a:t>
            </a:r>
            <a:r>
              <a:rPr lang="en-US" dirty="0"/>
              <a:t>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Run C# and Razor in the browser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Interop with the DOM and 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Standards based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Not another Silverlight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Early Days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Current version 0.3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 debugging yet in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https://i.imgflip.com/266ves.jpg">
            <a:extLst>
              <a:ext uri="{FF2B5EF4-FFF2-40B4-BE49-F238E27FC236}">
                <a16:creationId xmlns:a16="http://schemas.microsoft.com/office/drawing/2014/main" id="{8F2348B4-8B91-4680-A6A9-6A02EDBB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73" y="1453130"/>
            <a:ext cx="2836520" cy="26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E2A4-79B7-4771-A153-547029E5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Blazor</a:t>
            </a:r>
            <a:r>
              <a:rPr lang="en-US" dirty="0"/>
              <a:t> have to do with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6244-464A-4C2F-9F1D-7FDF2D5D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compute power needed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Compute provided by the user’s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 the </a:t>
            </a:r>
            <a:r>
              <a:rPr lang="en-US" dirty="0" err="1"/>
              <a:t>Blazor</a:t>
            </a:r>
            <a:r>
              <a:rPr lang="en-US" dirty="0"/>
              <a:t> application in Amazon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REST call to our ASP.NET Core Web API </a:t>
            </a:r>
          </a:p>
        </p:txBody>
      </p:sp>
    </p:spTree>
    <p:extLst>
      <p:ext uri="{BB962C8B-B14F-4D97-AF65-F5344CB8AC3E}">
        <p14:creationId xmlns:p14="http://schemas.microsoft.com/office/powerpoint/2010/main" val="4026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8037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A92F-AA6B-4B13-84A7-ACA0A98D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Integrations &amp;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4047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62C7-BB24-4FCE-9433-408DA6A4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Code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2014-5D1A-48AD-8EEE-5878948E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</a:t>
            </a:r>
            <a:r>
              <a:rPr lang="en-US" dirty="0" err="1"/>
              <a:t>CodeCommit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Git source control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</a:t>
            </a:r>
            <a:r>
              <a:rPr lang="en-US" dirty="0" err="1"/>
              <a:t>CodeBuild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Docker based build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</a:t>
            </a:r>
            <a:r>
              <a:rPr lang="en-US" dirty="0" err="1"/>
              <a:t>CodePipeline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CI/CD service to connect your source, build and deployment together.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Supports third party source providers, like GitHub, and build systems like Jenkins.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6B19-16BD-45F1-9185-223A672D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CI - Serverless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01D20577-EEF7-4B7E-B86B-0BAA1BC36783}"/>
              </a:ext>
            </a:extLst>
          </p:cNvPr>
          <p:cNvSpPr/>
          <p:nvPr/>
        </p:nvSpPr>
        <p:spPr>
          <a:xfrm>
            <a:off x="443755" y="1487964"/>
            <a:ext cx="8098338" cy="203545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EED9B4D2-4F8A-4ED3-AB50-530DFB88945D}"/>
              </a:ext>
            </a:extLst>
          </p:cNvPr>
          <p:cNvSpPr/>
          <p:nvPr/>
        </p:nvSpPr>
        <p:spPr>
          <a:xfrm>
            <a:off x="713894" y="1618252"/>
            <a:ext cx="16891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A7625-19D3-448D-B490-687DCC889E06}"/>
              </a:ext>
            </a:extLst>
          </p:cNvPr>
          <p:cNvSpPr/>
          <p:nvPr/>
        </p:nvSpPr>
        <p:spPr>
          <a:xfrm>
            <a:off x="3315740" y="1618252"/>
            <a:ext cx="16891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C3F8461-3000-40F0-ADE0-72863235A33F}"/>
              </a:ext>
            </a:extLst>
          </p:cNvPr>
          <p:cNvSpPr/>
          <p:nvPr/>
        </p:nvSpPr>
        <p:spPr>
          <a:xfrm>
            <a:off x="6247731" y="1605050"/>
            <a:ext cx="16891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5EAB4-964F-40A9-A7D1-D3CA5F099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45" y="338619"/>
            <a:ext cx="537317" cy="643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DEB429-6498-4BDD-B4F4-F8DBD1F33854}"/>
              </a:ext>
            </a:extLst>
          </p:cNvPr>
          <p:cNvSpPr txBox="1"/>
          <p:nvPr/>
        </p:nvSpPr>
        <p:spPr>
          <a:xfrm>
            <a:off x="3811912" y="1023101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br>
              <a:rPr lang="en-US" sz="1000" b="1" dirty="0"/>
            </a:br>
            <a:r>
              <a:rPr lang="en-US" sz="1000" b="1" dirty="0" err="1"/>
              <a:t>CodePipeline</a:t>
            </a:r>
            <a:endParaRPr lang="en-US" sz="1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87553-724D-423E-926E-0FBA8E432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3" y="1967240"/>
            <a:ext cx="498358" cy="5980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F163BD-910E-4229-AF87-EC01C2F27465}"/>
              </a:ext>
            </a:extLst>
          </p:cNvPr>
          <p:cNvSpPr txBox="1"/>
          <p:nvPr/>
        </p:nvSpPr>
        <p:spPr>
          <a:xfrm>
            <a:off x="1193505" y="1649885"/>
            <a:ext cx="867184" cy="1532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AWS </a:t>
            </a:r>
            <a:br>
              <a:rPr lang="en-US" sz="800" b="1" dirty="0"/>
            </a:br>
            <a:r>
              <a:rPr lang="en-US" sz="800" b="1" dirty="0" err="1"/>
              <a:t>CodeCommit</a:t>
            </a:r>
            <a:endParaRPr 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71C08-CAFA-4779-BBBB-FC5A5EE1083B}"/>
              </a:ext>
            </a:extLst>
          </p:cNvPr>
          <p:cNvSpPr txBox="1"/>
          <p:nvPr/>
        </p:nvSpPr>
        <p:spPr>
          <a:xfrm>
            <a:off x="1254394" y="3028991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 Stage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5090E-D378-41CA-9F8A-DE4953BCB4C9}"/>
              </a:ext>
            </a:extLst>
          </p:cNvPr>
          <p:cNvSpPr txBox="1"/>
          <p:nvPr/>
        </p:nvSpPr>
        <p:spPr>
          <a:xfrm>
            <a:off x="3816724" y="306134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Build Stage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D26C8-0AC5-44D7-88C9-DFBF825B7354}"/>
              </a:ext>
            </a:extLst>
          </p:cNvPr>
          <p:cNvSpPr txBox="1"/>
          <p:nvPr/>
        </p:nvSpPr>
        <p:spPr>
          <a:xfrm>
            <a:off x="6759120" y="302899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Deploy Stage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F44207-DE0C-4317-A6E0-AF8BA9A0E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28" y="1919923"/>
            <a:ext cx="479269" cy="5779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6A076-C105-43FA-8C6C-61C4D55F47D2}"/>
              </a:ext>
            </a:extLst>
          </p:cNvPr>
          <p:cNvSpPr txBox="1"/>
          <p:nvPr/>
        </p:nvSpPr>
        <p:spPr>
          <a:xfrm>
            <a:off x="3668460" y="1626724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AWS </a:t>
            </a:r>
            <a:br>
              <a:rPr lang="en-US" sz="800" b="1" dirty="0"/>
            </a:br>
            <a:r>
              <a:rPr lang="en-US" sz="800" b="1" dirty="0" err="1"/>
              <a:t>CodeBuild</a:t>
            </a:r>
            <a:endParaRPr lang="en-US" sz="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27D6A-E9F9-4E2E-80C6-ED668A3E9410}"/>
              </a:ext>
            </a:extLst>
          </p:cNvPr>
          <p:cNvSpPr txBox="1"/>
          <p:nvPr/>
        </p:nvSpPr>
        <p:spPr>
          <a:xfrm>
            <a:off x="3452132" y="2500946"/>
            <a:ext cx="1449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dotnet lambda package-ci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F8AA5A-C532-4B49-AFC9-13C7BBABF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88" y="3694647"/>
            <a:ext cx="521367" cy="6256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FAFED3-8BAA-4D82-9FC0-8CD9A2E68C20}"/>
              </a:ext>
            </a:extLst>
          </p:cNvPr>
          <p:cNvSpPr txBox="1"/>
          <p:nvPr/>
        </p:nvSpPr>
        <p:spPr>
          <a:xfrm>
            <a:off x="5682229" y="4345509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Amazon</a:t>
            </a:r>
            <a:br>
              <a:rPr lang="en-US" sz="800" b="1" dirty="0"/>
            </a:br>
            <a:r>
              <a:rPr lang="en-US" sz="800" b="1" dirty="0"/>
              <a:t>S3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7953B-3CB0-4999-89DD-B0C9A752A57F}"/>
              </a:ext>
            </a:extLst>
          </p:cNvPr>
          <p:cNvCxnSpPr>
            <a:cxnSpLocks/>
          </p:cNvCxnSpPr>
          <p:nvPr/>
        </p:nvCxnSpPr>
        <p:spPr>
          <a:xfrm>
            <a:off x="4811724" y="2712622"/>
            <a:ext cx="921156" cy="113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05B6B9-6AC7-4A72-9100-228ABC7CF4D4}"/>
              </a:ext>
            </a:extLst>
          </p:cNvPr>
          <p:cNvCxnSpPr>
            <a:cxnSpLocks/>
          </p:cNvCxnSpPr>
          <p:nvPr/>
        </p:nvCxnSpPr>
        <p:spPr>
          <a:xfrm>
            <a:off x="4844131" y="2343868"/>
            <a:ext cx="1647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B9E06-C156-465C-9958-E58B7FCFC087}"/>
              </a:ext>
            </a:extLst>
          </p:cNvPr>
          <p:cNvCxnSpPr>
            <a:cxnSpLocks/>
          </p:cNvCxnSpPr>
          <p:nvPr/>
        </p:nvCxnSpPr>
        <p:spPr>
          <a:xfrm flipV="1">
            <a:off x="2245251" y="2357070"/>
            <a:ext cx="1231198" cy="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9592A3C-9524-4876-985E-1DDA2C611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38" y="1992098"/>
            <a:ext cx="512486" cy="6330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8D0F74-1914-4322-A928-97C9766A1B8A}"/>
              </a:ext>
            </a:extLst>
          </p:cNvPr>
          <p:cNvSpPr txBox="1"/>
          <p:nvPr/>
        </p:nvSpPr>
        <p:spPr>
          <a:xfrm>
            <a:off x="6589361" y="165874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AWS</a:t>
            </a:r>
            <a:br>
              <a:rPr lang="en-US" sz="800" b="1" dirty="0"/>
            </a:br>
            <a:r>
              <a:rPr lang="en-US" sz="800" b="1" dirty="0" err="1"/>
              <a:t>CloudFormation</a:t>
            </a:r>
            <a:endParaRPr lang="en-US" sz="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3041-09DD-4851-99EC-71B84B8FD8DC}"/>
              </a:ext>
            </a:extLst>
          </p:cNvPr>
          <p:cNvSpPr txBox="1"/>
          <p:nvPr/>
        </p:nvSpPr>
        <p:spPr>
          <a:xfrm>
            <a:off x="7790359" y="4304899"/>
            <a:ext cx="447420" cy="2368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Lambda function</a:t>
            </a:r>
            <a:endParaRPr lang="en-US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5AE3F13-9E58-41E6-9CCC-6764463EB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77" y="3767877"/>
            <a:ext cx="469384" cy="48779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8E6991-1C10-453B-9CE4-B5B9EA37E70E}"/>
              </a:ext>
            </a:extLst>
          </p:cNvPr>
          <p:cNvCxnSpPr>
            <a:cxnSpLocks/>
          </p:cNvCxnSpPr>
          <p:nvPr/>
        </p:nvCxnSpPr>
        <p:spPr>
          <a:xfrm>
            <a:off x="7605688" y="2977926"/>
            <a:ext cx="383635" cy="740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CB9128-48AF-4102-B5CC-014FB020E17A}"/>
              </a:ext>
            </a:extLst>
          </p:cNvPr>
          <p:cNvSpPr txBox="1"/>
          <p:nvPr/>
        </p:nvSpPr>
        <p:spPr>
          <a:xfrm rot="3064890">
            <a:off x="4804740" y="3033179"/>
            <a:ext cx="1050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Lambda Package Bundle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6CD9F8-F891-436E-B25F-B623BB4E0EE3}"/>
              </a:ext>
            </a:extLst>
          </p:cNvPr>
          <p:cNvSpPr txBox="1"/>
          <p:nvPr/>
        </p:nvSpPr>
        <p:spPr>
          <a:xfrm>
            <a:off x="5028290" y="2059533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CloudFormation templated with </a:t>
            </a:r>
          </a:p>
          <a:p>
            <a:r>
              <a:rPr lang="en-US" sz="600" dirty="0"/>
              <a:t>updated package location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626BE-C861-445E-8546-CD053625F5CD}"/>
              </a:ext>
            </a:extLst>
          </p:cNvPr>
          <p:cNvSpPr txBox="1"/>
          <p:nvPr/>
        </p:nvSpPr>
        <p:spPr>
          <a:xfrm>
            <a:off x="2321279" y="208589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.NET Core Project</a:t>
            </a:r>
          </a:p>
          <a:p>
            <a:r>
              <a:rPr lang="en-US" sz="600" dirty="0"/>
              <a:t>CloudFormation Template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33877A-FC1B-45FE-8E1F-2015C97C675A}"/>
              </a:ext>
            </a:extLst>
          </p:cNvPr>
          <p:cNvSpPr txBox="1"/>
          <p:nvPr/>
        </p:nvSpPr>
        <p:spPr>
          <a:xfrm>
            <a:off x="6522194" y="263276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Create change set</a:t>
            </a:r>
          </a:p>
          <a:p>
            <a:r>
              <a:rPr lang="en-US" sz="800" b="1" dirty="0"/>
              <a:t>Execute change set</a:t>
            </a:r>
          </a:p>
        </p:txBody>
      </p:sp>
    </p:spTree>
    <p:extLst>
      <p:ext uri="{BB962C8B-B14F-4D97-AF65-F5344CB8AC3E}">
        <p14:creationId xmlns:p14="http://schemas.microsoft.com/office/powerpoint/2010/main" val="21898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62C7-BB24-4FCE-9433-408DA6A4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Tools for Visual Studio Team Services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267469-F39F-4C7F-ACAE-E2FBE5FEB4E7}"/>
              </a:ext>
            </a:extLst>
          </p:cNvPr>
          <p:cNvGrpSpPr/>
          <p:nvPr/>
        </p:nvGrpSpPr>
        <p:grpSpPr>
          <a:xfrm>
            <a:off x="2793379" y="1048446"/>
            <a:ext cx="825006" cy="795479"/>
            <a:chOff x="4374728" y="2061289"/>
            <a:chExt cx="825006" cy="7954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D4F086-959A-4FA5-98A7-43EEB9691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887" y="2061289"/>
              <a:ext cx="408274" cy="5715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7AF89D-1A31-47AF-BE8D-8A8B2990D53A}"/>
                </a:ext>
              </a:extLst>
            </p:cNvPr>
            <p:cNvSpPr txBox="1"/>
            <p:nvPr/>
          </p:nvSpPr>
          <p:spPr>
            <a:xfrm>
              <a:off x="4374728" y="270113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Elastic Beanstalk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E7615-F181-481A-AF2E-E8D40D18BD2E}"/>
              </a:ext>
            </a:extLst>
          </p:cNvPr>
          <p:cNvGrpSpPr/>
          <p:nvPr/>
        </p:nvGrpSpPr>
        <p:grpSpPr>
          <a:xfrm>
            <a:off x="3846747" y="996319"/>
            <a:ext cx="825006" cy="836556"/>
            <a:chOff x="5869382" y="679296"/>
            <a:chExt cx="825006" cy="8365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3074A4-5723-43EC-B1FB-078727A6E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495" y="679296"/>
              <a:ext cx="544781" cy="65373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A0C10-197D-4FAD-B05D-8DCEAA8BAC40}"/>
                </a:ext>
              </a:extLst>
            </p:cNvPr>
            <p:cNvSpPr txBox="1"/>
            <p:nvPr/>
          </p:nvSpPr>
          <p:spPr>
            <a:xfrm>
              <a:off x="5869382" y="1360220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</a:t>
              </a:r>
            </a:p>
            <a:p>
              <a:pPr algn="ctr"/>
              <a:r>
                <a:rPr lang="en-US" sz="1000" b="1" dirty="0"/>
                <a:t>Lambda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8CF06-1DD5-40DA-977D-1D4B9DF7A439}"/>
              </a:ext>
            </a:extLst>
          </p:cNvPr>
          <p:cNvGrpSpPr/>
          <p:nvPr/>
        </p:nvGrpSpPr>
        <p:grpSpPr>
          <a:xfrm>
            <a:off x="1568838" y="1014994"/>
            <a:ext cx="1005840" cy="823874"/>
            <a:chOff x="1605364" y="556928"/>
            <a:chExt cx="1005840" cy="82387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8A0F7D-5630-43FD-A9C6-AE705D241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1237" y="556928"/>
              <a:ext cx="514094" cy="6350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C74672-D986-4C61-9DA5-98DA3C122D68}"/>
                </a:ext>
              </a:extLst>
            </p:cNvPr>
            <p:cNvSpPr txBox="1"/>
            <p:nvPr/>
          </p:nvSpPr>
          <p:spPr>
            <a:xfrm>
              <a:off x="1605364" y="122535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</a:t>
              </a:r>
              <a:br>
                <a:rPr lang="en-US" sz="1000" b="1" dirty="0"/>
              </a:br>
              <a:r>
                <a:rPr lang="en-US" sz="1000" b="1" dirty="0"/>
                <a:t>CloudFormation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F8C758-90E1-4DD1-AB3E-C537C97B9250}"/>
              </a:ext>
            </a:extLst>
          </p:cNvPr>
          <p:cNvGrpSpPr/>
          <p:nvPr/>
        </p:nvGrpSpPr>
        <p:grpSpPr>
          <a:xfrm>
            <a:off x="483874" y="2643307"/>
            <a:ext cx="731520" cy="806494"/>
            <a:chOff x="2980146" y="923512"/>
            <a:chExt cx="731520" cy="80649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DB6154-69AC-462D-8208-5C4627FB2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705" y="923512"/>
              <a:ext cx="521367" cy="62564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895B63-5594-463E-ABA6-73783D5D1927}"/>
                </a:ext>
              </a:extLst>
            </p:cNvPr>
            <p:cNvSpPr txBox="1"/>
            <p:nvPr/>
          </p:nvSpPr>
          <p:spPr>
            <a:xfrm>
              <a:off x="2980146" y="1574374"/>
              <a:ext cx="731520" cy="15563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1000" b="1" kern="1200" dirty="0"/>
                <a:t>Amazon</a:t>
              </a:r>
              <a:br>
                <a:rPr lang="en-US" sz="1000" b="1" kern="1200" dirty="0"/>
              </a:br>
              <a:r>
                <a:rPr lang="en-US" sz="1000" b="1" kern="1200" dirty="0"/>
                <a:t>S3</a:t>
              </a:r>
              <a:endParaRPr lang="en-US" b="1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5F7A06-6498-4E90-A7BE-0AE0ED903677}"/>
              </a:ext>
            </a:extLst>
          </p:cNvPr>
          <p:cNvGrpSpPr/>
          <p:nvPr/>
        </p:nvGrpSpPr>
        <p:grpSpPr>
          <a:xfrm>
            <a:off x="397747" y="1005654"/>
            <a:ext cx="943550" cy="828011"/>
            <a:chOff x="2505990" y="687841"/>
            <a:chExt cx="943550" cy="8280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84BF49-6C8C-40E3-B322-51BCE5A41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564" y="687841"/>
              <a:ext cx="544780" cy="653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5DC3DF-B427-4FB3-91D3-4B9051615FAD}"/>
                </a:ext>
              </a:extLst>
            </p:cNvPr>
            <p:cNvSpPr txBox="1"/>
            <p:nvPr/>
          </p:nvSpPr>
          <p:spPr>
            <a:xfrm>
              <a:off x="2505990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</a:t>
              </a:r>
              <a:br>
                <a:rPr lang="en-US" sz="1000" b="1" dirty="0"/>
              </a:br>
              <a:r>
                <a:rPr lang="en-US" sz="1000" b="1" dirty="0"/>
                <a:t>CodeDeploy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66065C-ACB3-449F-8CBA-6600EE139F8E}"/>
              </a:ext>
            </a:extLst>
          </p:cNvPr>
          <p:cNvGrpSpPr/>
          <p:nvPr/>
        </p:nvGrpSpPr>
        <p:grpSpPr>
          <a:xfrm>
            <a:off x="2607473" y="2662177"/>
            <a:ext cx="1150714" cy="781418"/>
            <a:chOff x="3301277" y="829419"/>
            <a:chExt cx="1005840" cy="72839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4878A41-F1B2-4BC4-B531-916F65FF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1959" y="829419"/>
              <a:ext cx="501770" cy="56259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3C61AE-9E65-4DFB-B6EE-1A6A67A86FAC}"/>
                </a:ext>
              </a:extLst>
            </p:cNvPr>
            <p:cNvSpPr txBox="1"/>
            <p:nvPr/>
          </p:nvSpPr>
          <p:spPr>
            <a:xfrm>
              <a:off x="3301277" y="1402361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</a:t>
              </a:r>
            </a:p>
            <a:p>
              <a:pPr algn="ctr"/>
              <a:r>
                <a:rPr lang="en-US" sz="1000" b="1" dirty="0"/>
                <a:t>CLI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10709F-757F-4230-A67E-7A24774F25D1}"/>
              </a:ext>
            </a:extLst>
          </p:cNvPr>
          <p:cNvGrpSpPr/>
          <p:nvPr/>
        </p:nvGrpSpPr>
        <p:grpSpPr>
          <a:xfrm>
            <a:off x="3472671" y="2643307"/>
            <a:ext cx="1501742" cy="877122"/>
            <a:chOff x="3317200" y="3839178"/>
            <a:chExt cx="1430984" cy="7814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867A6-C363-4AE0-BC55-61E91FE50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844" y="3839178"/>
              <a:ext cx="499697" cy="5602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D679DC-AF0B-4FDD-AEDF-AF2DECC9A998}"/>
                </a:ext>
              </a:extLst>
            </p:cNvPr>
            <p:cNvSpPr txBox="1"/>
            <p:nvPr/>
          </p:nvSpPr>
          <p:spPr>
            <a:xfrm>
              <a:off x="3317200" y="4399444"/>
              <a:ext cx="1430984" cy="22115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 Tools for </a:t>
              </a:r>
            </a:p>
            <a:p>
              <a:pPr algn="ctr"/>
              <a:r>
                <a:rPr lang="en-US" sz="1000" b="1" dirty="0"/>
                <a:t>Windows PowerShell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05EBCB-5D4D-4EAB-B369-C05B6A0E4C85}"/>
              </a:ext>
            </a:extLst>
          </p:cNvPr>
          <p:cNvGrpSpPr/>
          <p:nvPr/>
        </p:nvGrpSpPr>
        <p:grpSpPr>
          <a:xfrm>
            <a:off x="1558988" y="2643307"/>
            <a:ext cx="939043" cy="800288"/>
            <a:chOff x="2523951" y="768592"/>
            <a:chExt cx="894752" cy="74726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A512D0A-1F72-45D8-98EE-3B6261FB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8427" y="768592"/>
              <a:ext cx="521367" cy="5213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10F529-E146-4005-BB4F-F08686DF68AA}"/>
                </a:ext>
              </a:extLst>
            </p:cNvPr>
            <p:cNvSpPr txBox="1"/>
            <p:nvPr/>
          </p:nvSpPr>
          <p:spPr>
            <a:xfrm>
              <a:off x="2523951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</a:t>
              </a:r>
              <a:br>
                <a:rPr lang="en-US" sz="1000" b="1" dirty="0"/>
              </a:br>
              <a:r>
                <a:rPr lang="en-US" sz="1000" b="1" dirty="0"/>
                <a:t>SNS</a:t>
              </a:r>
            </a:p>
          </p:txBody>
        </p:sp>
      </p:grp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4615AF7F-42F9-4D7A-AFE9-892D1A2A3ADF}"/>
              </a:ext>
            </a:extLst>
          </p:cNvPr>
          <p:cNvSpPr txBox="1">
            <a:spLocks/>
          </p:cNvSpPr>
          <p:nvPr/>
        </p:nvSpPr>
        <p:spPr>
          <a:xfrm>
            <a:off x="5192162" y="941108"/>
            <a:ext cx="3324685" cy="1702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Tasks for deployment:</a:t>
            </a:r>
            <a:br>
              <a:rPr lang="en-US" sz="1050" b="1" dirty="0"/>
            </a:br>
            <a:endParaRPr lang="en-US" sz="1050" b="1" dirty="0"/>
          </a:p>
          <a:p>
            <a:pPr marL="342900" indent="-342900">
              <a:buFont typeface="Arial" charset="0"/>
              <a:buChar char="•"/>
            </a:pPr>
            <a:r>
              <a:rPr lang="en-US" sz="1050" dirty="0"/>
              <a:t>AWS </a:t>
            </a:r>
            <a:r>
              <a:rPr lang="en-US" sz="1050" dirty="0" err="1"/>
              <a:t>CodeDeploy</a:t>
            </a:r>
            <a:r>
              <a:rPr lang="en-US" sz="1050" dirty="0"/>
              <a:t/>
            </a:r>
            <a:br>
              <a:rPr lang="en-US" sz="1050" dirty="0"/>
            </a:br>
            <a:endParaRPr lang="en-US" sz="1050" dirty="0"/>
          </a:p>
          <a:p>
            <a:pPr marL="342900" indent="-342900">
              <a:buFont typeface="Arial" charset="0"/>
              <a:buChar char="•"/>
            </a:pPr>
            <a:r>
              <a:rPr lang="en-US" sz="1050" dirty="0"/>
              <a:t>AWS </a:t>
            </a:r>
            <a:r>
              <a:rPr lang="en-US" sz="1050" dirty="0" err="1"/>
              <a:t>CloudFormation</a:t>
            </a:r>
            <a:r>
              <a:rPr lang="en-US" sz="1050" dirty="0"/>
              <a:t/>
            </a:r>
            <a:br>
              <a:rPr lang="en-US" sz="1050" dirty="0"/>
            </a:br>
            <a:endParaRPr lang="en-US" sz="1050" dirty="0"/>
          </a:p>
          <a:p>
            <a:pPr marL="342900" indent="-342900">
              <a:buFont typeface="Arial" charset="0"/>
              <a:buChar char="•"/>
            </a:pPr>
            <a:r>
              <a:rPr lang="en-US" sz="1050" dirty="0"/>
              <a:t>AWS Elastic Beanstalk</a:t>
            </a:r>
            <a:br>
              <a:rPr lang="en-US" sz="1050" dirty="0"/>
            </a:br>
            <a:endParaRPr lang="en-US" sz="1050" dirty="0"/>
          </a:p>
          <a:p>
            <a:pPr marL="342900" indent="-342900">
              <a:buFont typeface="Arial" charset="0"/>
              <a:buChar char="•"/>
            </a:pPr>
            <a:r>
              <a:rPr lang="en-US" sz="1050" dirty="0"/>
              <a:t>AWS Lambda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56011-EED3-4B38-AC82-F136B873D14D}"/>
              </a:ext>
            </a:extLst>
          </p:cNvPr>
          <p:cNvSpPr txBox="1"/>
          <p:nvPr/>
        </p:nvSpPr>
        <p:spPr>
          <a:xfrm>
            <a:off x="5236482" y="2868836"/>
            <a:ext cx="3453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mazon Ember" panose="02000000000000000000" pitchFamily="2" charset="0"/>
                <a:ea typeface="Amazon Ember" panose="02000000000000000000" pitchFamily="2" charset="0"/>
              </a:rPr>
              <a:t>General purpose tasks:</a:t>
            </a:r>
            <a:br>
              <a:rPr lang="en-US" sz="1050" b="1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Amazon S3 uploads/downloads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Invoking Lambda functions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Send SNS messages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Run  cmdlets/scripts using the AWS PowerShell 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Tools Module</a:t>
            </a:r>
            <a:b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endParaRPr lang="en-US" sz="105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050" dirty="0">
                <a:latin typeface="Amazon Ember" panose="02000000000000000000" pitchFamily="2" charset="0"/>
                <a:ea typeface="Amazon Ember" panose="02000000000000000000" pitchFamily="2" charset="0"/>
              </a:rPr>
              <a:t>Run AWS CLI commands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9E8B3D-B042-488C-ACCA-19C1BCE5567F}"/>
              </a:ext>
            </a:extLst>
          </p:cNvPr>
          <p:cNvSpPr txBox="1"/>
          <p:nvPr/>
        </p:nvSpPr>
        <p:spPr>
          <a:xfrm>
            <a:off x="233351" y="3953170"/>
            <a:ext cx="443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https://github.com/aws/aws-vsts-tools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https://aws.amazon.com/vsts/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1200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Learn how AWS Lambda </a:t>
            </a:r>
            <a:r>
              <a:rPr lang="en-US" sz="1600" dirty="0" smtClean="0"/>
              <a:t>Scales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How to build a .NET AWS Serverless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Build Workflows with AWS Step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Deploy with AWS CloudFormation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AWS Toolkit for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Or use </a:t>
            </a:r>
            <a:r>
              <a:rPr lang="en-US" sz="1600" dirty="0" err="1" smtClean="0"/>
              <a:t>dotnet</a:t>
            </a:r>
            <a:r>
              <a:rPr lang="en-US" sz="1600" dirty="0" smtClean="0"/>
              <a:t> CLI extensions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Amazon.Lambda.Tools</a:t>
            </a:r>
            <a:endParaRPr lang="en-US" sz="1600" dirty="0" smtClean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lambda deploy-</a:t>
            </a:r>
            <a:r>
              <a:rPr lang="en-US" dirty="0" err="1" smtClean="0"/>
              <a:t>serverless</a:t>
            </a:r>
            <a:endParaRPr lang="en-US" dirty="0" smtClean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Amazon.Lambda.Templates</a:t>
            </a:r>
            <a:endParaRPr lang="en-US" sz="1600" dirty="0" smtClean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new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Amazon.Lambda.Tools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CI/CD options for deploying to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1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87" y="569196"/>
            <a:ext cx="7772400" cy="102155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4A5B5-857A-4B74-A370-F376C306AF9E}"/>
              </a:ext>
            </a:extLst>
          </p:cNvPr>
          <p:cNvSpPr txBox="1"/>
          <p:nvPr/>
        </p:nvSpPr>
        <p:spPr>
          <a:xfrm>
            <a:off x="500787" y="1828800"/>
            <a:ext cx="83137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Norm Johanson</a:t>
            </a:r>
          </a:p>
          <a:p>
            <a:r>
              <a:rPr lang="en-US" sz="1600" dirty="0"/>
              <a:t>Twitter:  @</a:t>
            </a:r>
            <a:r>
              <a:rPr lang="en-US" sz="1600" dirty="0" err="1"/>
              <a:t>socketnorm</a:t>
            </a:r>
            <a:endParaRPr lang="en-US" sz="1600" dirty="0"/>
          </a:p>
          <a:p>
            <a:r>
              <a:rPr lang="en-US" sz="1600" dirty="0"/>
              <a:t>AWS .NET Developer Blog: </a:t>
            </a:r>
            <a:r>
              <a:rPr lang="en-US" sz="1600" dirty="0">
                <a:hlinkClick r:id="rId2"/>
              </a:rPr>
              <a:t>https://aws.amazon.com/blogs/developer/category/net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Conference Code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github.com/normj/NDCMinnesotaAWSServerless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GitHub Repos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.NET Lambda Tools: </a:t>
            </a:r>
            <a:r>
              <a:rPr lang="en-US" sz="1600" dirty="0">
                <a:hlinkClick r:id="rId4"/>
              </a:rPr>
              <a:t>https://github.com/aws/aws-lambda-dotnet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Extensions for Dotnet CLI: </a:t>
            </a:r>
            <a:r>
              <a:rPr lang="en-US" sz="1600" dirty="0">
                <a:hlinkClick r:id="rId5"/>
              </a:rPr>
              <a:t>https://github.com/aws/aws-extensions-for-dotnet-cli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Tools for VSTS: </a:t>
            </a:r>
            <a:r>
              <a:rPr lang="en-US" sz="1600" dirty="0">
                <a:hlinkClick r:id="rId6"/>
              </a:rPr>
              <a:t>https://github.com/aws/aws-vsts-tools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SDK for .NET: </a:t>
            </a:r>
            <a:r>
              <a:rPr lang="en-US" sz="1600" dirty="0">
                <a:hlinkClick r:id="rId7"/>
              </a:rPr>
              <a:t>https://github.com/aws/aws-sdk-net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38807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D699-77A9-47F1-BFBC-15C6BF7F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755F-E75C-4B22-95DF-98A10730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compute environment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on-demand compute capacity very quickly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300 second max execution duration per request </a:t>
            </a:r>
          </a:p>
          <a:p>
            <a:r>
              <a:rPr lang="en-US" dirty="0"/>
              <a:t>Event Based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HTTP Events (via Amazon API Gateway)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Service Events (i.e. Amazon S3 and Amazon DynamoDB)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Custom Events (Invoked by the any of the AWS SDKs)</a:t>
            </a:r>
          </a:p>
          <a:p>
            <a:r>
              <a:rPr lang="en-US" dirty="0"/>
              <a:t>Billing based on function execution time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 charges for idle functions</a:t>
            </a:r>
          </a:p>
        </p:txBody>
      </p:sp>
    </p:spTree>
    <p:extLst>
      <p:ext uri="{BB962C8B-B14F-4D97-AF65-F5344CB8AC3E}">
        <p14:creationId xmlns:p14="http://schemas.microsoft.com/office/powerpoint/2010/main" val="42913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CC98-9FE5-47AC-9FFC-903299B7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Lambda Work? (10,000 foot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9855-E00C-4552-AED7-415229E4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First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New compute environment (C1)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Cold start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Processes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freezes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Second event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Warm start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C1 thaws and process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freezes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2 events come 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1 event reuses C1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2 second event creates 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and C2 freeze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and C2 are removed after a period of inactivity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CD5A33-1EC8-4565-B0BA-0B7CB763C3E4}"/>
              </a:ext>
            </a:extLst>
          </p:cNvPr>
          <p:cNvSpPr/>
          <p:nvPr/>
        </p:nvSpPr>
        <p:spPr>
          <a:xfrm>
            <a:off x="4434175" y="2620756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394B0A-8FEC-4C51-8316-B69D0190AE25}"/>
              </a:ext>
            </a:extLst>
          </p:cNvPr>
          <p:cNvSpPr/>
          <p:nvPr/>
        </p:nvSpPr>
        <p:spPr>
          <a:xfrm>
            <a:off x="5534022" y="1321659"/>
            <a:ext cx="2377807" cy="30817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91C31-EBAF-4956-BBE7-146E23BF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20" y="2503815"/>
            <a:ext cx="543639" cy="5649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F844209-35FA-4AA1-8AF2-AF92F8757D4A}"/>
              </a:ext>
            </a:extLst>
          </p:cNvPr>
          <p:cNvSpPr/>
          <p:nvPr/>
        </p:nvSpPr>
        <p:spPr>
          <a:xfrm>
            <a:off x="5874261" y="2620756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C49FB6-9C36-4F4F-97E4-2A7C87A0C035}"/>
              </a:ext>
            </a:extLst>
          </p:cNvPr>
          <p:cNvSpPr/>
          <p:nvPr/>
        </p:nvSpPr>
        <p:spPr>
          <a:xfrm>
            <a:off x="6651816" y="2586444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A39777-0C22-4A00-A643-41539FD97E9C}"/>
              </a:ext>
            </a:extLst>
          </p:cNvPr>
          <p:cNvSpPr/>
          <p:nvPr/>
        </p:nvSpPr>
        <p:spPr>
          <a:xfrm>
            <a:off x="6659057" y="3121704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98BC78-E9CA-4E5C-9047-DD2292FC9123}"/>
              </a:ext>
            </a:extLst>
          </p:cNvPr>
          <p:cNvSpPr/>
          <p:nvPr/>
        </p:nvSpPr>
        <p:spPr>
          <a:xfrm>
            <a:off x="4434175" y="3173185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797E5D-FEDD-455D-A220-8D30BC62D099}"/>
              </a:ext>
            </a:extLst>
          </p:cNvPr>
          <p:cNvSpPr/>
          <p:nvPr/>
        </p:nvSpPr>
        <p:spPr>
          <a:xfrm>
            <a:off x="5874261" y="3179099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3" grpId="0" animBg="1"/>
      <p:bldP spid="13" grpId="1" animBg="1"/>
      <p:bldP spid="13" grpId="2" animBg="1"/>
      <p:bldP spid="15" grpId="0" animBg="1"/>
      <p:bldP spid="15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53D3-7298-453C-93C7-B39DB1F2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.NET Core Lambda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0CDE0-9DBD-4B6B-9AF1-01B5EE0C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Core 2.0 project (targeting netcoreapp2.0)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Packaged using </a:t>
            </a:r>
            <a:r>
              <a:rPr lang="en-US" b="1" dirty="0"/>
              <a:t>dotnet publish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Highly recommend</a:t>
            </a:r>
            <a:r>
              <a:rPr lang="en-US" dirty="0"/>
              <a:t> using an AWS tool to create the package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Toolkit for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Amazon.Lambda.Tools</a:t>
            </a:r>
            <a:r>
              <a:rPr lang="en-US" dirty="0"/>
              <a:t> – Extension to the dotnet CLI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4F89680-91A1-4C19-B0FA-4732A788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7" y="1900496"/>
            <a:ext cx="4975317" cy="12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588-84EB-4046-9814-B18BD539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 .NET Core Lambda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EAA2B-813C-4B17-9EA6-13B3DE39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Identified by the function handler string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&lt;assembly&gt;::&lt;full type name&gt;::&lt;method&gt;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8C34B-DA7B-41A8-A6DB-8E4D1D95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891268"/>
            <a:ext cx="5688130" cy="1284416"/>
          </a:xfrm>
          <a:prstGeom prst="rect">
            <a:avLst/>
          </a:prstGeom>
        </p:spPr>
      </p:pic>
      <p:pic>
        <p:nvPicPr>
          <p:cNvPr id="2050" name="Picture 2" descr="Image result for keep it simple meme">
            <a:extLst>
              <a:ext uri="{FF2B5EF4-FFF2-40B4-BE49-F238E27FC236}">
                <a16:creationId xmlns:a16="http://schemas.microsoft.com/office/drawing/2014/main" id="{39803895-F896-4133-BD32-362B0CE5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52" y="1768576"/>
            <a:ext cx="1927618" cy="16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9064FE-81F2-410C-A1CC-94FA67A8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" y="3335146"/>
            <a:ext cx="5307082" cy="13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5230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Lambda Projects from the </a:t>
            </a:r>
            <a:r>
              <a:rPr lang="en-US" dirty="0" err="1" smtClean="0"/>
              <a:t>dotnet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Install: </a:t>
            </a:r>
            <a:r>
              <a:rPr lang="en-US" sz="2000" dirty="0" err="1" smtClean="0"/>
              <a:t>dotnet</a:t>
            </a:r>
            <a:r>
              <a:rPr lang="en-US" sz="2000" smtClean="0"/>
              <a:t> new -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Amazon.Lambda.Templates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 Project: </a:t>
            </a:r>
            <a:r>
              <a:rPr lang="en-US" sz="2000" dirty="0" err="1" smtClean="0"/>
              <a:t>dotnet</a:t>
            </a:r>
            <a:r>
              <a:rPr lang="en-US" sz="2000" dirty="0" smtClean="0"/>
              <a:t> new </a:t>
            </a:r>
            <a:r>
              <a:rPr lang="en-US" sz="2000" dirty="0" err="1" smtClean="0"/>
              <a:t>lambda.EmptyFunction</a:t>
            </a:r>
            <a:r>
              <a:rPr lang="en-US" sz="2000" dirty="0" smtClean="0"/>
              <a:t> --region us-east-1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3" y="1960225"/>
            <a:ext cx="8848650" cy="26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6865</TotalTime>
  <Words>772</Words>
  <Application>Microsoft Office PowerPoint</Application>
  <PresentationFormat>On-screen Show (16:9)</PresentationFormat>
  <Paragraphs>203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Amazon Ember</vt:lpstr>
      <vt:lpstr>Arial</vt:lpstr>
      <vt:lpstr>Calibri</vt:lpstr>
      <vt:lpstr>Consolas</vt:lpstr>
      <vt:lpstr>Helvetica Neue</vt:lpstr>
      <vt:lpstr>Lucida Console</vt:lpstr>
      <vt:lpstr>Times New Roman</vt:lpstr>
      <vt:lpstr>DeckTemplate-AWS</vt:lpstr>
      <vt:lpstr>PowerPoint Presentation</vt:lpstr>
      <vt:lpstr>Goals for Today</vt:lpstr>
      <vt:lpstr>AWS Lambda</vt:lpstr>
      <vt:lpstr>AWS Lambda</vt:lpstr>
      <vt:lpstr>How Does Lambda Work? (10,000 foot view)</vt:lpstr>
      <vt:lpstr>What is a .NET Core Lambda Function</vt:lpstr>
      <vt:lpstr>Coding a .NET Core Lambda Function</vt:lpstr>
      <vt:lpstr>Demo Time</vt:lpstr>
      <vt:lpstr>Creating Lambda Projects from the dotnet CLI</vt:lpstr>
      <vt:lpstr>What is a Serverless Application?</vt:lpstr>
      <vt:lpstr>Anatomy of AWS Serverless Application</vt:lpstr>
      <vt:lpstr>Deploying with AWS CloudFormation</vt:lpstr>
      <vt:lpstr>Video Tag Cloud Generator</vt:lpstr>
      <vt:lpstr>AWS Step Functions State Machine</vt:lpstr>
      <vt:lpstr>Demo Time</vt:lpstr>
      <vt:lpstr>Exposing a REST API</vt:lpstr>
      <vt:lpstr>ASP.NET Core in Lambda</vt:lpstr>
      <vt:lpstr>Demo Time</vt:lpstr>
      <vt:lpstr>PowerPoint Presentation</vt:lpstr>
      <vt:lpstr>What is Blazor?</vt:lpstr>
      <vt:lpstr>What does Blazor have to do with Serverless?</vt:lpstr>
      <vt:lpstr>Demo Time</vt:lpstr>
      <vt:lpstr>Continuous Integrations &amp; Continuous Delivery</vt:lpstr>
      <vt:lpstr>AWS Code Services</vt:lpstr>
      <vt:lpstr>CI - Serverless</vt:lpstr>
      <vt:lpstr>AWS Tools for Visual Studio Team Services</vt:lpstr>
      <vt:lpstr>Demo Time</vt:lpstr>
      <vt:lpstr>Recap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Johanson, Norm</cp:lastModifiedBy>
  <cp:revision>251</cp:revision>
  <dcterms:created xsi:type="dcterms:W3CDTF">2016-06-17T18:22:10Z</dcterms:created>
  <dcterms:modified xsi:type="dcterms:W3CDTF">2018-05-09T17:25:18Z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