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36"/>
  </p:notesMasterIdLst>
  <p:sldIdLst>
    <p:sldId id="285" r:id="rId5"/>
    <p:sldId id="355" r:id="rId6"/>
    <p:sldId id="300" r:id="rId7"/>
    <p:sldId id="335" r:id="rId8"/>
    <p:sldId id="351" r:id="rId9"/>
    <p:sldId id="301" r:id="rId10"/>
    <p:sldId id="302" r:id="rId11"/>
    <p:sldId id="303" r:id="rId12"/>
    <p:sldId id="304" r:id="rId13"/>
    <p:sldId id="352" r:id="rId14"/>
    <p:sldId id="306" r:id="rId15"/>
    <p:sldId id="353" r:id="rId16"/>
    <p:sldId id="356" r:id="rId17"/>
    <p:sldId id="350" r:id="rId18"/>
    <p:sldId id="357" r:id="rId19"/>
    <p:sldId id="359" r:id="rId20"/>
    <p:sldId id="360" r:id="rId21"/>
    <p:sldId id="336" r:id="rId22"/>
    <p:sldId id="361" r:id="rId23"/>
    <p:sldId id="367" r:id="rId24"/>
    <p:sldId id="362" r:id="rId25"/>
    <p:sldId id="320" r:id="rId26"/>
    <p:sldId id="319" r:id="rId27"/>
    <p:sldId id="363" r:id="rId28"/>
    <p:sldId id="365" r:id="rId29"/>
    <p:sldId id="369" r:id="rId30"/>
    <p:sldId id="370" r:id="rId31"/>
    <p:sldId id="368" r:id="rId32"/>
    <p:sldId id="349" r:id="rId33"/>
    <p:sldId id="371" r:id="rId34"/>
    <p:sldId id="317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A5D"/>
    <a:srgbClr val="414042"/>
    <a:srgbClr val="DCDCDC"/>
    <a:srgbClr val="4F81BD"/>
    <a:srgbClr val="0C9B2E"/>
    <a:srgbClr val="FFFAD0"/>
    <a:srgbClr val="FFF8AE"/>
    <a:srgbClr val="FCB64C"/>
    <a:srgbClr val="FEC46F"/>
    <a:srgbClr val="FFE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6" autoAdjust="0"/>
    <p:restoredTop sz="94732" autoAdjust="0"/>
  </p:normalViewPr>
  <p:slideViewPr>
    <p:cSldViewPr snapToGrid="0" showGuides="1">
      <p:cViewPr varScale="1">
        <p:scale>
          <a:sx n="156" d="100"/>
          <a:sy n="156" d="100"/>
        </p:scale>
        <p:origin x="234" y="114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Norm </a:t>
            </a:r>
            <a:r>
              <a:rPr lang="en-US" dirty="0" err="1"/>
              <a:t>Johanson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250571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Using Amazon </a:t>
            </a:r>
            <a:r>
              <a:rPr lang="en-US" dirty="0" err="1"/>
              <a:t>DynamoDB</a:t>
            </a:r>
            <a:r>
              <a:rPr lang="en-US" dirty="0"/>
              <a:t> with .NET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89150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© 2018,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3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08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7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3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053950" y="4639759"/>
            <a:ext cx="1018533" cy="440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4459" y="1674428"/>
            <a:ext cx="6069541" cy="1250668"/>
          </a:xfrm>
        </p:spPr>
        <p:txBody>
          <a:bodyPr anchor="ctr" anchorCtr="0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826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dirty="0"/>
              <a:t>What is Amazon </a:t>
            </a:r>
            <a:r>
              <a:rPr lang="en-US" dirty="0" err="1"/>
              <a:t>DynamoDB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D4D4C"/>
                </a:solidFill>
              </a:defRPr>
            </a:lvl1pPr>
            <a:lvl2pPr marL="742950" indent="-285750">
              <a:buFont typeface="Arial"/>
              <a:buChar char="•"/>
              <a:defRPr baseline="0">
                <a:solidFill>
                  <a:srgbClr val="4D4D4C"/>
                </a:solidFill>
              </a:defRPr>
            </a:lvl2pPr>
            <a:lvl3pPr marL="1143000" indent="-228600">
              <a:buFont typeface="Arial"/>
              <a:buChar char="•"/>
              <a:defRPr baseline="0">
                <a:solidFill>
                  <a:srgbClr val="4D4D4C"/>
                </a:solidFill>
              </a:defRPr>
            </a:lvl3pPr>
            <a:lvl4pPr>
              <a:defRPr>
                <a:solidFill>
                  <a:srgbClr val="4D4D4C"/>
                </a:solidFill>
              </a:defRPr>
            </a:lvl4pPr>
            <a:lvl5pPr>
              <a:defRPr>
                <a:solidFill>
                  <a:srgbClr val="4D4D4C"/>
                </a:solidFill>
              </a:defRPr>
            </a:lvl5pPr>
          </a:lstStyle>
          <a:p>
            <a:pPr lvl="1"/>
            <a:r>
              <a:rPr lang="en-US" dirty="0"/>
              <a:t>NoSQL Database</a:t>
            </a:r>
          </a:p>
          <a:p>
            <a:pPr lvl="2"/>
            <a:r>
              <a:rPr lang="en-US" dirty="0"/>
              <a:t>No Schema</a:t>
            </a:r>
          </a:p>
          <a:p>
            <a:pPr lvl="2"/>
            <a:r>
              <a:rPr lang="en-US" dirty="0"/>
              <a:t>Define Table Keys</a:t>
            </a:r>
          </a:p>
          <a:p>
            <a:pPr lvl="1"/>
            <a:r>
              <a:rPr lang="en-US" dirty="0"/>
              <a:t>Fully Managed</a:t>
            </a:r>
          </a:p>
          <a:p>
            <a:pPr lvl="2"/>
            <a:r>
              <a:rPr lang="en-US" dirty="0"/>
              <a:t>No machines to manage</a:t>
            </a:r>
          </a:p>
          <a:p>
            <a:pPr lvl="2"/>
            <a:r>
              <a:rPr lang="en-US" dirty="0"/>
              <a:t>Set Read &amp; Write Capacity</a:t>
            </a:r>
          </a:p>
          <a:p>
            <a:pPr lvl="2"/>
            <a:r>
              <a:rPr lang="en-US" dirty="0"/>
              <a:t>Easy to Scale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59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14936"/>
            <a:ext cx="8205304" cy="54519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AWSSDK.DynamoDBv2 NuGet Package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40632" y="765382"/>
            <a:ext cx="5466667" cy="40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0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dirty="0"/>
              <a:t>.NET API to Access </a:t>
            </a:r>
            <a:r>
              <a:rPr lang="en-US" dirty="0" err="1"/>
              <a:t>DynamoDB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D4D4C"/>
                </a:solidFill>
              </a:defRPr>
            </a:lvl1pPr>
            <a:lvl2pPr marL="742950" indent="-285750">
              <a:buFont typeface="Arial"/>
              <a:buChar char="•"/>
              <a:defRPr baseline="0">
                <a:solidFill>
                  <a:srgbClr val="4D4D4C"/>
                </a:solidFill>
              </a:defRPr>
            </a:lvl2pPr>
            <a:lvl3pPr marL="1143000" indent="-228600">
              <a:buFont typeface="Arial"/>
              <a:buChar char="•"/>
              <a:defRPr baseline="0">
                <a:solidFill>
                  <a:srgbClr val="4D4D4C"/>
                </a:solidFill>
              </a:defRPr>
            </a:lvl3pPr>
            <a:lvl4pPr>
              <a:defRPr baseline="0">
                <a:solidFill>
                  <a:srgbClr val="4D4D4C"/>
                </a:solidFill>
              </a:defRPr>
            </a:lvl4pPr>
            <a:lvl5pPr>
              <a:defRPr>
                <a:solidFill>
                  <a:srgbClr val="4D4D4C"/>
                </a:solidFill>
              </a:defRPr>
            </a:lvl5pPr>
          </a:lstStyle>
          <a:p>
            <a:pPr lvl="1"/>
            <a:r>
              <a:rPr lang="en-US" dirty="0"/>
              <a:t>Service Client (Low Level)</a:t>
            </a:r>
          </a:p>
          <a:p>
            <a:pPr lvl="2"/>
            <a:r>
              <a:rPr lang="en-US" dirty="0"/>
              <a:t>Full access to the </a:t>
            </a:r>
            <a:r>
              <a:rPr lang="en-US" dirty="0" err="1"/>
              <a:t>DynamoDB</a:t>
            </a:r>
            <a:r>
              <a:rPr lang="en-US" dirty="0"/>
              <a:t> API</a:t>
            </a:r>
          </a:p>
          <a:p>
            <a:pPr lvl="2"/>
            <a:r>
              <a:rPr lang="en-US" dirty="0"/>
              <a:t>Requires writing more code</a:t>
            </a:r>
          </a:p>
          <a:p>
            <a:pPr lvl="1"/>
            <a:r>
              <a:rPr lang="en-US" dirty="0"/>
              <a:t>Document Model</a:t>
            </a:r>
          </a:p>
          <a:p>
            <a:pPr lvl="2"/>
            <a:r>
              <a:rPr lang="en-US" dirty="0"/>
              <a:t>Store data as a Document</a:t>
            </a:r>
          </a:p>
          <a:p>
            <a:pPr lvl="2"/>
            <a:r>
              <a:rPr lang="en-US" dirty="0"/>
              <a:t>Good for heterogeneous data</a:t>
            </a:r>
          </a:p>
          <a:p>
            <a:pPr lvl="1"/>
            <a:r>
              <a:rPr lang="en-US" dirty="0"/>
              <a:t>Data Model</a:t>
            </a:r>
          </a:p>
          <a:p>
            <a:pPr lvl="2"/>
            <a:r>
              <a:rPr lang="en-US" dirty="0"/>
              <a:t>Use C# classes to model your data</a:t>
            </a:r>
          </a:p>
        </p:txBody>
      </p:sp>
    </p:spTree>
    <p:extLst>
      <p:ext uri="{BB962C8B-B14F-4D97-AF65-F5344CB8AC3E}">
        <p14:creationId xmlns:p14="http://schemas.microsoft.com/office/powerpoint/2010/main" val="413981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D4D4C"/>
                </a:solidFill>
              </a:defRPr>
            </a:lvl1pPr>
          </a:lstStyle>
          <a:p>
            <a:r>
              <a:rPr lang="en-US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69546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9399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dirty="0" err="1"/>
              <a:t>Addin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D4D4C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D4D4C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D4D4C"/>
                </a:solidFill>
              </a:defRPr>
            </a:lvl3pPr>
            <a:lvl4pPr>
              <a:defRPr>
                <a:solidFill>
                  <a:srgbClr val="4D4D4C"/>
                </a:solidFill>
              </a:defRPr>
            </a:lvl4pPr>
            <a:lvl5pPr>
              <a:defRPr>
                <a:solidFill>
                  <a:srgbClr val="4D4D4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D4D4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820" y="4699140"/>
            <a:ext cx="551833" cy="33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3" r:id="rId2"/>
    <p:sldLayoutId id="2147483694" r:id="rId3"/>
    <p:sldLayoutId id="2147483695" r:id="rId4"/>
    <p:sldLayoutId id="2147483697" r:id="rId5"/>
    <p:sldLayoutId id="2147483696" r:id="rId6"/>
    <p:sldLayoutId id="2147483676" r:id="rId7"/>
    <p:sldLayoutId id="2147483692" r:id="rId8"/>
    <p:sldLayoutId id="2147483677" r:id="rId9"/>
    <p:sldLayoutId id="2147483678" r:id="rId10"/>
    <p:sldLayoutId id="2147483679" r:id="rId11"/>
    <p:sldLayoutId id="2147483689" r:id="rId12"/>
    <p:sldLayoutId id="2147483690" r:id="rId13"/>
    <p:sldLayoutId id="2147483691" r:id="rId14"/>
    <p:sldLayoutId id="2147483680" r:id="rId15"/>
    <p:sldLayoutId id="2147483681" r:id="rId16"/>
    <p:sldLayoutId id="2147483682" r:id="rId17"/>
    <p:sldLayoutId id="2147483686" r:id="rId18"/>
    <p:sldLayoutId id="2147483687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accent6">
              <a:lumMod val="50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s-samples/aws-workshop-for-kubernetes" TargetMode="External"/><Relationship Id="rId2" Type="http://schemas.openxmlformats.org/officeDocument/2006/relationships/hyperlink" Target="https://github.com/kubernetes/kops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s/aws-lambda-dotnet" TargetMode="External"/><Relationship Id="rId7" Type="http://schemas.openxmlformats.org/officeDocument/2006/relationships/hyperlink" Target="https://github.com/aws/aws-vsts-tools" TargetMode="External"/><Relationship Id="rId2" Type="http://schemas.openxmlformats.org/officeDocument/2006/relationships/hyperlink" Target="https://github.com/aws/aws-sdk-ne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arketplace.visualstudio.com/items?itemName=AmazonWebServices.aws-vsts-tools" TargetMode="External"/><Relationship Id="rId5" Type="http://schemas.openxmlformats.org/officeDocument/2006/relationships/hyperlink" Target="https://github.com/aws/aws-extensions-for-dotnet-cli" TargetMode="External"/><Relationship Id="rId4" Type="http://schemas.openxmlformats.org/officeDocument/2006/relationships/hyperlink" Target="https://marketplace.visualstudio.com/items?itemName=AmazonWebServices.AWSToolkitforVisualStudio2017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mj/NDCOsloServerlessAndContainers" TargetMode="External"/><Relationship Id="rId7" Type="http://schemas.openxmlformats.org/officeDocument/2006/relationships/hyperlink" Target="https://github.com/aws/aws-sdk-net" TargetMode="External"/><Relationship Id="rId2" Type="http://schemas.openxmlformats.org/officeDocument/2006/relationships/hyperlink" Target="https://aws.amazon.com/blogs/developer/category/net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aws/aws-vsts-tools" TargetMode="External"/><Relationship Id="rId5" Type="http://schemas.openxmlformats.org/officeDocument/2006/relationships/hyperlink" Target="https://github.com/aws/aws-extensions-for-dotnet-cli" TargetMode="External"/><Relationship Id="rId4" Type="http://schemas.openxmlformats.org/officeDocument/2006/relationships/hyperlink" Target="https://github.com/aws/aws-lambda-dotne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7897" y="3482770"/>
            <a:ext cx="4752317" cy="433387"/>
          </a:xfrm>
        </p:spPr>
        <p:txBody>
          <a:bodyPr>
            <a:normAutofit fontScale="92500"/>
          </a:bodyPr>
          <a:lstStyle/>
          <a:p>
            <a:r>
              <a:rPr lang="en-US" dirty="0"/>
              <a:t>Norm Johanson, Senior Software Engineer at AWS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Serverless and Containers with AWS and .NET Core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53D3-7298-453C-93C7-B39DB1F29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dirty="0"/>
              <a:t>ASP.NET Core on Lambda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B0CDE0-9DBD-4B6B-9AF1-01B5EE0C9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NuGet Package </a:t>
            </a:r>
            <a:r>
              <a:rPr lang="en-US" dirty="0" err="1"/>
              <a:t>Amazon.Lambda.AspNetCoreServer</a:t>
            </a:r>
            <a:endParaRPr lang="en-US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Bridges API Gateway and ASP.NET 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Pros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b="1" dirty="0"/>
              <a:t>Powerful framework and constantly improving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b="1" dirty="0"/>
              <a:t>Easy to migrate existing applications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b="1" dirty="0"/>
              <a:t>Little new to learn to be </a:t>
            </a:r>
            <a:r>
              <a:rPr lang="en-US" b="1" dirty="0" err="1"/>
              <a:t>serverless</a:t>
            </a:r>
            <a:r>
              <a:rPr lang="en-US" b="1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Cons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b="1" dirty="0"/>
              <a:t>Larger package bundle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b="1" dirty="0"/>
              <a:t>Cost to initialize ASP.NET Core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518FB8-2F1D-4AC9-BCAC-07AE62085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122" y="58240"/>
            <a:ext cx="521366" cy="625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EC0F10-686B-4132-B293-C6D450E96D84}"/>
              </a:ext>
            </a:extLst>
          </p:cNvPr>
          <p:cNvSpPr txBox="1"/>
          <p:nvPr/>
        </p:nvSpPr>
        <p:spPr>
          <a:xfrm>
            <a:off x="7755429" y="729039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27D6BD-D68B-460D-9ECD-EBA9A3586F7B}"/>
              </a:ext>
            </a:extLst>
          </p:cNvPr>
          <p:cNvSpPr txBox="1"/>
          <p:nvPr/>
        </p:nvSpPr>
        <p:spPr>
          <a:xfrm>
            <a:off x="6420862" y="735012"/>
            <a:ext cx="636547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Lambda function</a:t>
            </a:r>
            <a:endParaRPr lang="en-US" sz="1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249C14-50D9-4BD9-93F7-FAC9A47F6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316" y="58240"/>
            <a:ext cx="543639" cy="564959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B6D296E1-CB85-46EB-B71C-F18DBAC32FF8}"/>
              </a:ext>
            </a:extLst>
          </p:cNvPr>
          <p:cNvSpPr/>
          <p:nvPr/>
        </p:nvSpPr>
        <p:spPr>
          <a:xfrm>
            <a:off x="7174068" y="186687"/>
            <a:ext cx="651395" cy="308063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2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2043-03CE-419C-8E75-1E20CB9A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252308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2043-03CE-419C-8E75-1E20CB9A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pic>
        <p:nvPicPr>
          <p:cNvPr id="1026" name="Picture 2" descr="Docker logo horizontal spacing">
            <a:extLst>
              <a:ext uri="{FF2B5EF4-FFF2-40B4-BE49-F238E27FC236}">
                <a16:creationId xmlns:a16="http://schemas.microsoft.com/office/drawing/2014/main" id="{346D38C1-708A-4C80-BE6C-2C1EC0884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22" y="2979223"/>
            <a:ext cx="1632482" cy="137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462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Rich and powerful tool chain that works anywhere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Docker CLI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Image Registry (Docker Hub or Cloud Provider registry)</a:t>
            </a:r>
          </a:p>
          <a:p>
            <a:endParaRPr lang="en-US" sz="2000" dirty="0"/>
          </a:p>
          <a:p>
            <a:r>
              <a:rPr lang="en-US" sz="2000" dirty="0"/>
              <a:t>Cloud or On-Premise agnostic</a:t>
            </a:r>
          </a:p>
          <a:p>
            <a:pPr lvl="1" indent="0">
              <a:buNone/>
            </a:pPr>
            <a:endParaRPr lang="en-US" sz="2000" dirty="0"/>
          </a:p>
          <a:p>
            <a:r>
              <a:rPr lang="en-US" sz="2000" dirty="0"/>
              <a:t>Application Packaging (Images)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Any type of application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Isolation between running application</a:t>
            </a:r>
          </a:p>
          <a:p>
            <a:endParaRPr lang="en-US" sz="2000" dirty="0"/>
          </a:p>
          <a:p>
            <a:r>
              <a:rPr lang="en-US" sz="2000" dirty="0"/>
              <a:t>Fast Deployments and Scaling</a:t>
            </a:r>
          </a:p>
        </p:txBody>
      </p:sp>
    </p:spTree>
    <p:extLst>
      <p:ext uri="{BB962C8B-B14F-4D97-AF65-F5344CB8AC3E}">
        <p14:creationId xmlns:p14="http://schemas.microsoft.com/office/powerpoint/2010/main" val="34044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Container Application (Docker)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Container Image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An immutable image of your application and all of it’s dependencies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000" dirty="0"/>
              <a:t>Docker Runtime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Governs the running of image on a server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Controls the interaction of the container and the host machine</a:t>
            </a:r>
          </a:p>
          <a:p>
            <a:endParaRPr lang="en-US" sz="2000" dirty="0"/>
          </a:p>
          <a:p>
            <a:r>
              <a:rPr lang="en-US" sz="2000" dirty="0"/>
              <a:t>Orchestration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 Manages the layout of running containers across a cluster of servers</a:t>
            </a:r>
          </a:p>
        </p:txBody>
      </p:sp>
    </p:spTree>
    <p:extLst>
      <p:ext uri="{BB962C8B-B14F-4D97-AF65-F5344CB8AC3E}">
        <p14:creationId xmlns:p14="http://schemas.microsoft.com/office/powerpoint/2010/main" val="12379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Images vs Lambda Package Bundle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 Image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Contains all application bits including down to the OS Level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.NET Core Linux images typically around 100-200 megs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Lambda Package Bundle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Application-only </a:t>
            </a:r>
            <a:r>
              <a:rPr lang="en-US" dirty="0"/>
              <a:t>bits in a zip file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Typically a few megs. Lambda max size 50 Megs</a:t>
            </a:r>
          </a:p>
        </p:txBody>
      </p:sp>
    </p:spTree>
    <p:extLst>
      <p:ext uri="{BB962C8B-B14F-4D97-AF65-F5344CB8AC3E}">
        <p14:creationId xmlns:p14="http://schemas.microsoft.com/office/powerpoint/2010/main" val="13180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Add and remove containers based on metrics</a:t>
            </a:r>
          </a:p>
          <a:p>
            <a:endParaRPr lang="en-US" dirty="0"/>
          </a:p>
          <a:p>
            <a:r>
              <a:rPr lang="en-US" dirty="0"/>
              <a:t>Durability &amp; Placement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Spread containers across Servers</a:t>
            </a:r>
          </a:p>
          <a:p>
            <a:endParaRPr lang="en-US" dirty="0"/>
          </a:p>
          <a:p>
            <a:r>
              <a:rPr lang="en-US" dirty="0"/>
              <a:t>Service Discovery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Connecting services with each other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98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Container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servers that run containers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EC2 Instances in AWS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Spread servers out (AWS: Different availability zones)</a:t>
            </a:r>
          </a:p>
          <a:p>
            <a:r>
              <a:rPr lang="en-US" dirty="0"/>
              <a:t>Managed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Spin up and down servers as needed</a:t>
            </a:r>
          </a:p>
          <a:p>
            <a:r>
              <a:rPr lang="en-US" dirty="0"/>
              <a:t>Unmanaged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Manually launch servers into clusters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/>
              <a:t>Use automation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6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2043-03CE-419C-8E75-1E20CB9A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Container Services</a:t>
            </a:r>
          </a:p>
        </p:txBody>
      </p:sp>
    </p:spTree>
    <p:extLst>
      <p:ext uri="{BB962C8B-B14F-4D97-AF65-F5344CB8AC3E}">
        <p14:creationId xmlns:p14="http://schemas.microsoft.com/office/powerpoint/2010/main" val="325815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Batch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for batch workloads</a:t>
            </a:r>
          </a:p>
          <a:p>
            <a:endParaRPr lang="en-US" dirty="0"/>
          </a:p>
          <a:p>
            <a:r>
              <a:rPr lang="en-US" dirty="0"/>
              <a:t>Jobs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Execute containers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Jobs can </a:t>
            </a:r>
            <a:r>
              <a:rPr lang="en-US" dirty="0" smtClean="0"/>
              <a:t>be dependent </a:t>
            </a:r>
            <a:r>
              <a:rPr lang="en-US" dirty="0"/>
              <a:t>on other jobs</a:t>
            </a:r>
          </a:p>
          <a:p>
            <a:r>
              <a:rPr lang="en-US" dirty="0"/>
              <a:t>Job Queues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Priority Based</a:t>
            </a:r>
          </a:p>
          <a:p>
            <a:r>
              <a:rPr lang="en-US" dirty="0"/>
              <a:t>Compute Environments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Managed (On-Demand or Spot Instances</a:t>
            </a:r>
            <a:r>
              <a:rPr lang="en-US" dirty="0" smtClean="0"/>
              <a:t>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Unmanaged (You supply EC2 Instances to cluster)</a:t>
            </a:r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CEB159-6DAF-4337-A2F5-A30B2A29E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031" y="60937"/>
            <a:ext cx="542123" cy="65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0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D699-77A9-47F1-BFBC-15C6BF7FD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7755F-E75C-4B22-95DF-98A107309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Serverless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Define and learn the AWS implementation for Serverless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Container Environment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Overview and compare with Serverless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Learn </a:t>
            </a:r>
            <a:r>
              <a:rPr lang="en-US" dirty="0"/>
              <a:t>what AWS offers for Containers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Help choose the right technology</a:t>
            </a:r>
          </a:p>
        </p:txBody>
      </p:sp>
    </p:spTree>
    <p:extLst>
      <p:ext uri="{BB962C8B-B14F-4D97-AF65-F5344CB8AC3E}">
        <p14:creationId xmlns:p14="http://schemas.microsoft.com/office/powerpoint/2010/main" val="260051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CloudTrail</a:t>
            </a:r>
            <a:r>
              <a:rPr lang="en-US" dirty="0"/>
              <a:t> and AWS Batch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Find out over the past year how many Lambda Functions were created for each Lambda runtime</a:t>
            </a:r>
          </a:p>
          <a:p>
            <a:endParaRPr lang="en-US" dirty="0"/>
          </a:p>
          <a:p>
            <a:r>
              <a:rPr lang="en-US" dirty="0"/>
              <a:t>Solution: </a:t>
            </a:r>
            <a:r>
              <a:rPr lang="en-US" dirty="0" err="1"/>
              <a:t>CloudTrail</a:t>
            </a:r>
            <a:r>
              <a:rPr lang="en-US" dirty="0"/>
              <a:t> provides audit logs saved to S3 that we can </a:t>
            </a:r>
            <a:r>
              <a:rPr lang="en-US" dirty="0" smtClean="0"/>
              <a:t>parse.</a:t>
            </a:r>
            <a:endParaRPr lang="en-US" dirty="0"/>
          </a:p>
          <a:p>
            <a:endParaRPr lang="en-US" dirty="0"/>
          </a:p>
          <a:p>
            <a:r>
              <a:rPr lang="en-US" dirty="0"/>
              <a:t>S3 Key Prefix has the following pattern:</a:t>
            </a:r>
          </a:p>
          <a:p>
            <a:r>
              <a:rPr lang="en-US" sz="1800" dirty="0"/>
              <a:t>	</a:t>
            </a:r>
            <a:r>
              <a:rPr lang="en-US" sz="1800" dirty="0" err="1"/>
              <a:t>AWSLogs</a:t>
            </a:r>
            <a:r>
              <a:rPr lang="en-US" sz="1800" dirty="0"/>
              <a:t>/&lt;account-id&gt;/</a:t>
            </a:r>
            <a:r>
              <a:rPr lang="en-US" sz="1800" dirty="0" err="1"/>
              <a:t>CloudTrail</a:t>
            </a:r>
            <a:r>
              <a:rPr lang="en-US" sz="1800" dirty="0"/>
              <a:t>/&lt;region&gt;/YYYY/MM/DD/file.json.gz</a:t>
            </a: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B2F413-67CC-4793-93C6-B27F1CB75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435" y="114936"/>
            <a:ext cx="537316" cy="64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7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CodeBuild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managed build service</a:t>
            </a:r>
          </a:p>
          <a:p>
            <a:endParaRPr lang="en-US" dirty="0"/>
          </a:p>
          <a:p>
            <a:r>
              <a:rPr lang="en-US" dirty="0"/>
              <a:t>Build scripts execute in container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.NET Core 2.0 image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Custom images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/>
              <a:t>i.e. </a:t>
            </a:r>
            <a:r>
              <a:rPr lang="en-US" dirty="0" err="1"/>
              <a:t>microsoft</a:t>
            </a:r>
            <a:r>
              <a:rPr lang="en-US" dirty="0"/>
              <a:t>/dotnet:2.1-sdk</a:t>
            </a:r>
          </a:p>
          <a:p>
            <a:pPr lvl="2" indent="0">
              <a:buNone/>
            </a:pPr>
            <a:endParaRPr lang="en-US" dirty="0"/>
          </a:p>
          <a:p>
            <a:r>
              <a:rPr lang="en-US" dirty="0"/>
              <a:t>Can build container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3D8BCB-9FF1-4839-BE86-30A4EFE1C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476" y="66297"/>
            <a:ext cx="533234" cy="6430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AAA4E4-F333-4073-9477-96535C603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975" y="1395332"/>
            <a:ext cx="3243433" cy="206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3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A7FD2-E151-449B-B77B-068AEA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Elastic Container Service (ECS)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B81DF3-FB8D-4D8D-9879-1CA519EE73B0}"/>
              </a:ext>
            </a:extLst>
          </p:cNvPr>
          <p:cNvSpPr txBox="1">
            <a:spLocks/>
          </p:cNvSpPr>
          <p:nvPr/>
        </p:nvSpPr>
        <p:spPr>
          <a:xfrm>
            <a:off x="172192" y="691961"/>
            <a:ext cx="8449055" cy="323229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ECS cluster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Container Instances -&gt; EC2 instances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Task definition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Defines Docker images, memory, </a:t>
            </a:r>
            <a:r>
              <a:rPr lang="en-US" sz="1600" dirty="0" err="1"/>
              <a:t>cpu</a:t>
            </a:r>
            <a:r>
              <a:rPr lang="en-US" sz="1600" dirty="0"/>
              <a:t>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Running tasks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Transitory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Container Registry (Amazon ECR)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Services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Long-lived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Load balancer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ECS registers tasks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Traffic flows to tasks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C51CE-F19D-4436-ADAF-A65D2AD74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111" y="1840267"/>
            <a:ext cx="1901791" cy="200744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F8FAFB-EBF0-4656-AC3D-C09FF765AE4D}"/>
              </a:ext>
            </a:extLst>
          </p:cNvPr>
          <p:cNvSpPr/>
          <p:nvPr/>
        </p:nvSpPr>
        <p:spPr>
          <a:xfrm>
            <a:off x="6114429" y="885139"/>
            <a:ext cx="1987016" cy="468300"/>
          </a:xfrm>
          <a:prstGeom prst="round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/>
                </a:solidFill>
              </a:rPr>
              <a:t>Container Registry</a:t>
            </a:r>
          </a:p>
          <a:p>
            <a:pPr algn="ctr"/>
            <a:r>
              <a:rPr lang="en-US" sz="1100" dirty="0">
                <a:solidFill>
                  <a:schemeClr val="bg2"/>
                </a:solidFill>
              </a:rPr>
              <a:t>(Amazon ECR, Docker Hub)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6FE0F8-76ED-4B0F-8C57-3E919CC5B566}"/>
              </a:ext>
            </a:extLst>
          </p:cNvPr>
          <p:cNvCxnSpPr>
            <a:cxnSpLocks/>
          </p:cNvCxnSpPr>
          <p:nvPr/>
        </p:nvCxnSpPr>
        <p:spPr>
          <a:xfrm flipV="1">
            <a:off x="7150549" y="1353439"/>
            <a:ext cx="0" cy="117935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EA4348F-BF48-42AE-A436-CF6603E36AE1}"/>
              </a:ext>
            </a:extLst>
          </p:cNvPr>
          <p:cNvSpPr/>
          <p:nvPr/>
        </p:nvSpPr>
        <p:spPr>
          <a:xfrm>
            <a:off x="3998282" y="2215918"/>
            <a:ext cx="1250477" cy="316879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Task Definition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FF41CF-A3D2-46E5-9CDE-087F650DA7F6}"/>
              </a:ext>
            </a:extLst>
          </p:cNvPr>
          <p:cNvCxnSpPr>
            <a:stCxn id="8" idx="3"/>
          </p:cNvCxnSpPr>
          <p:nvPr/>
        </p:nvCxnSpPr>
        <p:spPr>
          <a:xfrm flipV="1">
            <a:off x="5248759" y="2374357"/>
            <a:ext cx="1025226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0D0FD38-F01D-41AF-B6DE-09776B95DBD7}"/>
              </a:ext>
            </a:extLst>
          </p:cNvPr>
          <p:cNvSpPr/>
          <p:nvPr/>
        </p:nvSpPr>
        <p:spPr>
          <a:xfrm>
            <a:off x="6320706" y="1943118"/>
            <a:ext cx="366529" cy="160809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900C8D-BF4C-4141-BDD1-DD850E43781E}"/>
              </a:ext>
            </a:extLst>
          </p:cNvPr>
          <p:cNvSpPr/>
          <p:nvPr/>
        </p:nvSpPr>
        <p:spPr>
          <a:xfrm>
            <a:off x="7198942" y="2374357"/>
            <a:ext cx="366529" cy="160809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41876-A65B-497A-842E-EDFD32BB30DB}"/>
              </a:ext>
            </a:extLst>
          </p:cNvPr>
          <p:cNvSpPr/>
          <p:nvPr/>
        </p:nvSpPr>
        <p:spPr>
          <a:xfrm>
            <a:off x="7653189" y="3450432"/>
            <a:ext cx="366529" cy="160809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5D91F2-1BD0-4F05-9050-3F39D0CDC543}"/>
              </a:ext>
            </a:extLst>
          </p:cNvPr>
          <p:cNvSpPr/>
          <p:nvPr/>
        </p:nvSpPr>
        <p:spPr>
          <a:xfrm>
            <a:off x="7657456" y="3209134"/>
            <a:ext cx="366529" cy="160809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E1B1EC-8632-44B9-8399-85E896E5BA07}"/>
              </a:ext>
            </a:extLst>
          </p:cNvPr>
          <p:cNvSpPr/>
          <p:nvPr/>
        </p:nvSpPr>
        <p:spPr>
          <a:xfrm>
            <a:off x="3825237" y="2951792"/>
            <a:ext cx="1608543" cy="1318897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Service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01FB49C-3E53-4B11-B3CA-F7E7A2813519}"/>
              </a:ext>
            </a:extLst>
          </p:cNvPr>
          <p:cNvSpPr/>
          <p:nvPr/>
        </p:nvSpPr>
        <p:spPr>
          <a:xfrm>
            <a:off x="3911229" y="3127696"/>
            <a:ext cx="1448355" cy="316879"/>
          </a:xfrm>
          <a:prstGeom prst="roundRect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Task Definition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B4F67B-CC4E-4BEB-81B0-249CD2B0482B}"/>
              </a:ext>
            </a:extLst>
          </p:cNvPr>
          <p:cNvSpPr/>
          <p:nvPr/>
        </p:nvSpPr>
        <p:spPr>
          <a:xfrm>
            <a:off x="3911229" y="3530836"/>
            <a:ext cx="1448356" cy="316879"/>
          </a:xfrm>
          <a:prstGeom prst="roundRect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Service Definition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E439A2-7D7E-4E57-911B-F25803DBA913}"/>
              </a:ext>
            </a:extLst>
          </p:cNvPr>
          <p:cNvCxnSpPr>
            <a:cxnSpLocks/>
          </p:cNvCxnSpPr>
          <p:nvPr/>
        </p:nvCxnSpPr>
        <p:spPr>
          <a:xfrm flipV="1">
            <a:off x="5446129" y="3560714"/>
            <a:ext cx="153137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EDB84A9-79FF-457D-8851-6A22BBE2711F}"/>
              </a:ext>
            </a:extLst>
          </p:cNvPr>
          <p:cNvSpPr/>
          <p:nvPr/>
        </p:nvSpPr>
        <p:spPr>
          <a:xfrm>
            <a:off x="6832413" y="1949192"/>
            <a:ext cx="366529" cy="16080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63CBF6-E011-4CB3-80C9-0B4FC1749897}"/>
              </a:ext>
            </a:extLst>
          </p:cNvPr>
          <p:cNvSpPr/>
          <p:nvPr/>
        </p:nvSpPr>
        <p:spPr>
          <a:xfrm>
            <a:off x="6701374" y="2378986"/>
            <a:ext cx="366529" cy="16080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938173-6F74-4920-8E86-E32663123A46}"/>
              </a:ext>
            </a:extLst>
          </p:cNvPr>
          <p:cNvSpPr/>
          <p:nvPr/>
        </p:nvSpPr>
        <p:spPr>
          <a:xfrm>
            <a:off x="7107937" y="2780084"/>
            <a:ext cx="366529" cy="16080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CA8F2B-1677-4FF8-946E-A3196AE343CF}"/>
              </a:ext>
            </a:extLst>
          </p:cNvPr>
          <p:cNvSpPr/>
          <p:nvPr/>
        </p:nvSpPr>
        <p:spPr>
          <a:xfrm>
            <a:off x="7123591" y="3043419"/>
            <a:ext cx="366529" cy="16080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0D26AA-D229-47DF-AE5A-47BE27315D77}"/>
              </a:ext>
            </a:extLst>
          </p:cNvPr>
          <p:cNvSpPr/>
          <p:nvPr/>
        </p:nvSpPr>
        <p:spPr>
          <a:xfrm>
            <a:off x="7132084" y="3296492"/>
            <a:ext cx="366529" cy="16080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T5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A25FC6D-319D-475E-B4DE-9F77D2AE5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66" y="3328760"/>
            <a:ext cx="543639" cy="56495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074EA7D-E414-4145-99F4-2E3E2BDD1662}"/>
              </a:ext>
            </a:extLst>
          </p:cNvPr>
          <p:cNvSpPr txBox="1"/>
          <p:nvPr/>
        </p:nvSpPr>
        <p:spPr>
          <a:xfrm>
            <a:off x="2364527" y="3924258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Load Balancer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2CE240-803A-4876-957F-67D04F2140F2}"/>
              </a:ext>
            </a:extLst>
          </p:cNvPr>
          <p:cNvCxnSpPr/>
          <p:nvPr/>
        </p:nvCxnSpPr>
        <p:spPr>
          <a:xfrm>
            <a:off x="3269126" y="3689275"/>
            <a:ext cx="5080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896F62-02FA-4D55-85A8-68B38849F738}"/>
              </a:ext>
            </a:extLst>
          </p:cNvPr>
          <p:cNvCxnSpPr/>
          <p:nvPr/>
        </p:nvCxnSpPr>
        <p:spPr>
          <a:xfrm flipH="1">
            <a:off x="3222405" y="3457301"/>
            <a:ext cx="5547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30A2A2-052B-4078-97CA-4F8FEC97988A}"/>
              </a:ext>
            </a:extLst>
          </p:cNvPr>
          <p:cNvSpPr txBox="1"/>
          <p:nvPr/>
        </p:nvSpPr>
        <p:spPr>
          <a:xfrm>
            <a:off x="6064216" y="1614147"/>
            <a:ext cx="1317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Container Instances</a:t>
            </a:r>
          </a:p>
        </p:txBody>
      </p:sp>
      <p:sp>
        <p:nvSpPr>
          <p:cNvPr id="28" name="Rounded Rectangle 6">
            <a:extLst>
              <a:ext uri="{FF2B5EF4-FFF2-40B4-BE49-F238E27FC236}">
                <a16:creationId xmlns:a16="http://schemas.microsoft.com/office/drawing/2014/main" id="{C419D842-31D1-4EB9-9437-71189DBFAA7F}"/>
              </a:ext>
            </a:extLst>
          </p:cNvPr>
          <p:cNvSpPr/>
          <p:nvPr/>
        </p:nvSpPr>
        <p:spPr>
          <a:xfrm>
            <a:off x="5873518" y="1568496"/>
            <a:ext cx="2468839" cy="2802889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Helvetica Neue"/>
                <a:cs typeface="Helvetica Neue"/>
              </a:rPr>
              <a:t>Cluster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2FB1115-C8FD-4C0D-95B8-3F765EE18D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907" y="112060"/>
            <a:ext cx="513304" cy="48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6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7" grpId="0"/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AB44-71CF-4656-85A8-006ACC3E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Fargate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E7DC-00F4-4173-B48F-E12EBFA80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 type for ECS Tasks</a:t>
            </a:r>
          </a:p>
          <a:p>
            <a:endParaRPr lang="en-US" dirty="0"/>
          </a:p>
          <a:p>
            <a:r>
              <a:rPr lang="en-US" dirty="0"/>
              <a:t>Auto provision compute capacity during task launch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Task </a:t>
            </a:r>
            <a:r>
              <a:rPr lang="en-US" dirty="0" smtClean="0"/>
              <a:t>declares </a:t>
            </a:r>
            <a:r>
              <a:rPr lang="en-US" dirty="0"/>
              <a:t>max </a:t>
            </a:r>
            <a:r>
              <a:rPr lang="en-US" dirty="0" err="1"/>
              <a:t>cpu</a:t>
            </a:r>
            <a:r>
              <a:rPr lang="en-US" dirty="0"/>
              <a:t> and memory specified</a:t>
            </a:r>
          </a:p>
          <a:p>
            <a:endParaRPr lang="en-US" dirty="0"/>
          </a:p>
          <a:p>
            <a:r>
              <a:rPr lang="en-US" dirty="0"/>
              <a:t>No server management</a:t>
            </a:r>
          </a:p>
          <a:p>
            <a:endParaRPr lang="en-US" dirty="0"/>
          </a:p>
          <a:p>
            <a:r>
              <a:rPr lang="en-US" dirty="0"/>
              <a:t>Cost based on </a:t>
            </a:r>
            <a:r>
              <a:rPr lang="en-US" dirty="0" err="1"/>
              <a:t>cpu</a:t>
            </a:r>
            <a:r>
              <a:rPr lang="en-US" dirty="0"/>
              <a:t> and memory for task duration</a:t>
            </a:r>
          </a:p>
        </p:txBody>
      </p:sp>
    </p:spTree>
    <p:extLst>
      <p:ext uri="{BB962C8B-B14F-4D97-AF65-F5344CB8AC3E}">
        <p14:creationId xmlns:p14="http://schemas.microsoft.com/office/powerpoint/2010/main" val="75782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89" y="782516"/>
            <a:ext cx="8205304" cy="3553926"/>
          </a:xfrm>
        </p:spPr>
        <p:txBody>
          <a:bodyPr/>
          <a:lstStyle/>
          <a:p>
            <a:r>
              <a:rPr lang="en-US" dirty="0"/>
              <a:t>Quickly becoming the standard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Largest community behind it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Major Vendors backing &amp; contributing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/>
              <a:t>Google, AWS, Microsoft, Red Hat</a:t>
            </a:r>
          </a:p>
          <a:p>
            <a:r>
              <a:rPr lang="en-US" dirty="0"/>
              <a:t>Can be </a:t>
            </a:r>
            <a:r>
              <a:rPr lang="en-US" dirty="0" smtClean="0"/>
              <a:t>challenging </a:t>
            </a:r>
            <a:r>
              <a:rPr lang="en-US" dirty="0"/>
              <a:t>to </a:t>
            </a:r>
            <a:r>
              <a:rPr lang="en-US" dirty="0" smtClean="0"/>
              <a:t>setup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kops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github.com/kubernetes/kops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major cloud providers quickly adding managed implementation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Amazon Elastic Container Service for </a:t>
            </a:r>
            <a:r>
              <a:rPr lang="en-US" dirty="0" smtClean="0"/>
              <a:t>Kubernetes (EKS)</a:t>
            </a:r>
          </a:p>
          <a:p>
            <a:r>
              <a:rPr lang="en-US" dirty="0" smtClean="0"/>
              <a:t>AWS </a:t>
            </a:r>
            <a:r>
              <a:rPr lang="en-US" dirty="0"/>
              <a:t>Workshop for Kubernetes - </a:t>
            </a:r>
            <a:r>
              <a:rPr lang="en-US" dirty="0">
                <a:hlinkClick r:id="rId3"/>
              </a:rPr>
              <a:t>https://github.com/aws-samples/aws-workshop-for-kubernetes</a:t>
            </a:r>
            <a:endParaRPr lang="en-US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https://raw.githubusercontent.com/kubernetes/kubernetes/master/logo/logo.png">
            <a:extLst>
              <a:ext uri="{FF2B5EF4-FFF2-40B4-BE49-F238E27FC236}">
                <a16:creationId xmlns:a16="http://schemas.microsoft.com/office/drawing/2014/main" id="{FB7E31AB-BE2A-40C9-AF87-1E98AA824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182" y="88688"/>
            <a:ext cx="715029" cy="69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704" y="870607"/>
            <a:ext cx="2091151" cy="17528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09054" y="2623431"/>
            <a:ext cx="18020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From </a:t>
            </a:r>
            <a:r>
              <a:rPr lang="en-US" sz="1000" dirty="0" err="1" smtClean="0"/>
              <a:t>JetBrains</a:t>
            </a:r>
            <a:r>
              <a:rPr lang="en-US" sz="1000" dirty="0" smtClean="0"/>
              <a:t> 2018 Survey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8292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4200042" cy="545741"/>
          </a:xfrm>
        </p:spPr>
        <p:txBody>
          <a:bodyPr/>
          <a:lstStyle/>
          <a:p>
            <a:r>
              <a:rPr lang="en-US" dirty="0"/>
              <a:t>Container Environment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C51CE-F19D-4436-ADAF-A65D2AD74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04" y="1964460"/>
            <a:ext cx="1901791" cy="200744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F8FAFB-EBF0-4656-AC3D-C09FF765AE4D}"/>
              </a:ext>
            </a:extLst>
          </p:cNvPr>
          <p:cNvSpPr/>
          <p:nvPr/>
        </p:nvSpPr>
        <p:spPr>
          <a:xfrm>
            <a:off x="1436922" y="1009332"/>
            <a:ext cx="1987016" cy="468300"/>
          </a:xfrm>
          <a:prstGeom prst="round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/>
                </a:solidFill>
              </a:rPr>
              <a:t>Container Registry</a:t>
            </a:r>
          </a:p>
          <a:p>
            <a:pPr algn="ctr"/>
            <a:r>
              <a:rPr lang="en-US" sz="1100" dirty="0">
                <a:solidFill>
                  <a:schemeClr val="bg2"/>
                </a:solidFill>
              </a:rPr>
              <a:t>(Amazon ECR, Docker Hub)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6FE0F8-76ED-4B0F-8C57-3E919CC5B566}"/>
              </a:ext>
            </a:extLst>
          </p:cNvPr>
          <p:cNvCxnSpPr>
            <a:cxnSpLocks/>
          </p:cNvCxnSpPr>
          <p:nvPr/>
        </p:nvCxnSpPr>
        <p:spPr>
          <a:xfrm flipV="1">
            <a:off x="2473042" y="1477632"/>
            <a:ext cx="0" cy="117935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0D0FD38-F01D-41AF-B6DE-09776B95DBD7}"/>
              </a:ext>
            </a:extLst>
          </p:cNvPr>
          <p:cNvSpPr/>
          <p:nvPr/>
        </p:nvSpPr>
        <p:spPr>
          <a:xfrm>
            <a:off x="1643199" y="2067311"/>
            <a:ext cx="366529" cy="160809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900C8D-BF4C-4141-BDD1-DD850E43781E}"/>
              </a:ext>
            </a:extLst>
          </p:cNvPr>
          <p:cNvSpPr/>
          <p:nvPr/>
        </p:nvSpPr>
        <p:spPr>
          <a:xfrm>
            <a:off x="2521435" y="2498550"/>
            <a:ext cx="366529" cy="160809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41876-A65B-497A-842E-EDFD32BB30DB}"/>
              </a:ext>
            </a:extLst>
          </p:cNvPr>
          <p:cNvSpPr/>
          <p:nvPr/>
        </p:nvSpPr>
        <p:spPr>
          <a:xfrm>
            <a:off x="2975682" y="3574625"/>
            <a:ext cx="366529" cy="160809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5D91F2-1BD0-4F05-9050-3F39D0CDC543}"/>
              </a:ext>
            </a:extLst>
          </p:cNvPr>
          <p:cNvSpPr/>
          <p:nvPr/>
        </p:nvSpPr>
        <p:spPr>
          <a:xfrm>
            <a:off x="2979949" y="3333327"/>
            <a:ext cx="366529" cy="160809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DB84A9-79FF-457D-8851-6A22BBE2711F}"/>
              </a:ext>
            </a:extLst>
          </p:cNvPr>
          <p:cNvSpPr/>
          <p:nvPr/>
        </p:nvSpPr>
        <p:spPr>
          <a:xfrm>
            <a:off x="2154906" y="2073385"/>
            <a:ext cx="366529" cy="16080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63CBF6-E011-4CB3-80C9-0B4FC1749897}"/>
              </a:ext>
            </a:extLst>
          </p:cNvPr>
          <p:cNvSpPr/>
          <p:nvPr/>
        </p:nvSpPr>
        <p:spPr>
          <a:xfrm>
            <a:off x="2023867" y="2503179"/>
            <a:ext cx="366529" cy="16080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938173-6F74-4920-8E86-E32663123A46}"/>
              </a:ext>
            </a:extLst>
          </p:cNvPr>
          <p:cNvSpPr/>
          <p:nvPr/>
        </p:nvSpPr>
        <p:spPr>
          <a:xfrm>
            <a:off x="2430430" y="2904277"/>
            <a:ext cx="366529" cy="16080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CA8F2B-1677-4FF8-946E-A3196AE343CF}"/>
              </a:ext>
            </a:extLst>
          </p:cNvPr>
          <p:cNvSpPr/>
          <p:nvPr/>
        </p:nvSpPr>
        <p:spPr>
          <a:xfrm>
            <a:off x="2446084" y="3167612"/>
            <a:ext cx="366529" cy="16080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D26AA-D229-47DF-AE5A-47BE27315D77}"/>
              </a:ext>
            </a:extLst>
          </p:cNvPr>
          <p:cNvSpPr/>
          <p:nvPr/>
        </p:nvSpPr>
        <p:spPr>
          <a:xfrm>
            <a:off x="2454577" y="3420685"/>
            <a:ext cx="366529" cy="16080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T5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30A2A2-052B-4078-97CA-4F8FEC97988A}"/>
              </a:ext>
            </a:extLst>
          </p:cNvPr>
          <p:cNvSpPr txBox="1"/>
          <p:nvPr/>
        </p:nvSpPr>
        <p:spPr>
          <a:xfrm>
            <a:off x="1386709" y="1738340"/>
            <a:ext cx="1317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Container Instances</a:t>
            </a:r>
          </a:p>
        </p:txBody>
      </p:sp>
      <p:sp>
        <p:nvSpPr>
          <p:cNvPr id="19" name="Rounded Rectangle 6">
            <a:extLst>
              <a:ext uri="{FF2B5EF4-FFF2-40B4-BE49-F238E27FC236}">
                <a16:creationId xmlns:a16="http://schemas.microsoft.com/office/drawing/2014/main" id="{C419D842-31D1-4EB9-9437-71189DBFAA7F}"/>
              </a:ext>
            </a:extLst>
          </p:cNvPr>
          <p:cNvSpPr/>
          <p:nvPr/>
        </p:nvSpPr>
        <p:spPr>
          <a:xfrm>
            <a:off x="1196011" y="1692689"/>
            <a:ext cx="2468839" cy="2802889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Helvetica Neue"/>
                <a:cs typeface="Helvetica Neue"/>
              </a:rPr>
              <a:t>Cluster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D394B0A-8FEC-4C51-8316-B69D0190AE25}"/>
              </a:ext>
            </a:extLst>
          </p:cNvPr>
          <p:cNvSpPr/>
          <p:nvPr/>
        </p:nvSpPr>
        <p:spPr>
          <a:xfrm>
            <a:off x="5534022" y="1321659"/>
            <a:ext cx="2377807" cy="3081727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9191C31-EBAF-4956-BBE7-146E23BF5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220" y="2503815"/>
            <a:ext cx="543639" cy="564959"/>
          </a:xfrm>
          <a:prstGeom prst="rect">
            <a:avLst/>
          </a:prstGeom>
        </p:spPr>
      </p:pic>
      <p:sp>
        <p:nvSpPr>
          <p:cNvPr id="32" name="Arrow: Right 8">
            <a:extLst>
              <a:ext uri="{FF2B5EF4-FFF2-40B4-BE49-F238E27FC236}">
                <a16:creationId xmlns:a16="http://schemas.microsoft.com/office/drawing/2014/main" id="{AF844209-35FA-4AA1-8AF2-AF92F8757D4A}"/>
              </a:ext>
            </a:extLst>
          </p:cNvPr>
          <p:cNvSpPr/>
          <p:nvPr/>
        </p:nvSpPr>
        <p:spPr>
          <a:xfrm>
            <a:off x="5874261" y="2620756"/>
            <a:ext cx="663630" cy="331075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11">
            <a:extLst>
              <a:ext uri="{FF2B5EF4-FFF2-40B4-BE49-F238E27FC236}">
                <a16:creationId xmlns:a16="http://schemas.microsoft.com/office/drawing/2014/main" id="{CAC49FB6-9C36-4F4F-97E4-2A7C87A0C035}"/>
              </a:ext>
            </a:extLst>
          </p:cNvPr>
          <p:cNvSpPr/>
          <p:nvPr/>
        </p:nvSpPr>
        <p:spPr>
          <a:xfrm>
            <a:off x="6651816" y="2586444"/>
            <a:ext cx="438146" cy="4458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Arrow: Right 15">
            <a:extLst>
              <a:ext uri="{FF2B5EF4-FFF2-40B4-BE49-F238E27FC236}">
                <a16:creationId xmlns:a16="http://schemas.microsoft.com/office/drawing/2014/main" id="{A5797E5D-FEDD-455D-A220-8D30BC62D099}"/>
              </a:ext>
            </a:extLst>
          </p:cNvPr>
          <p:cNvSpPr/>
          <p:nvPr/>
        </p:nvSpPr>
        <p:spPr>
          <a:xfrm>
            <a:off x="5874261" y="3179099"/>
            <a:ext cx="663630" cy="331075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4770868" y="114935"/>
            <a:ext cx="4200042" cy="545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rgbClr val="4D4D4C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dirty="0"/>
              <a:t>Serverless Environment</a:t>
            </a:r>
          </a:p>
        </p:txBody>
      </p:sp>
      <p:sp>
        <p:nvSpPr>
          <p:cNvPr id="36" name="Rectangle: Rounded Corners 11">
            <a:extLst>
              <a:ext uri="{FF2B5EF4-FFF2-40B4-BE49-F238E27FC236}">
                <a16:creationId xmlns:a16="http://schemas.microsoft.com/office/drawing/2014/main" id="{CAC49FB6-9C36-4F4F-97E4-2A7C87A0C035}"/>
              </a:ext>
            </a:extLst>
          </p:cNvPr>
          <p:cNvSpPr/>
          <p:nvPr/>
        </p:nvSpPr>
        <p:spPr>
          <a:xfrm>
            <a:off x="6651816" y="3121702"/>
            <a:ext cx="438146" cy="4458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Arrow: Right 15">
            <a:extLst>
              <a:ext uri="{FF2B5EF4-FFF2-40B4-BE49-F238E27FC236}">
                <a16:creationId xmlns:a16="http://schemas.microsoft.com/office/drawing/2014/main" id="{A5797E5D-FEDD-455D-A220-8D30BC62D099}"/>
              </a:ext>
            </a:extLst>
          </p:cNvPr>
          <p:cNvSpPr/>
          <p:nvPr/>
        </p:nvSpPr>
        <p:spPr>
          <a:xfrm>
            <a:off x="5874261" y="3714642"/>
            <a:ext cx="663630" cy="331075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: Rounded Corners 11">
            <a:extLst>
              <a:ext uri="{FF2B5EF4-FFF2-40B4-BE49-F238E27FC236}">
                <a16:creationId xmlns:a16="http://schemas.microsoft.com/office/drawing/2014/main" id="{CAC49FB6-9C36-4F4F-97E4-2A7C87A0C035}"/>
              </a:ext>
            </a:extLst>
          </p:cNvPr>
          <p:cNvSpPr/>
          <p:nvPr/>
        </p:nvSpPr>
        <p:spPr>
          <a:xfrm>
            <a:off x="6651816" y="3657245"/>
            <a:ext cx="438146" cy="4458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rrow: Right 15">
            <a:extLst>
              <a:ext uri="{FF2B5EF4-FFF2-40B4-BE49-F238E27FC236}">
                <a16:creationId xmlns:a16="http://schemas.microsoft.com/office/drawing/2014/main" id="{A5797E5D-FEDD-455D-A220-8D30BC62D099}"/>
              </a:ext>
            </a:extLst>
          </p:cNvPr>
          <p:cNvSpPr/>
          <p:nvPr/>
        </p:nvSpPr>
        <p:spPr>
          <a:xfrm>
            <a:off x="5874261" y="2084339"/>
            <a:ext cx="663630" cy="331075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: Rounded Corners 11">
            <a:extLst>
              <a:ext uri="{FF2B5EF4-FFF2-40B4-BE49-F238E27FC236}">
                <a16:creationId xmlns:a16="http://schemas.microsoft.com/office/drawing/2014/main" id="{CAC49FB6-9C36-4F4F-97E4-2A7C87A0C035}"/>
              </a:ext>
            </a:extLst>
          </p:cNvPr>
          <p:cNvSpPr/>
          <p:nvPr/>
        </p:nvSpPr>
        <p:spPr>
          <a:xfrm>
            <a:off x="6651816" y="2026942"/>
            <a:ext cx="438146" cy="4458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Arrow: Right 15">
            <a:extLst>
              <a:ext uri="{FF2B5EF4-FFF2-40B4-BE49-F238E27FC236}">
                <a16:creationId xmlns:a16="http://schemas.microsoft.com/office/drawing/2014/main" id="{A5797E5D-FEDD-455D-A220-8D30BC62D099}"/>
              </a:ext>
            </a:extLst>
          </p:cNvPr>
          <p:cNvSpPr/>
          <p:nvPr/>
        </p:nvSpPr>
        <p:spPr>
          <a:xfrm>
            <a:off x="5862583" y="1503735"/>
            <a:ext cx="663630" cy="331075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: Rounded Corners 11">
            <a:extLst>
              <a:ext uri="{FF2B5EF4-FFF2-40B4-BE49-F238E27FC236}">
                <a16:creationId xmlns:a16="http://schemas.microsoft.com/office/drawing/2014/main" id="{CAC49FB6-9C36-4F4F-97E4-2A7C87A0C035}"/>
              </a:ext>
            </a:extLst>
          </p:cNvPr>
          <p:cNvSpPr/>
          <p:nvPr/>
        </p:nvSpPr>
        <p:spPr>
          <a:xfrm>
            <a:off x="6640138" y="1446338"/>
            <a:ext cx="438146" cy="4458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5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the right tech to use?</a:t>
            </a:r>
          </a:p>
        </p:txBody>
      </p:sp>
      <p:pic>
        <p:nvPicPr>
          <p:cNvPr id="1028" name="Picture 4" descr="https://i.imgflip.com/2bmtbv.jpg">
            <a:extLst>
              <a:ext uri="{FF2B5EF4-FFF2-40B4-BE49-F238E27FC236}">
                <a16:creationId xmlns:a16="http://schemas.microsoft.com/office/drawing/2014/main" id="{9083F361-13B5-42EF-86AF-9EAB0B58A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897915"/>
            <a:ext cx="47625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30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BF2FA6-6CC2-4682-8AD2-5A7E087B8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7743" y="163992"/>
            <a:ext cx="4040188" cy="479822"/>
          </a:xfrm>
        </p:spPr>
        <p:txBody>
          <a:bodyPr/>
          <a:lstStyle/>
          <a:p>
            <a:r>
              <a:rPr lang="en-US" dirty="0"/>
              <a:t>Serverless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8F7C9-C6F6-4B1A-9EEC-3566BDE0C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7743" y="816538"/>
            <a:ext cx="4040188" cy="363480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Continuous Scaling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Spikey or low traffic patterns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Reduced </a:t>
            </a:r>
            <a:r>
              <a:rPr lang="en-US" sz="1800" dirty="0" smtClean="0"/>
              <a:t>DevOps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Great for asynchronous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Responding to service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In many case can be order of magnitude cheaper to 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65D47-A7F7-41BE-B520-6F55ECDED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25569" y="163992"/>
            <a:ext cx="4041775" cy="479822"/>
          </a:xfrm>
        </p:spPr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19E12-0A95-4DD3-8778-6D6C62166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5569" y="816538"/>
            <a:ext cx="4041775" cy="363480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Control of Compute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Highly </a:t>
            </a:r>
            <a:r>
              <a:rPr lang="en-US" sz="1800" dirty="0"/>
              <a:t>consistent low latency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Cloud agnostic tooling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Docker </a:t>
            </a:r>
            <a:r>
              <a:rPr lang="en-US" sz="1600" dirty="0" smtClean="0"/>
              <a:t>CLI (</a:t>
            </a:r>
            <a:r>
              <a:rPr lang="en-US" sz="1600" dirty="0" err="1" smtClean="0"/>
              <a:t>docker</a:t>
            </a:r>
            <a:r>
              <a:rPr lang="en-US" sz="1600" dirty="0" smtClean="0"/>
              <a:t>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Kubernetes CLI (</a:t>
            </a:r>
            <a:r>
              <a:rPr lang="en-US" sz="1600" dirty="0" err="1" smtClean="0"/>
              <a:t>kubectl</a:t>
            </a:r>
            <a:r>
              <a:rPr lang="en-US" sz="16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Long </a:t>
            </a:r>
            <a:r>
              <a:rPr lang="en-US" sz="1800" dirty="0"/>
              <a:t>running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No restrictions of language runtimes or types of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Real-time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84755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2043-03CE-419C-8E75-1E20CB9A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Demo Results</a:t>
            </a:r>
          </a:p>
        </p:txBody>
      </p:sp>
    </p:spTree>
    <p:extLst>
      <p:ext uri="{BB962C8B-B14F-4D97-AF65-F5344CB8AC3E}">
        <p14:creationId xmlns:p14="http://schemas.microsoft.com/office/powerpoint/2010/main" val="13672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Overview of what </a:t>
            </a:r>
            <a:r>
              <a:rPr lang="en-US" sz="1800" dirty="0" smtClean="0"/>
              <a:t>is a </a:t>
            </a:r>
            <a:r>
              <a:rPr lang="en-US" sz="1800" dirty="0"/>
              <a:t>Serverless environment</a:t>
            </a:r>
          </a:p>
          <a:p>
            <a:r>
              <a:rPr lang="en-US" sz="1800" dirty="0" smtClean="0"/>
              <a:t>Learned </a:t>
            </a:r>
            <a:r>
              <a:rPr lang="en-US" sz="1800" dirty="0"/>
              <a:t>what is AWS Lambda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Lambda function’s lifecycle and how it scales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How to use .NET Core with Lambda</a:t>
            </a:r>
          </a:p>
          <a:p>
            <a:r>
              <a:rPr lang="en-US" sz="1800" dirty="0"/>
              <a:t>What are the major components of Container environment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How does it compares with a Serverless environment</a:t>
            </a:r>
          </a:p>
          <a:p>
            <a:r>
              <a:rPr lang="en-US" sz="1800" dirty="0"/>
              <a:t>Looked at some AWS Container offerings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AWS Batch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AWS </a:t>
            </a:r>
            <a:r>
              <a:rPr lang="en-US" sz="1800" dirty="0" err="1"/>
              <a:t>CodeBuild</a:t>
            </a:r>
            <a:r>
              <a:rPr lang="en-US" sz="1800" dirty="0"/>
              <a:t>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Amazon Elastic Container Service</a:t>
            </a:r>
          </a:p>
          <a:p>
            <a:r>
              <a:rPr lang="en-US" sz="1800" dirty="0"/>
              <a:t>Got a better understanding of when to use each tech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2617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9F8E-8038-4D78-A307-BA76404A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right tech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4A3FC-0A4A-4E90-8546-318C58108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020" y="908478"/>
            <a:ext cx="8123373" cy="3582839"/>
          </a:xfrm>
        </p:spPr>
        <p:txBody>
          <a:bodyPr/>
          <a:lstStyle/>
          <a:p>
            <a:r>
              <a:rPr lang="en-US" dirty="0"/>
              <a:t>Solve technical requirements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Execution Speed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Latency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Networking (i.e. persisted connections)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r>
              <a:rPr lang="en-US" dirty="0"/>
              <a:t>Cost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Operational Cost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Engineering Cost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0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Tools for .NET Developers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" y="776693"/>
            <a:ext cx="8205304" cy="404086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AWS SDK for .NET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1100" dirty="0"/>
              <a:t>NuGet package for each service (i.e. AWSSDK.S3 and </a:t>
            </a:r>
            <a:r>
              <a:rPr lang="en-US" sz="1100" dirty="0" err="1"/>
              <a:t>AWSSDK.Lambda</a:t>
            </a:r>
            <a:r>
              <a:rPr lang="en-US" sz="1100" dirty="0"/>
              <a:t>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1100" dirty="0"/>
              <a:t>GitHub - </a:t>
            </a:r>
            <a:r>
              <a:rPr lang="en-US" sz="1100" dirty="0">
                <a:hlinkClick r:id="rId2"/>
              </a:rPr>
              <a:t>https://github.com/aws/aws-sdk-net</a:t>
            </a:r>
            <a:endParaRPr lang="en-US" sz="1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AWS Lambda for .NET Core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1100" dirty="0"/>
              <a:t>GitHub - </a:t>
            </a:r>
            <a:r>
              <a:rPr lang="en-US" sz="1100" dirty="0">
                <a:hlinkClick r:id="rId3"/>
              </a:rPr>
              <a:t>https://</a:t>
            </a:r>
            <a:r>
              <a:rPr lang="en-US" sz="1100" dirty="0" smtClean="0">
                <a:hlinkClick r:id="rId3"/>
              </a:rPr>
              <a:t>github.com/aws/aws-lambda-dotnet</a:t>
            </a:r>
            <a:endParaRPr lang="en-US" sz="11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AWS </a:t>
            </a:r>
            <a:r>
              <a:rPr lang="en-US" sz="1400" dirty="0"/>
              <a:t>Toolkit for Visual Studio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1100" dirty="0"/>
              <a:t>Market Place - </a:t>
            </a:r>
            <a:r>
              <a:rPr lang="en-US" sz="1100" dirty="0">
                <a:hlinkClick r:id="rId4"/>
              </a:rPr>
              <a:t>https://marketplace.visualstudio.com/items?itemName=AmazonWebServices.AWSToolkitforVisualStudio2017</a:t>
            </a:r>
            <a:endParaRPr lang="en-US" sz="1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AWS Extensions for the </a:t>
            </a:r>
            <a:r>
              <a:rPr lang="en-US" sz="1400" dirty="0" err="1"/>
              <a:t>Dotnet</a:t>
            </a:r>
            <a:r>
              <a:rPr lang="en-US" sz="1400" dirty="0"/>
              <a:t> </a:t>
            </a:r>
            <a:r>
              <a:rPr lang="en-US" sz="1400" dirty="0" smtClean="0"/>
              <a:t>CLI  (</a:t>
            </a:r>
            <a:r>
              <a:rPr lang="en-US" sz="1400" dirty="0" err="1" smtClean="0"/>
              <a:t>dotnet</a:t>
            </a:r>
            <a:r>
              <a:rPr lang="en-US" sz="1400" dirty="0" smtClean="0"/>
              <a:t> lambda deploy-function </a:t>
            </a:r>
            <a:r>
              <a:rPr lang="en-US" sz="1400" dirty="0" err="1" smtClean="0"/>
              <a:t>MyFunction</a:t>
            </a:r>
            <a:r>
              <a:rPr lang="en-US" sz="1400" dirty="0" smtClean="0"/>
              <a:t>)</a:t>
            </a:r>
            <a:endParaRPr lang="en-US" sz="1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1100" dirty="0"/>
              <a:t>AWS Lambda, AWS </a:t>
            </a:r>
            <a:r>
              <a:rPr lang="en-US" sz="1100" dirty="0" smtClean="0"/>
              <a:t>Elastic Beanstalk </a:t>
            </a:r>
            <a:r>
              <a:rPr lang="en-US" sz="1100" dirty="0"/>
              <a:t>and Amazon Elastic Container Service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1100" dirty="0"/>
              <a:t>GitHub - </a:t>
            </a:r>
            <a:r>
              <a:rPr lang="en-US" sz="1100" dirty="0">
                <a:hlinkClick r:id="rId5"/>
              </a:rPr>
              <a:t>https://</a:t>
            </a:r>
            <a:r>
              <a:rPr lang="en-US" sz="1100" dirty="0" smtClean="0">
                <a:hlinkClick r:id="rId5"/>
              </a:rPr>
              <a:t>github.com/aws/aws-extensions-for-dotnet-cli</a:t>
            </a:r>
            <a:endParaRPr lang="en-US" sz="11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AWS </a:t>
            </a:r>
            <a:r>
              <a:rPr lang="en-US" sz="1400" dirty="0"/>
              <a:t>Tools for PowerShell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1100" dirty="0"/>
              <a:t>Supports both PowerShell and PowerShell Core for cross platform </a:t>
            </a:r>
            <a:r>
              <a:rPr lang="en-US" sz="1100" dirty="0" smtClean="0"/>
              <a:t>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AWS Tools for Visual Studio Team Services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1100" dirty="0"/>
              <a:t>Marketplace - </a:t>
            </a:r>
            <a:r>
              <a:rPr lang="en-US" sz="1100" dirty="0">
                <a:hlinkClick r:id="rId6"/>
              </a:rPr>
              <a:t>https://</a:t>
            </a:r>
            <a:r>
              <a:rPr lang="en-US" sz="1100" dirty="0" smtClean="0">
                <a:hlinkClick r:id="rId6"/>
              </a:rPr>
              <a:t>marketplace.visualstudio.com/items?itemName=AmazonWebServices.aws-vsts-tools</a:t>
            </a:r>
            <a:endParaRPr lang="en-US" sz="1100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1100" dirty="0"/>
              <a:t>GitHub - </a:t>
            </a:r>
            <a:r>
              <a:rPr lang="en-US" sz="1100" dirty="0">
                <a:hlinkClick r:id="rId7"/>
              </a:rPr>
              <a:t>https://</a:t>
            </a:r>
            <a:r>
              <a:rPr lang="en-US" sz="1100" dirty="0" smtClean="0">
                <a:hlinkClick r:id="rId7"/>
              </a:rPr>
              <a:t>github.com/aws/aws-vsts-tools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9043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787" y="569196"/>
            <a:ext cx="7772400" cy="1021556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04A5B5-857A-4B74-A370-F376C306AF9E}"/>
              </a:ext>
            </a:extLst>
          </p:cNvPr>
          <p:cNvSpPr txBox="1"/>
          <p:nvPr/>
        </p:nvSpPr>
        <p:spPr>
          <a:xfrm>
            <a:off x="500787" y="1828800"/>
            <a:ext cx="831376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Norm Johanson</a:t>
            </a:r>
          </a:p>
          <a:p>
            <a:r>
              <a:rPr lang="en-US" sz="1600" dirty="0"/>
              <a:t>Twitter:  @</a:t>
            </a:r>
            <a:r>
              <a:rPr lang="en-US" sz="1600" dirty="0" err="1"/>
              <a:t>socketnorm</a:t>
            </a:r>
            <a:endParaRPr lang="en-US" sz="1600" dirty="0"/>
          </a:p>
          <a:p>
            <a:r>
              <a:rPr lang="en-US" sz="1600" dirty="0"/>
              <a:t>AWS .NET Developer Blog: </a:t>
            </a:r>
            <a:r>
              <a:rPr lang="en-US" sz="1600" dirty="0">
                <a:hlinkClick r:id="rId2"/>
              </a:rPr>
              <a:t>https://aws.amazon.com/blogs/developer/category/net/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Conference Code: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github.com/normj/NDCOsloServerlessAndContainers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GitHub Repos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AWS .NET Lambda Tools: </a:t>
            </a:r>
            <a:r>
              <a:rPr lang="en-US" sz="1600" dirty="0">
                <a:hlinkClick r:id="rId4"/>
              </a:rPr>
              <a:t>https://github.com/aws/aws-lambda-dotnet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AWS Extensions for Dotnet CLI: </a:t>
            </a:r>
            <a:r>
              <a:rPr lang="en-US" sz="1600" dirty="0">
                <a:hlinkClick r:id="rId5"/>
              </a:rPr>
              <a:t>https://github.com/aws/aws-extensions-for-dotnet-cli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AWS Tools for VSTS: </a:t>
            </a:r>
            <a:r>
              <a:rPr lang="en-US" sz="1600" dirty="0">
                <a:hlinkClick r:id="rId6"/>
              </a:rPr>
              <a:t>https://github.com/aws/aws-vsts-tools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AWS SDK for .NET: </a:t>
            </a:r>
            <a:r>
              <a:rPr lang="en-US" sz="1600" dirty="0">
                <a:hlinkClick r:id="rId7"/>
              </a:rPr>
              <a:t>https://github.com/aws/aws-sdk-net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2043-03CE-419C-8E75-1E20CB9A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</a:t>
            </a:r>
          </a:p>
        </p:txBody>
      </p:sp>
    </p:spTree>
    <p:extLst>
      <p:ext uri="{BB962C8B-B14F-4D97-AF65-F5344CB8AC3E}">
        <p14:creationId xmlns:p14="http://schemas.microsoft.com/office/powerpoint/2010/main" val="388073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D699-77A9-47F1-BFBC-15C6BF7FD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mean to be Serverless?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7755F-E75C-4B22-95DF-98A107309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Scaling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Instantly scales up or down based on the current demand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No need to auto provision</a:t>
            </a:r>
          </a:p>
          <a:p>
            <a:r>
              <a:rPr lang="en-US" dirty="0"/>
              <a:t>No Servers to Manage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Focus on writing application specific code</a:t>
            </a:r>
          </a:p>
          <a:p>
            <a:r>
              <a:rPr lang="en-US"/>
              <a:t>Cost </a:t>
            </a:r>
            <a:r>
              <a:rPr lang="en-US" dirty="0"/>
              <a:t>based on function execution time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No charges for idle functions</a:t>
            </a:r>
          </a:p>
        </p:txBody>
      </p:sp>
    </p:spTree>
    <p:extLst>
      <p:ext uri="{BB962C8B-B14F-4D97-AF65-F5344CB8AC3E}">
        <p14:creationId xmlns:p14="http://schemas.microsoft.com/office/powerpoint/2010/main" val="407414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D699-77A9-47F1-BFBC-15C6BF7FD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7755F-E75C-4B22-95DF-98A107309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789" y="895032"/>
            <a:ext cx="8205304" cy="3553926"/>
          </a:xfrm>
        </p:spPr>
        <p:txBody>
          <a:bodyPr/>
          <a:lstStyle/>
          <a:p>
            <a:r>
              <a:rPr lang="en-US" dirty="0"/>
              <a:t>Event Based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HTTP Events (via Amazon API Gateway)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Service Events (i.e. Amazon S3 and Amazon DynamoDB)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Custom Events (Invoked by </a:t>
            </a:r>
            <a:r>
              <a:rPr lang="en-US" dirty="0" smtClean="0"/>
              <a:t>any </a:t>
            </a:r>
            <a:r>
              <a:rPr lang="en-US" dirty="0"/>
              <a:t>of the AWS SDKs)</a:t>
            </a:r>
          </a:p>
          <a:p>
            <a:r>
              <a:rPr lang="en-US" dirty="0"/>
              <a:t>Configuration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Memory (Indirectly CPU)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Timeout (Max 5 Minutes)</a:t>
            </a:r>
          </a:p>
          <a:p>
            <a:r>
              <a:rPr lang="en-US" dirty="0"/>
              <a:t>Billing at per 100 </a:t>
            </a:r>
            <a:r>
              <a:rPr lang="en-US" dirty="0" err="1" smtClean="0"/>
              <a:t>ms</a:t>
            </a:r>
            <a:r>
              <a:rPr lang="en-US" dirty="0" smtClean="0"/>
              <a:t> for function execution time</a:t>
            </a:r>
            <a:endParaRPr lang="en-US" dirty="0"/>
          </a:p>
          <a:p>
            <a:r>
              <a:rPr lang="en-US" dirty="0"/>
              <a:t>Supported Runtimes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.NET Core, Node.js, Go, Python, Java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A062A9-28FD-4360-BD84-6E4BED0F5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430" y="82949"/>
            <a:ext cx="544781" cy="65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1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CC98-9FE5-47AC-9FFC-903299B7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49855-E00C-4552-AED7-415229E4D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First event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New compute environment (C1)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Cold start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Processes event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C1 freezes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Second event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Warm start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C1 thaws and process event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C1 freezes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2 events come in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1 event reuses C1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2 second event creates C2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C1 and C2 freeze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C1 and C2 are removed after a period of inactivity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4CD5A33-1EC8-4565-B0BA-0B7CB763C3E4}"/>
              </a:ext>
            </a:extLst>
          </p:cNvPr>
          <p:cNvSpPr/>
          <p:nvPr/>
        </p:nvSpPr>
        <p:spPr>
          <a:xfrm>
            <a:off x="4434175" y="2620756"/>
            <a:ext cx="663630" cy="331075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D394B0A-8FEC-4C51-8316-B69D0190AE25}"/>
              </a:ext>
            </a:extLst>
          </p:cNvPr>
          <p:cNvSpPr/>
          <p:nvPr/>
        </p:nvSpPr>
        <p:spPr>
          <a:xfrm>
            <a:off x="5534022" y="1321659"/>
            <a:ext cx="2377807" cy="3081727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191C31-EBAF-4956-BBE7-146E23BF5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220" y="2503815"/>
            <a:ext cx="543639" cy="56495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F844209-35FA-4AA1-8AF2-AF92F8757D4A}"/>
              </a:ext>
            </a:extLst>
          </p:cNvPr>
          <p:cNvSpPr/>
          <p:nvPr/>
        </p:nvSpPr>
        <p:spPr>
          <a:xfrm>
            <a:off x="5874261" y="2620756"/>
            <a:ext cx="663630" cy="331075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C49FB6-9C36-4F4F-97E4-2A7C87A0C035}"/>
              </a:ext>
            </a:extLst>
          </p:cNvPr>
          <p:cNvSpPr/>
          <p:nvPr/>
        </p:nvSpPr>
        <p:spPr>
          <a:xfrm>
            <a:off x="6651816" y="2586444"/>
            <a:ext cx="438146" cy="4458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5A39777-0C22-4A00-A643-41539FD97E9C}"/>
              </a:ext>
            </a:extLst>
          </p:cNvPr>
          <p:cNvSpPr/>
          <p:nvPr/>
        </p:nvSpPr>
        <p:spPr>
          <a:xfrm>
            <a:off x="6659057" y="3121704"/>
            <a:ext cx="438146" cy="4458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198BC78-E9CA-4E5C-9047-DD2292FC9123}"/>
              </a:ext>
            </a:extLst>
          </p:cNvPr>
          <p:cNvSpPr/>
          <p:nvPr/>
        </p:nvSpPr>
        <p:spPr>
          <a:xfrm>
            <a:off x="4434175" y="3173185"/>
            <a:ext cx="663630" cy="331075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5797E5D-FEDD-455D-A220-8D30BC62D099}"/>
              </a:ext>
            </a:extLst>
          </p:cNvPr>
          <p:cNvSpPr/>
          <p:nvPr/>
        </p:nvSpPr>
        <p:spPr>
          <a:xfrm>
            <a:off x="5874261" y="3179099"/>
            <a:ext cx="663630" cy="331075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8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4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30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2" grpId="6" animBg="1"/>
      <p:bldP spid="13" grpId="0" animBg="1"/>
      <p:bldP spid="13" grpId="1" animBg="1"/>
      <p:bldP spid="13" grpId="2" animBg="1"/>
      <p:bldP spid="15" grpId="0" animBg="1"/>
      <p:bldP spid="15" grpId="1" animBg="1"/>
      <p:bldP spid="16" grpId="0" animBg="1"/>
      <p:bldP spid="1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53D3-7298-453C-93C7-B39DB1F2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.NET Core Lambda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B0CDE0-9DBD-4B6B-9AF1-01B5EE0C9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.NET Core 2.0 project (targeting netcoreapp2.0)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Packaged using </a:t>
            </a:r>
            <a:r>
              <a:rPr lang="en-US" b="1" dirty="0"/>
              <a:t>dotnet publish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Highly recommend</a:t>
            </a:r>
            <a:r>
              <a:rPr lang="en-US" dirty="0"/>
              <a:t> using an AWS tool to create the package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AWS Toolkit for Visual Studio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Amazon.Lambda.Tools</a:t>
            </a:r>
            <a:r>
              <a:rPr lang="en-US" dirty="0"/>
              <a:t> – Extension to the dotnet CLI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4F89680-91A1-4C19-B0FA-4732A7887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247" y="1900496"/>
            <a:ext cx="4975317" cy="120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7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4588-84EB-4046-9814-B18BD539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 .NET Core Lambda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EAA2B-813C-4B17-9EA6-13B3DE399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91" y="1009332"/>
            <a:ext cx="8440337" cy="3553926"/>
          </a:xfrm>
        </p:spPr>
        <p:txBody>
          <a:bodyPr/>
          <a:lstStyle/>
          <a:p>
            <a:r>
              <a:rPr lang="en-US" dirty="0"/>
              <a:t>Function handler: &lt;assembly&gt;::&lt;full type name&gt;::&lt;method&gt;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C#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F#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E8C34B-DA7B-41A8-A6DB-8E4D1D95B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19" y="1753759"/>
            <a:ext cx="5688130" cy="12844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9064FE-81F2-410C-A1CC-94FA67A8D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719" y="3521301"/>
            <a:ext cx="6035084" cy="150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2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ckTemplate-AWS">
  <a:themeElements>
    <a:clrScheme name="Custom 1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FCB64C"/>
      </a:accent1>
      <a:accent2>
        <a:srgbClr val="F7A028"/>
      </a:accent2>
      <a:accent3>
        <a:srgbClr val="0C67AE"/>
      </a:accent3>
      <a:accent4>
        <a:srgbClr val="7BC233"/>
      </a:accent4>
      <a:accent5>
        <a:srgbClr val="FDD645"/>
      </a:accent5>
      <a:accent6>
        <a:srgbClr val="999A98"/>
      </a:accent6>
      <a:hlink>
        <a:srgbClr val="686CEA"/>
      </a:hlink>
      <a:folHlink>
        <a:srgbClr val="9F52C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13062</TotalTime>
  <Words>1185</Words>
  <Application>Microsoft Office PowerPoint</Application>
  <PresentationFormat>On-screen Show (16:9)</PresentationFormat>
  <Paragraphs>290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Helvetica Neue</vt:lpstr>
      <vt:lpstr>Lucida Console</vt:lpstr>
      <vt:lpstr>Times New Roman</vt:lpstr>
      <vt:lpstr>DeckTemplate-AWS</vt:lpstr>
      <vt:lpstr>PowerPoint Presentation</vt:lpstr>
      <vt:lpstr>Goals for today?</vt:lpstr>
      <vt:lpstr>Choosing the right tech</vt:lpstr>
      <vt:lpstr>Serverless</vt:lpstr>
      <vt:lpstr>What does it mean to be Serverless?</vt:lpstr>
      <vt:lpstr>AWS Lambda</vt:lpstr>
      <vt:lpstr>Lambda Lifecycle</vt:lpstr>
      <vt:lpstr>What is a .NET Core Lambda Function</vt:lpstr>
      <vt:lpstr>Coding a .NET Core Lambda Function</vt:lpstr>
      <vt:lpstr>ASP.NET Core on Lambda</vt:lpstr>
      <vt:lpstr>Demo Time</vt:lpstr>
      <vt:lpstr>Containers</vt:lpstr>
      <vt:lpstr>Benefits of Containers</vt:lpstr>
      <vt:lpstr>Parts of a Container Application (Docker)</vt:lpstr>
      <vt:lpstr>Container Images vs Lambda Package Bundle</vt:lpstr>
      <vt:lpstr>Orchestration</vt:lpstr>
      <vt:lpstr>The Container Cluster</vt:lpstr>
      <vt:lpstr>AWS Container Services</vt:lpstr>
      <vt:lpstr>AWS Batch</vt:lpstr>
      <vt:lpstr>AWS CloudTrail and AWS Batch Demo</vt:lpstr>
      <vt:lpstr>AWS CodeBuild</vt:lpstr>
      <vt:lpstr>Amazon Elastic Container Service (ECS)</vt:lpstr>
      <vt:lpstr>AWS Fargate</vt:lpstr>
      <vt:lpstr>Kubernetes</vt:lpstr>
      <vt:lpstr>Container Environment</vt:lpstr>
      <vt:lpstr>So what is the right tech to use?</vt:lpstr>
      <vt:lpstr>PowerPoint Presentation</vt:lpstr>
      <vt:lpstr>Check Demo Results</vt:lpstr>
      <vt:lpstr>Recap</vt:lpstr>
      <vt:lpstr>AWS Tools for .NET Developers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Johanson, Norm</cp:lastModifiedBy>
  <cp:revision>419</cp:revision>
  <dcterms:created xsi:type="dcterms:W3CDTF">2016-06-17T18:22:10Z</dcterms:created>
  <dcterms:modified xsi:type="dcterms:W3CDTF">2018-06-12T23:15:58Z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