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2" r:id="rId5"/>
    <p:sldId id="321" r:id="rId6"/>
    <p:sldId id="331" r:id="rId7"/>
    <p:sldId id="320" r:id="rId8"/>
    <p:sldId id="323" r:id="rId9"/>
    <p:sldId id="333" r:id="rId10"/>
    <p:sldId id="318" r:id="rId11"/>
    <p:sldId id="324" r:id="rId12"/>
    <p:sldId id="317" r:id="rId13"/>
    <p:sldId id="326" r:id="rId14"/>
    <p:sldId id="329" r:id="rId15"/>
    <p:sldId id="332" r:id="rId16"/>
    <p:sldId id="328" r:id="rId17"/>
    <p:sldId id="316" r:id="rId18"/>
    <p:sldId id="330" r:id="rId19"/>
    <p:sldId id="315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88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6" y="690512"/>
            <a:ext cx="5185820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3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5" y="2057400"/>
            <a:ext cx="3091028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4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3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5" y="2066732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7" y="2066732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3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2"/>
            <a:ext cx="4964670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7" y="690466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5" y="737116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6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9" y="1278295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70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6" y="3508311"/>
            <a:ext cx="9923771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1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7" y="503853"/>
            <a:ext cx="9150676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4" y="2108723"/>
            <a:ext cx="8552265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2" y="1068169"/>
            <a:ext cx="10115940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2" y="4027048"/>
            <a:ext cx="10115940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3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2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6" y="2057402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3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7" y="2057402"/>
            <a:ext cx="3068677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9" y="2057402"/>
            <a:ext cx="6085858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3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4" y="2061969"/>
            <a:ext cx="4592636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3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8" y="5943602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4" y="3745939"/>
            <a:ext cx="9923771" cy="1438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The Life of a Teacher/Worker in Migrant Community Settings</a:t>
            </a:r>
          </a:p>
        </p:txBody>
      </p:sp>
      <p:pic>
        <p:nvPicPr>
          <p:cNvPr id="5" name="Picture 4" descr="A group of people sitting in a row&#10;&#10;Description automatically generated">
            <a:extLst>
              <a:ext uri="{FF2B5EF4-FFF2-40B4-BE49-F238E27FC236}">
                <a16:creationId xmlns:a16="http://schemas.microsoft.com/office/drawing/2014/main" id="{F6CB2B8C-0146-A8FF-E788-BF482FF1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77" b="21047"/>
          <a:stretch/>
        </p:blipFill>
        <p:spPr>
          <a:xfrm>
            <a:off x="915600" y="10"/>
            <a:ext cx="10361995" cy="342899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0089F8-6248-8D3D-4EC8-D5E7A66CCB92}"/>
              </a:ext>
            </a:extLst>
          </p:cNvPr>
          <p:cNvSpPr txBox="1"/>
          <p:nvPr/>
        </p:nvSpPr>
        <p:spPr>
          <a:xfrm>
            <a:off x="1353824" y="6400800"/>
            <a:ext cx="9923771" cy="4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kern="1200" spc="0" baseline="0" dirty="0">
                <a:latin typeface="+mn-lt"/>
                <a:ea typeface="+mn-ea"/>
                <a:cs typeface="+mn-cs"/>
              </a:rPr>
              <a:t>By Norman Kemboi, IIDEMIC Administrator (Dadaab)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Rewards and Opportunities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Transformative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Teachers witness students </a:t>
            </a:r>
            <a:r>
              <a:rPr lang="en-US" b="1" dirty="0"/>
              <a:t>breaking barriers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</a:t>
            </a:r>
            <a:r>
              <a:rPr lang="en-US" b="1" dirty="0"/>
              <a:t>Somali refugee girl </a:t>
            </a:r>
            <a:r>
              <a:rPr lang="en-US" dirty="0"/>
              <a:t>in Dadaab </a:t>
            </a:r>
            <a:r>
              <a:rPr lang="en-US" b="1" dirty="0"/>
              <a:t>graduated</a:t>
            </a:r>
            <a:r>
              <a:rPr lang="en-US" dirty="0"/>
              <a:t> and became a </a:t>
            </a:r>
            <a:r>
              <a:rPr lang="en-US" b="1" dirty="0"/>
              <a:t>community health worker</a:t>
            </a:r>
            <a:r>
              <a:rPr lang="en-US" dirty="0"/>
              <a:t>, returning to </a:t>
            </a:r>
            <a:r>
              <a:rPr lang="en-US" b="1" dirty="0"/>
              <a:t>mentor</a:t>
            </a:r>
            <a:r>
              <a:rPr lang="en-US" dirty="0"/>
              <a:t> others in her </a:t>
            </a:r>
            <a:r>
              <a:rPr lang="en-US" b="1" dirty="0"/>
              <a:t>community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Community Trust and Bonding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Refugee teachers and workers often serve as </a:t>
            </a:r>
            <a:r>
              <a:rPr lang="en-US" b="1" dirty="0"/>
              <a:t>role 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teacher in </a:t>
            </a:r>
            <a:r>
              <a:rPr lang="en-US" dirty="0" err="1"/>
              <a:t>Dagahaley</a:t>
            </a:r>
            <a:r>
              <a:rPr lang="en-US" dirty="0"/>
              <a:t> Camp organized weekend mentorship sessions, building trust and reducing dropout rates.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02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Rewards and Opportunities (Cont..)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Resilience and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Teachers often use locally available materials to overcome resource shortages.</a:t>
            </a:r>
          </a:p>
          <a:p>
            <a:r>
              <a:rPr lang="en-US" b="1" dirty="0"/>
              <a:t>Promoting Soft Skills-</a:t>
            </a:r>
            <a:r>
              <a:rPr lang="en-US" dirty="0"/>
              <a:t> the integration of 21st-century skills, such as: Communication, collaboration, critical thinking, and digital literacy, will empower teachers to nurture entrepreneurial and innovative abilities among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In one camp, teachers crafted science models from recycled plastic bottles to teach biology.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5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808773" cy="1427585"/>
          </a:xfrm>
        </p:spPr>
        <p:txBody>
          <a:bodyPr anchor="ctr">
            <a:normAutofit/>
          </a:bodyPr>
          <a:lstStyle/>
          <a:p>
            <a:r>
              <a:rPr lang="en-US" dirty="0"/>
              <a:t>Rewards and Opportunities (Cont..)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5" y="2066732"/>
            <a:ext cx="6452876" cy="386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Existing Community Capacities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Community-led education initiatives, informal learning centers, and volunteer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from religious leaders and organizations advocating for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School feeding programs improving children's concentration.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Awareness campaigns discouraging child labor, early marriage, and drug abuse.</a:t>
            </a:r>
          </a:p>
        </p:txBody>
      </p:sp>
      <p:pic>
        <p:nvPicPr>
          <p:cNvPr id="6" name="Picture 5" descr="A group of people and gears&#10;&#10;Description automatically generated">
            <a:extLst>
              <a:ext uri="{FF2B5EF4-FFF2-40B4-BE49-F238E27FC236}">
                <a16:creationId xmlns:a16="http://schemas.microsoft.com/office/drawing/2014/main" id="{37BDC645-F9C4-C86C-4180-D74D2E87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197" y="2446305"/>
            <a:ext cx="3108391" cy="310839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5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Rewards and Opportunities (Cont..)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Professional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Programs like IIDEMIC will provide specialized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Capacity Building for Teachers- Introduction of </a:t>
            </a:r>
            <a:r>
              <a:rPr lang="en-US" b="1" dirty="0"/>
              <a:t>Inclusive Education Modules</a:t>
            </a:r>
            <a:r>
              <a:rPr lang="en-US" dirty="0"/>
              <a:t> to equip teachers with skills for inclusive pedagogy.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graph with a person and arrow&#10;&#10;Description automatically generated">
            <a:extLst>
              <a:ext uri="{FF2B5EF4-FFF2-40B4-BE49-F238E27FC236}">
                <a16:creationId xmlns:a16="http://schemas.microsoft.com/office/drawing/2014/main" id="{2284C2EB-F80C-4C6C-6AF7-66CCA4B7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383" y="3254035"/>
            <a:ext cx="3341479" cy="33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62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4"/>
            <a:ext cx="9808773" cy="1427585"/>
          </a:xfrm>
        </p:spPr>
        <p:txBody>
          <a:bodyPr/>
          <a:lstStyle/>
          <a:p>
            <a:r>
              <a:rPr lang="en-US" dirty="0"/>
              <a:t>IIDEMIC's Role in Supporting Teachers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b="1" dirty="0"/>
              <a:t>Capacity 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IIDEMIC will train teachers in pedagogy, trauma-informed approaches, and inclusivity.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7" y="2057403"/>
            <a:ext cx="4609399" cy="4119463"/>
          </a:xfrm>
        </p:spPr>
        <p:txBody>
          <a:bodyPr/>
          <a:lstStyle/>
          <a:p>
            <a:r>
              <a:rPr lang="en-US" b="1" dirty="0"/>
              <a:t>Collaboration with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Partnerships with the Ministry of Education, NGOs like Windle International Kenya, LWF, and the UNHCR.</a:t>
            </a:r>
          </a:p>
          <a:p>
            <a:r>
              <a:rPr lang="en-US" dirty="0"/>
              <a:t>A joint training program will improve teachers' abilities to handle large classrooms effectively.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group of people with a graph&#10;&#10;Description automatically generated">
            <a:extLst>
              <a:ext uri="{FF2B5EF4-FFF2-40B4-BE49-F238E27FC236}">
                <a16:creationId xmlns:a16="http://schemas.microsoft.com/office/drawing/2014/main" id="{33DD00C4-DE34-C16F-0EFD-847C46B0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36" y="3915405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4"/>
            <a:ext cx="9808773" cy="1427585"/>
          </a:xfrm>
        </p:spPr>
        <p:txBody>
          <a:bodyPr/>
          <a:lstStyle/>
          <a:p>
            <a:r>
              <a:rPr lang="en-US" dirty="0"/>
              <a:t>IIDEMIC's Role in Supporting Teachers (Cont..)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b="1" dirty="0"/>
              <a:t>Providing Resources and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Distribution of teaching kits, including textbooks, lesson plans, and digital tools, and tablets.</a:t>
            </a:r>
          </a:p>
          <a:p>
            <a:r>
              <a:rPr lang="en-US" dirty="0"/>
              <a:t>the introduction of tablets will enable interactive learning sessions.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7" y="2057403"/>
            <a:ext cx="4609399" cy="4119463"/>
          </a:xfrm>
        </p:spPr>
        <p:txBody>
          <a:bodyPr/>
          <a:lstStyle/>
          <a:p>
            <a:r>
              <a:rPr lang="en-US" b="1" dirty="0"/>
              <a:t>Sustainability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IIDEMIC's focus is not just on immediate impact but on building systems to ensure long-term teacher support.</a:t>
            </a:r>
          </a:p>
          <a:p>
            <a:r>
              <a:rPr lang="en-US" dirty="0"/>
              <a:t>I am certain that the mentorship program will pair experienced teachers with newcomers for skills transfer.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person standing on a flag above a group of people&#10;&#10;Description automatically generated">
            <a:extLst>
              <a:ext uri="{FF2B5EF4-FFF2-40B4-BE49-F238E27FC236}">
                <a16:creationId xmlns:a16="http://schemas.microsoft.com/office/drawing/2014/main" id="{5E8BF1B3-2611-B0B0-4AE4-F72E61DD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98" y="5352507"/>
            <a:ext cx="1182189" cy="11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96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978" y="314715"/>
            <a:ext cx="6968608" cy="1427585"/>
          </a:xfrm>
        </p:spPr>
        <p:txBody>
          <a:bodyPr/>
          <a:lstStyle/>
          <a:p>
            <a:r>
              <a:rPr lang="en-US" dirty="0"/>
              <a:t>Call to Action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Teaching in migrant communities is demanding but immensely fulfilling.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Teachers are not just educators; they are mentors, counselors, and pillars of hope.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Working in a migrant setup has changed my perspective on resilience, inclusivity, and education. It can also change yours!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9" y="2057403"/>
            <a:ext cx="6085857" cy="41194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Call to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Stakeholders must prioritize investment in teacher training, resources, and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educators, let’s advocate for inclusive and supportive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stakeholders to consider supporting initiatives like IIDEMIC to build sustainable, inclusive futures for refugee communities.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look forward to immense collaboration among governments, NGOs, and educational institutions to strengthen migrant education systems.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A colorful gradient megaphone with a black background">
            <a:extLst>
              <a:ext uri="{FF2B5EF4-FFF2-40B4-BE49-F238E27FC236}">
                <a16:creationId xmlns:a16="http://schemas.microsoft.com/office/drawing/2014/main" id="{2199273A-A479-082E-75D4-5065EA8A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317047"/>
            <a:ext cx="1429916" cy="14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5152459" cy="5253089"/>
          </a:xfrm>
        </p:spPr>
        <p:txBody>
          <a:bodyPr>
            <a:noAutofit/>
          </a:bodyPr>
          <a:lstStyle/>
          <a:p>
            <a:r>
              <a:rPr lang="en-US" sz="4800" b="1" i="0" dirty="0">
                <a:effectLst/>
                <a:latin typeface="Roboto" panose="02000000000000000000" pitchFamily="2" charset="0"/>
              </a:rPr>
              <a:t>Migration is a “fact of life” and a “force for good”, </a:t>
            </a:r>
            <a:r>
              <a:rPr lang="en-US" sz="4400" b="1" i="0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UN Secretary-General António Guterres </a:t>
            </a:r>
            <a:br>
              <a:rPr lang="en-US" sz="4800" b="1" i="0" dirty="0">
                <a:effectLst/>
                <a:latin typeface="Roboto" panose="02000000000000000000" pitchFamily="2" charset="0"/>
              </a:rPr>
            </a:br>
            <a:br>
              <a:rPr lang="en-US" sz="4800" b="1" i="0" dirty="0">
                <a:effectLst/>
                <a:latin typeface="Roboto" panose="02000000000000000000" pitchFamily="2" charset="0"/>
              </a:rPr>
            </a:br>
            <a:r>
              <a:rPr lang="en-US" sz="4800" dirty="0"/>
              <a:t>Thank you!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10400" y="690467"/>
            <a:ext cx="4248150" cy="5253089"/>
          </a:xfrm>
        </p:spPr>
        <p:txBody>
          <a:bodyPr>
            <a:normAutofit/>
          </a:bodyPr>
          <a:lstStyle/>
          <a:p>
            <a:r>
              <a:rPr lang="en-US" sz="2400" dirty="0"/>
              <a:t>Norman Kemboi</a:t>
            </a:r>
          </a:p>
          <a:p>
            <a:r>
              <a:rPr lang="en-US" sz="2400" dirty="0"/>
              <a:t>+254768704834</a:t>
            </a:r>
          </a:p>
          <a:p>
            <a:r>
              <a:rPr lang="en-US" sz="2400" dirty="0"/>
              <a:t>Kemboi.norman1@gmail.com</a:t>
            </a:r>
          </a:p>
          <a:p>
            <a:r>
              <a:rPr lang="en-US" sz="2400" dirty="0">
                <a:solidFill>
                  <a:schemeClr val="bg1"/>
                </a:solidFill>
              </a:rPr>
              <a:t>IIDEMIC Administrator (Dadaab)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12" y="0"/>
            <a:ext cx="9808773" cy="1427585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6377" y="1495231"/>
            <a:ext cx="4951035" cy="48589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      Context of Migrant Education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Dadaab Overview:</a:t>
            </a:r>
            <a:r>
              <a:rPr lang="en-US" dirty="0"/>
              <a:t> A sprawling refugee complex sheltering nearly 500,000 refugees from diverse backgrounds, primarily Somali, Ethiopian, Congolese and South Sudanese.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ASAL (Arid and Semi-Arid Land) region with unique socio-economic challenges.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diversity of the community, ranging from children to the elderly, including persons with disabilities (PWDs).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Education’s Role:</a:t>
            </a:r>
            <a:r>
              <a:rPr lang="en-US" dirty="0"/>
              <a:t> A critical lifeline for refugees, providing hope, skills, and opportunities for better futures.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5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39A3FCD9-AD89-F885-E744-5B4E44C5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3524"/>
          <a:stretch/>
        </p:blipFill>
        <p:spPr>
          <a:xfrm>
            <a:off x="6170676" y="0"/>
            <a:ext cx="5106912" cy="68580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group of children wearing blue headscarves sitting on the ground&#10;&#10;Description automatically generated">
            <a:extLst>
              <a:ext uri="{FF2B5EF4-FFF2-40B4-BE49-F238E27FC236}">
                <a16:creationId xmlns:a16="http://schemas.microsoft.com/office/drawing/2014/main" id="{406C2D52-56A5-DEF1-0875-3AC04DF0A6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702" b="20722"/>
          <a:stretch/>
        </p:blipFill>
        <p:spPr>
          <a:xfrm>
            <a:off x="915600" y="10"/>
            <a:ext cx="10361995" cy="3428990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05EF6A-04A4-804F-9239-53147710D62D}"/>
              </a:ext>
            </a:extLst>
          </p:cNvPr>
          <p:cNvSpPr txBox="1"/>
          <p:nvPr/>
        </p:nvSpPr>
        <p:spPr>
          <a:xfrm>
            <a:off x="1134114" y="4275988"/>
            <a:ext cx="9923771" cy="136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800" b="1" i="1" kern="1200" spc="0" baseline="0" dirty="0">
                <a:latin typeface="+mn-lt"/>
                <a:ea typeface="+mn-ea"/>
                <a:cs typeface="+mn-cs"/>
              </a:rPr>
              <a:t>What would you do if you had to teach in a classroom with over 100 students from </a:t>
            </a:r>
            <a:r>
              <a:rPr lang="en-US" sz="2800" b="1" i="1" dirty="0"/>
              <a:t>diverse traditions, cultures, and linguistic backgrounds, particularly in a migrant setting where students come from varied and often challenging origins?</a:t>
            </a:r>
            <a:r>
              <a:rPr lang="en-US" sz="2800" b="1" i="1" kern="1200" spc="0" baseline="0" dirty="0">
                <a:latin typeface="+mn-lt"/>
                <a:ea typeface="+mn-ea"/>
                <a:cs typeface="+mn-cs"/>
              </a:rPr>
              <a:t>?</a:t>
            </a:r>
            <a:endParaRPr lang="en-US" sz="2800" b="1" kern="1200" spc="0" baseline="0" dirty="0"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000" kern="1200" spc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12C8C12-AFEC-CC24-5B5C-09310C7B4C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12138" y="5943602"/>
            <a:ext cx="968983" cy="651912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2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36" y="800100"/>
            <a:ext cx="5166764" cy="4038601"/>
          </a:xfrm>
        </p:spPr>
        <p:txBody>
          <a:bodyPr anchor="b">
            <a:normAutofit/>
          </a:bodyPr>
          <a:lstStyle/>
          <a:p>
            <a:r>
              <a:rPr lang="en-US" sz="4400" dirty="0"/>
              <a:t>Challenges Faced by Teachers/Worker</a:t>
            </a:r>
          </a:p>
        </p:txBody>
      </p:sp>
      <p:pic>
        <p:nvPicPr>
          <p:cNvPr id="7" name="Picture Placeholder 6" descr="A group of children raising their hands in a classroom&#10;&#10;Description automatically generated">
            <a:extLst>
              <a:ext uri="{FF2B5EF4-FFF2-40B4-BE49-F238E27FC236}">
                <a16:creationId xmlns:a16="http://schemas.microsoft.com/office/drawing/2014/main" id="{3BD4076C-0F23-F621-F2E9-DD6718998C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29530" r="10131"/>
          <a:stretch/>
        </p:blipFill>
        <p:spPr>
          <a:xfrm>
            <a:off x="5945918" y="0"/>
            <a:ext cx="6246082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Challenges Faced by Teachers/Worker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Fact:</a:t>
            </a:r>
            <a:r>
              <a:rPr lang="en-US" dirty="0"/>
              <a:t> In Dadaab, classrooms often have 80–120 students, with only a chalkboard and limited textbooks shared among five or more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Inaccessible and non-disability-friendly schools for children with disabilities.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Shortages of teachers for Islamic Religious Education (IRE), Christian Religious Education (CRE), Kiswahili, and Special Needs Education (SNE).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teaching materials, including Braille for children with disabilities.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digital tools, assistive technologies for PWDs, and access to quality teaching materials.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141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1" y="262486"/>
            <a:ext cx="9808773" cy="620097"/>
          </a:xfrm>
        </p:spPr>
        <p:txBody>
          <a:bodyPr anchor="ctr">
            <a:normAutofit/>
          </a:bodyPr>
          <a:lstStyle/>
          <a:p>
            <a:r>
              <a:rPr lang="en-US" dirty="0"/>
              <a:t>Challenges Faced by Teachers/Worker</a:t>
            </a:r>
            <a:endParaRPr lang="en-ZA" dirty="0"/>
          </a:p>
        </p:txBody>
      </p:sp>
      <p:pic>
        <p:nvPicPr>
          <p:cNvPr id="6" name="Picture 5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F0FB9096-F957-6E79-D995-0DF70BFD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7" r="18979" b="2"/>
          <a:stretch/>
        </p:blipFill>
        <p:spPr>
          <a:xfrm>
            <a:off x="914417" y="1010411"/>
            <a:ext cx="4592636" cy="480536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44262" y="1028700"/>
            <a:ext cx="5545631" cy="55668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1. Resource Constraints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Peter </a:t>
            </a:r>
            <a:r>
              <a:rPr lang="en-US" b="0" i="0" dirty="0" err="1">
                <a:effectLst/>
              </a:rPr>
              <a:t>Atum</a:t>
            </a:r>
            <a:r>
              <a:rPr lang="en-US" b="0" i="0" dirty="0">
                <a:effectLst/>
              </a:rPr>
              <a:t> is the head teacher at Friends Family School. He faces many challenges - one of them is a </a:t>
            </a:r>
            <a:r>
              <a:rPr lang="en-US" b="1" i="0" dirty="0">
                <a:effectLst/>
              </a:rPr>
              <a:t>lack of trained teachers</a:t>
            </a:r>
            <a:r>
              <a:rPr lang="en-US" b="0" i="0" dirty="0">
                <a:effectLst/>
              </a:rPr>
              <a:t>. The school has 19 teachers and only three of them are trained, including him. So, they </a:t>
            </a:r>
            <a:r>
              <a:rPr lang="en-US" b="1" i="0" dirty="0">
                <a:effectLst/>
              </a:rPr>
              <a:t>spend a lot of their weekends preparing lesson plans </a:t>
            </a:r>
            <a:r>
              <a:rPr lang="en-US" b="0" i="0" dirty="0">
                <a:effectLst/>
              </a:rPr>
              <a:t>to </a:t>
            </a:r>
            <a:r>
              <a:rPr lang="en-US" b="1" i="0" dirty="0">
                <a:effectLst/>
              </a:rPr>
              <a:t>enable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effectLst/>
              </a:rPr>
              <a:t>other teachers to do their work</a:t>
            </a:r>
            <a:r>
              <a:rPr lang="en-US" b="0" i="0" dirty="0">
                <a:effectLst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</a:rPr>
              <a:t>Peter said he hopes "there are well-wishers or the Kenyan government to kindly train the teachers and equip them with necessary tools so that the school can get the right skills to teach the students".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Peter told me, </a:t>
            </a:r>
            <a:r>
              <a:rPr lang="en-US" b="1" i="1" dirty="0"/>
              <a:t>“Sometimes I feel helpless when I can’t provide individual attention to all my students.”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8" y="5943602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6464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Challenges Faced by Teachers/Worker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Emotional and Psychological Strain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Psychological</a:t>
            </a:r>
            <a:r>
              <a:rPr lang="en-US" dirty="0"/>
              <a:t> and </a:t>
            </a:r>
            <a:r>
              <a:rPr lang="en-US" b="1" dirty="0"/>
              <a:t>emotional burdens </a:t>
            </a:r>
            <a:r>
              <a:rPr lang="en-US" dirty="0"/>
              <a:t>on both teachers and students due to </a:t>
            </a:r>
            <a:r>
              <a:rPr lang="en-US" b="1" dirty="0"/>
              <a:t>past trauma </a:t>
            </a:r>
            <a:r>
              <a:rPr lang="en-US" dirty="0"/>
              <a:t>or </a:t>
            </a:r>
            <a:r>
              <a:rPr lang="en-US" b="1" dirty="0"/>
              <a:t>displacement</a:t>
            </a:r>
            <a:r>
              <a:rPr lang="en-US" dirty="0"/>
              <a:t>. Many students arrive with trauma from conflict and displacement.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Teachers experiences challenges such as </a:t>
            </a:r>
            <a:r>
              <a:rPr lang="en-US" b="1" dirty="0"/>
              <a:t>working with students with disabilities</a:t>
            </a:r>
            <a:r>
              <a:rPr lang="en-US" dirty="0"/>
              <a:t> and overcoming resistance to new teaching methods.</a:t>
            </a:r>
          </a:p>
          <a:p>
            <a:pPr marL="0" indent="0">
              <a:buNone/>
            </a:pPr>
            <a:r>
              <a:rPr lang="en-US" dirty="0"/>
              <a:t>A teacher shared a story of a 12-year-old boy who struggled to focus because he lost his parents during the journey to Kenya. The teacher acted as a counselor, guiding the boy through grief while maintaining classroom discipline.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53" y="0"/>
            <a:ext cx="9150675" cy="1427585"/>
          </a:xfrm>
        </p:spPr>
        <p:txBody>
          <a:bodyPr/>
          <a:lstStyle/>
          <a:p>
            <a:r>
              <a:rPr lang="en-US" dirty="0"/>
              <a:t>Challenges Faced by Teachers/Worker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1123950"/>
            <a:ext cx="8552264" cy="5104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Cultural and Linguistic Barriers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Teachers often deal with students speaking Somali, Oromo, or South Sudanese languages, requiring creative ways to bridge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Refugee teachers teaching in local Somali dialects, excluding minority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among other reason, makes communication and curriculum delivery complex.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Peter, confessed that - even with 10 years’ experience in teaching - he still has a challenge attending the children of different cultures who share different norms.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"A joke to one community can be an insult to another community so you have to learn how to solve these problems," he said.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301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2" y="1068171"/>
            <a:ext cx="10115939" cy="2681549"/>
          </a:xfrm>
        </p:spPr>
        <p:txBody>
          <a:bodyPr/>
          <a:lstStyle/>
          <a:p>
            <a:r>
              <a:rPr lang="en-US" dirty="0"/>
              <a:t>Rewards and Opportunities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{EAF3FBE9-9A1E-4C0C-AA45-B7F717451158}tf78544816_win32</Template>
  <TotalTime>289</TotalTime>
  <Words>1130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Roboto</vt:lpstr>
      <vt:lpstr>Tisa Offc Serif Pro</vt:lpstr>
      <vt:lpstr>Univers Light</vt:lpstr>
      <vt:lpstr>Custom</vt:lpstr>
      <vt:lpstr>The Life of a Teacher/Worker in Migrant Community Settings</vt:lpstr>
      <vt:lpstr>Introduction</vt:lpstr>
      <vt:lpstr>PowerPoint Presentation</vt:lpstr>
      <vt:lpstr>Challenges Faced by Teachers/Worker</vt:lpstr>
      <vt:lpstr>Challenges Faced by Teachers/Worker</vt:lpstr>
      <vt:lpstr>Challenges Faced by Teachers/Worker</vt:lpstr>
      <vt:lpstr>Challenges Faced by Teachers/Worker</vt:lpstr>
      <vt:lpstr>Challenges Faced by Teachers/Worker</vt:lpstr>
      <vt:lpstr>Rewards and Opportunities</vt:lpstr>
      <vt:lpstr>Rewards and Opportunities</vt:lpstr>
      <vt:lpstr>Rewards and Opportunities (Cont..)</vt:lpstr>
      <vt:lpstr>Rewards and Opportunities (Cont..)</vt:lpstr>
      <vt:lpstr>Rewards and Opportunities (Cont..)</vt:lpstr>
      <vt:lpstr>IIDEMIC's Role in Supporting Teachers</vt:lpstr>
      <vt:lpstr>IIDEMIC's Role in Supporting Teachers (Cont..)</vt:lpstr>
      <vt:lpstr>Call to Action</vt:lpstr>
      <vt:lpstr>Migration is a “fact of life” and a “force for good”, UN Secretary-General António Guterres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 KEMBOI</dc:creator>
  <cp:lastModifiedBy>NORMAN KEMBOI</cp:lastModifiedBy>
  <cp:revision>9</cp:revision>
  <dcterms:created xsi:type="dcterms:W3CDTF">2025-01-26T17:19:02Z</dcterms:created>
  <dcterms:modified xsi:type="dcterms:W3CDTF">2025-01-27T16:50:21Z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