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7" r:id="rId3"/>
    <p:sldId id="278" r:id="rId4"/>
    <p:sldId id="257" r:id="rId5"/>
    <p:sldId id="276" r:id="rId6"/>
    <p:sldId id="258" r:id="rId7"/>
    <p:sldId id="259" r:id="rId8"/>
    <p:sldId id="261" r:id="rId9"/>
    <p:sldId id="260" r:id="rId10"/>
    <p:sldId id="267" r:id="rId11"/>
    <p:sldId id="262" r:id="rId12"/>
    <p:sldId id="264" r:id="rId13"/>
    <p:sldId id="263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82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455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68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59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93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80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96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99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785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78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5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E0B3-82E7-4E81-A926-47107411F959}" type="datetimeFigureOut">
              <a:rPr lang="en-MY" smtClean="0"/>
              <a:t>10/06/2025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EF9D-FB75-4D0C-969F-00CEDCDD784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07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Incident Management Process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254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>Operational Excellence 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9255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End-to-End Process Design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b="1" dirty="0" err="1" smtClean="0"/>
              <a:t>EndDetection</a:t>
            </a:r>
            <a:r>
              <a:rPr lang="en-MY" b="1" dirty="0"/>
              <a:t>:</a:t>
            </a:r>
            <a:r>
              <a:rPr lang="en-MY" dirty="0"/>
              <a:t> Automated via monitoring/</a:t>
            </a:r>
            <a:r>
              <a:rPr lang="en-MY" dirty="0" err="1"/>
              <a:t>PagerDuty</a:t>
            </a:r>
            <a:r>
              <a:rPr lang="en-MY" dirty="0"/>
              <a:t>/Customer Support</a:t>
            </a:r>
          </a:p>
          <a:p>
            <a:pPr lvl="0"/>
            <a:r>
              <a:rPr lang="en-MY" b="1" dirty="0"/>
              <a:t>Triage:</a:t>
            </a:r>
            <a:r>
              <a:rPr lang="en-MY" dirty="0"/>
              <a:t> Level 2 investigates within 5 minutes</a:t>
            </a:r>
          </a:p>
          <a:p>
            <a:pPr lvl="0"/>
            <a:r>
              <a:rPr lang="en-MY" b="1" dirty="0"/>
              <a:t>Containment:</a:t>
            </a:r>
            <a:r>
              <a:rPr lang="en-MY" dirty="0"/>
              <a:t> Stop the blast radius</a:t>
            </a:r>
          </a:p>
          <a:p>
            <a:pPr lvl="0"/>
            <a:r>
              <a:rPr lang="en-MY" b="1" dirty="0"/>
              <a:t>Mitigation:</a:t>
            </a:r>
            <a:r>
              <a:rPr lang="en-MY" dirty="0"/>
              <a:t> Rollback/Failover/Workaround</a:t>
            </a:r>
          </a:p>
          <a:p>
            <a:pPr lvl="0"/>
            <a:r>
              <a:rPr lang="en-MY" b="1" dirty="0"/>
              <a:t>Communication:</a:t>
            </a:r>
            <a:r>
              <a:rPr lang="en-MY" dirty="0"/>
              <a:t> Internal + External</a:t>
            </a:r>
          </a:p>
          <a:p>
            <a:pPr lvl="0"/>
            <a:r>
              <a:rPr lang="en-MY" b="1" dirty="0"/>
              <a:t>Resolution:</a:t>
            </a:r>
            <a:r>
              <a:rPr lang="en-MY" dirty="0"/>
              <a:t> Fix applied</a:t>
            </a:r>
          </a:p>
          <a:p>
            <a:pPr lvl="0"/>
            <a:r>
              <a:rPr lang="en-MY" b="1" dirty="0"/>
              <a:t>Post-Incident Review (PIR):</a:t>
            </a:r>
            <a:r>
              <a:rPr lang="en-MY" dirty="0"/>
              <a:t> Within 48 hours; documented RCA with blameless review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35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Vendor Management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smtClean="0"/>
              <a:t>RACI </a:t>
            </a:r>
            <a:r>
              <a:rPr lang="en-MY" b="1" dirty="0"/>
              <a:t>Matrix</a:t>
            </a:r>
            <a:r>
              <a:rPr lang="en-MY" dirty="0"/>
              <a:t> with SLAs for each vendor</a:t>
            </a:r>
          </a:p>
          <a:p>
            <a:pPr lvl="0"/>
            <a:r>
              <a:rPr lang="en-MY" dirty="0"/>
              <a:t>Monthly reviews and </a:t>
            </a:r>
            <a:r>
              <a:rPr lang="en-MY" b="1" dirty="0"/>
              <a:t>incident playbooks</a:t>
            </a:r>
            <a:endParaRPr lang="en-MY" dirty="0"/>
          </a:p>
          <a:p>
            <a:pPr lvl="0"/>
            <a:r>
              <a:rPr lang="en-MY" dirty="0"/>
              <a:t>Escalation trees per system (e.g., SWIFT/Nets/SaaS)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281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Tools &amp; Tech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err="1" smtClean="0"/>
              <a:t>PagerDuty</a:t>
            </a:r>
            <a:r>
              <a:rPr lang="en-MY" dirty="0"/>
              <a:t>: Alerting/on-call</a:t>
            </a:r>
          </a:p>
          <a:p>
            <a:pPr lvl="0"/>
            <a:r>
              <a:rPr lang="en-MY" b="1" dirty="0" err="1"/>
              <a:t>ServiceNow</a:t>
            </a:r>
            <a:r>
              <a:rPr lang="en-MY" dirty="0"/>
              <a:t>: Ticketing and workflow</a:t>
            </a:r>
          </a:p>
          <a:p>
            <a:pPr lvl="0"/>
            <a:r>
              <a:rPr lang="en-MY" b="1" dirty="0" err="1"/>
              <a:t>Datadog</a:t>
            </a:r>
            <a:r>
              <a:rPr lang="en-MY" b="1" dirty="0"/>
              <a:t> + </a:t>
            </a:r>
            <a:r>
              <a:rPr lang="en-MY" b="1" dirty="0" err="1"/>
              <a:t>CloudWatch</a:t>
            </a:r>
            <a:r>
              <a:rPr lang="en-MY" dirty="0"/>
              <a:t>: Monitoring/SLI dashboards</a:t>
            </a:r>
          </a:p>
          <a:p>
            <a:pPr lvl="0"/>
            <a:r>
              <a:rPr lang="en-MY" b="1" dirty="0"/>
              <a:t>Slack + StatusPage.io</a:t>
            </a:r>
            <a:r>
              <a:rPr lang="en-MY" dirty="0"/>
              <a:t>: Communication</a:t>
            </a:r>
          </a:p>
          <a:p>
            <a:pPr lvl="0"/>
            <a:r>
              <a:rPr lang="en-MY" b="1" dirty="0"/>
              <a:t>Vault + </a:t>
            </a:r>
            <a:r>
              <a:rPr lang="en-MY" b="1" dirty="0" err="1"/>
              <a:t>GuardDuty</a:t>
            </a:r>
            <a:r>
              <a:rPr lang="en-MY" dirty="0"/>
              <a:t>: Security incident integrations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942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Communication Strategy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smtClean="0"/>
              <a:t>Internal</a:t>
            </a:r>
            <a:r>
              <a:rPr lang="en-MY" b="1" dirty="0"/>
              <a:t>:</a:t>
            </a:r>
            <a:r>
              <a:rPr lang="en-MY" dirty="0"/>
              <a:t> Slack channels by severity + </a:t>
            </a:r>
            <a:r>
              <a:rPr lang="en-MY" dirty="0" err="1"/>
              <a:t>OpsBridge</a:t>
            </a:r>
            <a:r>
              <a:rPr lang="en-MY" dirty="0"/>
              <a:t> dashboards</a:t>
            </a:r>
          </a:p>
          <a:p>
            <a:pPr lvl="0"/>
            <a:r>
              <a:rPr lang="en-MY" b="1" dirty="0"/>
              <a:t>Customer:</a:t>
            </a:r>
            <a:r>
              <a:rPr lang="en-MY" dirty="0"/>
              <a:t> Status page updates (every 15 minutes for P1), email summaries post-incident</a:t>
            </a:r>
          </a:p>
          <a:p>
            <a:pPr lvl="0"/>
            <a:r>
              <a:rPr lang="en-MY" b="1" dirty="0"/>
              <a:t>BNM Compliance:</a:t>
            </a:r>
            <a:r>
              <a:rPr lang="en-MY" dirty="0"/>
              <a:t> Notify within 2 hours of confirmed breach; follow-up RCA within 7 </a:t>
            </a:r>
            <a:r>
              <a:rPr lang="en-MY" dirty="0" smtClean="0"/>
              <a:t>days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1615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 smtClean="0"/>
              <a:t>Implementation Plan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302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90-Day Rollout Plan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b="1" dirty="0" smtClean="0"/>
              <a:t>Day </a:t>
            </a:r>
            <a:r>
              <a:rPr lang="en-MY" b="1" dirty="0"/>
              <a:t>1–30:</a:t>
            </a:r>
            <a:endParaRPr lang="en-MY" dirty="0"/>
          </a:p>
          <a:p>
            <a:pPr lvl="1"/>
            <a:r>
              <a:rPr lang="en-MY" dirty="0" smtClean="0"/>
              <a:t>Finalize SLOs</a:t>
            </a:r>
          </a:p>
          <a:p>
            <a:pPr lvl="1"/>
            <a:r>
              <a:rPr lang="en-MY" dirty="0" smtClean="0"/>
              <a:t>Define incident categories</a:t>
            </a:r>
          </a:p>
          <a:p>
            <a:pPr lvl="1"/>
            <a:r>
              <a:rPr lang="en-MY" dirty="0" smtClean="0"/>
              <a:t>Tool integration (monitoring + </a:t>
            </a:r>
            <a:r>
              <a:rPr lang="en-MY" dirty="0" err="1" smtClean="0"/>
              <a:t>PagerDuty</a:t>
            </a:r>
            <a:r>
              <a:rPr lang="en-MY" dirty="0" smtClean="0"/>
              <a:t> + ticketing)</a:t>
            </a:r>
          </a:p>
          <a:p>
            <a:r>
              <a:rPr lang="en-MY" b="1" dirty="0" smtClean="0"/>
              <a:t>Day </a:t>
            </a:r>
            <a:r>
              <a:rPr lang="en-MY" b="1" dirty="0"/>
              <a:t>31–60:</a:t>
            </a:r>
            <a:endParaRPr lang="en-MY" dirty="0"/>
          </a:p>
          <a:p>
            <a:pPr lvl="1"/>
            <a:r>
              <a:rPr lang="en-MY" dirty="0"/>
              <a:t>Team training &amp; Incident Commander rotation</a:t>
            </a:r>
          </a:p>
          <a:p>
            <a:pPr lvl="1"/>
            <a:r>
              <a:rPr lang="en-MY" dirty="0"/>
              <a:t>Launch playbooks for top 5 incident scenarios</a:t>
            </a:r>
          </a:p>
          <a:p>
            <a:pPr lvl="1"/>
            <a:r>
              <a:rPr lang="en-MY" dirty="0"/>
              <a:t>Initial vendor RACI agreements</a:t>
            </a:r>
          </a:p>
          <a:p>
            <a:r>
              <a:rPr lang="en-MY" b="1" dirty="0"/>
              <a:t>Day 61–90:</a:t>
            </a:r>
            <a:endParaRPr lang="en-MY" dirty="0"/>
          </a:p>
          <a:p>
            <a:pPr lvl="1"/>
            <a:r>
              <a:rPr lang="en-MY" dirty="0"/>
              <a:t>Go-live with incident workflows</a:t>
            </a:r>
          </a:p>
          <a:p>
            <a:pPr lvl="1"/>
            <a:r>
              <a:rPr lang="en-MY" dirty="0"/>
              <a:t>Run 2 full-scale simulations</a:t>
            </a:r>
          </a:p>
          <a:p>
            <a:pPr lvl="1"/>
            <a:r>
              <a:rPr lang="en-MY" dirty="0"/>
              <a:t>Launch </a:t>
            </a:r>
            <a:r>
              <a:rPr lang="en-MY" dirty="0" err="1"/>
              <a:t>postmortem</a:t>
            </a:r>
            <a:r>
              <a:rPr lang="en-MY" dirty="0"/>
              <a:t> review process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720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Success Metrics (KPIs)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smtClean="0"/>
              <a:t>MTTA/MTTR</a:t>
            </a:r>
            <a:r>
              <a:rPr lang="en-MY" b="1" dirty="0"/>
              <a:t>:</a:t>
            </a:r>
            <a:r>
              <a:rPr lang="en-MY" dirty="0"/>
              <a:t> Target MTTR &lt; 30 min for P1s</a:t>
            </a:r>
          </a:p>
          <a:p>
            <a:pPr lvl="0"/>
            <a:r>
              <a:rPr lang="en-MY" b="1" dirty="0"/>
              <a:t>Incident Volume by Category</a:t>
            </a:r>
            <a:endParaRPr lang="en-MY" dirty="0"/>
          </a:p>
          <a:p>
            <a:pPr lvl="0"/>
            <a:r>
              <a:rPr lang="en-MY" b="1" dirty="0"/>
              <a:t>SLO Compliance %</a:t>
            </a:r>
            <a:endParaRPr lang="en-MY" dirty="0"/>
          </a:p>
          <a:p>
            <a:pPr lvl="0"/>
            <a:r>
              <a:rPr lang="en-MY" b="1" dirty="0" err="1"/>
              <a:t>Postmortem</a:t>
            </a:r>
            <a:r>
              <a:rPr lang="en-MY" b="1" dirty="0"/>
              <a:t> Completion Rate</a:t>
            </a:r>
            <a:endParaRPr lang="en-MY" dirty="0"/>
          </a:p>
          <a:p>
            <a:pPr lvl="0"/>
            <a:r>
              <a:rPr lang="en-MY" b="1" dirty="0"/>
              <a:t>Customer/Stakeholder Satisfaction Score</a:t>
            </a: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056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Continuous Improvement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dirty="0" smtClean="0"/>
              <a:t>Quarterly </a:t>
            </a:r>
            <a:r>
              <a:rPr lang="en-MY" dirty="0"/>
              <a:t>strategy reviews</a:t>
            </a:r>
          </a:p>
          <a:p>
            <a:pPr lvl="0"/>
            <a:r>
              <a:rPr lang="en-MY" dirty="0"/>
              <a:t>Incident retrospectives feed into automation/engineering backlogs</a:t>
            </a:r>
          </a:p>
          <a:p>
            <a:pPr lvl="0"/>
            <a:r>
              <a:rPr lang="en-MY" dirty="0"/>
              <a:t>Annual </a:t>
            </a:r>
            <a:r>
              <a:rPr lang="en-MY" dirty="0" err="1"/>
              <a:t>RMiT</a:t>
            </a:r>
            <a:r>
              <a:rPr lang="en-MY" dirty="0"/>
              <a:t> audit preparation with compliance tracking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5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Specific Scenarios Response </a:t>
            </a:r>
            <a:r>
              <a:rPr lang="en-MY" b="1" dirty="0" smtClean="0"/>
              <a:t>Matrix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91684"/>
              </p:ext>
            </p:extLst>
          </p:nvPr>
        </p:nvGraphicFramePr>
        <p:xfrm>
          <a:off x="838200" y="1690689"/>
          <a:ext cx="10515600" cy="3701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82248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5294071"/>
                    </a:ext>
                  </a:extLst>
                </a:gridCol>
              </a:tblGrid>
              <a:tr h="3362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Scenario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Key Actions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2487438"/>
                  </a:ext>
                </a:extLst>
              </a:tr>
              <a:tr h="65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Core Banking Outage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Trigger P1 protocol, activate failover site, incident commander leads war room, notify BNM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6066223"/>
                  </a:ext>
                </a:extLst>
              </a:tr>
              <a:tr h="65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DuitNow Disruption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Switch to alternate payment rail if configured, inform customers, raise with DuitNow NOC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2725260"/>
                  </a:ext>
                </a:extLst>
              </a:tr>
              <a:tr h="336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Vendor Incident (Fraud Detection)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Cutover to manual fraud checks, escalate to vendor, RCA follow-up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316957"/>
                  </a:ext>
                </a:extLst>
              </a:tr>
              <a:tr h="65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Security Incident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Isolate affected systems, engage Security team + BNM compliance lead, forensic log analysis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413855"/>
                  </a:ext>
                </a:extLst>
              </a:tr>
              <a:tr h="65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Capacity Crisis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Enable auto-scaling if available, spin up additional nodes, review capacity plan post-mortem</a:t>
                      </a:r>
                      <a:endParaRPr lang="en-MY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93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Incident Management Philosophy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proactive, risk-based, automation-first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approach to managing incidents. </a:t>
            </a:r>
            <a:b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aim is to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restore service quickly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 customer and regulatory impact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 continuously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916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Level </a:t>
            </a:r>
            <a:r>
              <a:rPr lang="en-US" alt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SLIs/SLOs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availability, latency, and transaction success rate per system.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dashboards for compliance visibility.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SLA Alignment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vendors (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DuitNow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SaaS, etc.).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 breach alerts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integrated into </a:t>
            </a:r>
            <a:r>
              <a:rPr lang="en-US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PagerDuty</a:t>
            </a:r>
            <a:r>
              <a:rPr lang="en-US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944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Risk-Based Prioritization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8529"/>
              </p:ext>
            </p:extLst>
          </p:nvPr>
        </p:nvGraphicFramePr>
        <p:xfrm>
          <a:off x="838200" y="1825623"/>
          <a:ext cx="10515600" cy="3644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066401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195304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12147852"/>
                    </a:ext>
                  </a:extLst>
                </a:gridCol>
              </a:tblGrid>
              <a:tr h="560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Priority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Description</a:t>
                      </a:r>
                      <a:endParaRPr lang="en-MY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Examples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2889708"/>
                  </a:ext>
                </a:extLst>
              </a:tr>
              <a:tr h="1070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P1 - Critical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Customer impact, financial/reputational risk, regulatory exposure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Core banking outage, security breach</a:t>
                      </a:r>
                      <a:endParaRPr lang="en-MY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213740"/>
                  </a:ext>
                </a:extLst>
              </a:tr>
              <a:tr h="560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P2 - High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Partial functionality loss, workarounds available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Payment rail disruption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1647699"/>
                  </a:ext>
                </a:extLst>
              </a:tr>
              <a:tr h="560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P3 - Medium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Minor user impact, degraded performance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Latency issues in ERP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9422308"/>
                  </a:ext>
                </a:extLst>
              </a:tr>
              <a:tr h="560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P4 - Low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No customer impact, internal alerts only</a:t>
                      </a:r>
                      <a:endParaRPr lang="en-MY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Non-production monitoring failures</a:t>
                      </a:r>
                      <a:endParaRPr lang="en-MY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846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4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/>
            </a:r>
            <a:br>
              <a:rPr lang="en-MY" b="1" dirty="0" smtClean="0"/>
            </a:br>
            <a:r>
              <a:rPr lang="en-MY" b="1" dirty="0"/>
              <a:t/>
            </a:r>
            <a:br>
              <a:rPr lang="en-MY" b="1" dirty="0"/>
            </a:br>
            <a:r>
              <a:rPr lang="en-MY" b="1" dirty="0" smtClean="0"/>
              <a:t>Organizational Design 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70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Team Structure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Level </a:t>
            </a:r>
            <a:r>
              <a:rPr lang="en-MY" dirty="0"/>
              <a:t>1: </a:t>
            </a:r>
            <a:r>
              <a:rPr lang="en-MY" dirty="0" smtClean="0"/>
              <a:t>Support/Alerts</a:t>
            </a:r>
          </a:p>
          <a:p>
            <a:r>
              <a:rPr lang="en-MY" dirty="0" smtClean="0"/>
              <a:t>Level </a:t>
            </a:r>
            <a:r>
              <a:rPr lang="en-MY" dirty="0"/>
              <a:t>2: Tech Ops </a:t>
            </a:r>
            <a:r>
              <a:rPr lang="en-MY" dirty="0" smtClean="0"/>
              <a:t>Engineers</a:t>
            </a:r>
          </a:p>
          <a:p>
            <a:r>
              <a:rPr lang="en-MY" dirty="0" smtClean="0"/>
              <a:t>Level 3: Product Eng / Vendors</a:t>
            </a:r>
          </a:p>
          <a:p>
            <a:r>
              <a:rPr lang="en-MY" dirty="0" smtClean="0"/>
              <a:t>Incident Commander </a:t>
            </a:r>
            <a:r>
              <a:rPr lang="en-MY" dirty="0"/>
              <a:t>(P1/P2</a:t>
            </a:r>
            <a:r>
              <a:rPr lang="en-MY" dirty="0" smtClean="0"/>
              <a:t>)</a:t>
            </a:r>
          </a:p>
          <a:p>
            <a:endParaRPr lang="en-US" dirty="0"/>
          </a:p>
          <a:p>
            <a:pPr lvl="0"/>
            <a:r>
              <a:rPr lang="en-MY" b="1" dirty="0" smtClean="0"/>
              <a:t>Incident </a:t>
            </a:r>
            <a:r>
              <a:rPr lang="en-MY" b="1" dirty="0"/>
              <a:t>Commander rotation</a:t>
            </a:r>
            <a:r>
              <a:rPr lang="en-MY" dirty="0"/>
              <a:t> for major incidents.</a:t>
            </a:r>
          </a:p>
          <a:p>
            <a:pPr lvl="0"/>
            <a:r>
              <a:rPr lang="en-MY" b="1" dirty="0"/>
              <a:t>On-call Tech Ops team</a:t>
            </a:r>
            <a:r>
              <a:rPr lang="en-MY" dirty="0"/>
              <a:t> (24/7 split into zones).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262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Roles &amp; Responsibilities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smtClean="0"/>
              <a:t>Level </a:t>
            </a:r>
            <a:r>
              <a:rPr lang="en-MY" b="1" dirty="0"/>
              <a:t>2 (Tech Ops):</a:t>
            </a:r>
            <a:r>
              <a:rPr lang="en-MY" dirty="0"/>
              <a:t> Triage, mitigation, escalation</a:t>
            </a:r>
          </a:p>
          <a:p>
            <a:pPr lvl="0"/>
            <a:r>
              <a:rPr lang="en-MY" b="1" dirty="0"/>
              <a:t>Incident Commander:</a:t>
            </a:r>
            <a:r>
              <a:rPr lang="en-MY" dirty="0"/>
              <a:t> Communication, coordination</a:t>
            </a:r>
          </a:p>
          <a:p>
            <a:pPr lvl="0"/>
            <a:r>
              <a:rPr lang="en-MY" b="1" dirty="0"/>
              <a:t>Level 3 (Product/Vendor):</a:t>
            </a:r>
            <a:r>
              <a:rPr lang="en-MY" dirty="0"/>
              <a:t> Root cause fix, code changes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16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Capacity Planning Model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MY" dirty="0" smtClean="0"/>
              <a:t>Based </a:t>
            </a:r>
            <a:r>
              <a:rPr lang="en-MY" dirty="0"/>
              <a:t>on </a:t>
            </a:r>
            <a:r>
              <a:rPr lang="en-MY" b="1" dirty="0"/>
              <a:t>incident volume, transaction load</a:t>
            </a:r>
            <a:r>
              <a:rPr lang="en-MY" dirty="0"/>
              <a:t>, and system complexity.</a:t>
            </a:r>
          </a:p>
          <a:p>
            <a:pPr lvl="0"/>
            <a:r>
              <a:rPr lang="en-MY" b="1" dirty="0"/>
              <a:t>Ratio: 1 Tech Ops engineer per 50,000 daily transactions.</a:t>
            </a:r>
            <a:endParaRPr lang="en-MY" dirty="0"/>
          </a:p>
          <a:p>
            <a:pPr lvl="0"/>
            <a:r>
              <a:rPr lang="en-MY" dirty="0"/>
              <a:t>Review capacity every quarter and during business scaling events.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9722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/>
              <a:t>Skills &amp; Training</a:t>
            </a:r>
            <a:r>
              <a:rPr lang="en-MY" dirty="0" smtClean="0"/>
              <a:t/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b="1" dirty="0" smtClean="0"/>
              <a:t>Certifications:</a:t>
            </a:r>
            <a:r>
              <a:rPr lang="en-MY" dirty="0" smtClean="0"/>
              <a:t> ITIL, Incident Response, </a:t>
            </a:r>
            <a:r>
              <a:rPr lang="en-MY" dirty="0" err="1" smtClean="0"/>
              <a:t>CloudOps</a:t>
            </a:r>
            <a:r>
              <a:rPr lang="en-MY" dirty="0" smtClean="0"/>
              <a:t> (AWS/GCP)</a:t>
            </a:r>
          </a:p>
          <a:p>
            <a:pPr lvl="0"/>
            <a:r>
              <a:rPr lang="en-MY" b="1" dirty="0" smtClean="0"/>
              <a:t>Hands-on:</a:t>
            </a:r>
            <a:r>
              <a:rPr lang="en-MY" dirty="0" smtClean="0"/>
              <a:t> Monitoring, automation (Python/Bash), Kubernetes, payment systems</a:t>
            </a:r>
          </a:p>
          <a:p>
            <a:pPr lvl="0"/>
            <a:r>
              <a:rPr lang="en-MY" b="1" dirty="0" smtClean="0"/>
              <a:t>Drills:</a:t>
            </a:r>
            <a:r>
              <a:rPr lang="en-MY" dirty="0" smtClean="0"/>
              <a:t> Monthly chaos simulations and post-mortem exercises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990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669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       Incident Management Process </vt:lpstr>
      <vt:lpstr>Incident Management Philosophy</vt:lpstr>
      <vt:lpstr>Service Level Strategy</vt:lpstr>
      <vt:lpstr>Risk-Based Prioritization</vt:lpstr>
      <vt:lpstr>        Organizational Design  </vt:lpstr>
      <vt:lpstr>Team Structure</vt:lpstr>
      <vt:lpstr>Roles &amp; Responsibilities </vt:lpstr>
      <vt:lpstr>Capacity Planning Model </vt:lpstr>
      <vt:lpstr>Skills &amp; Training </vt:lpstr>
      <vt:lpstr>        Operational Excellence  </vt:lpstr>
      <vt:lpstr>End-to-End Process Design </vt:lpstr>
      <vt:lpstr>Vendor Management </vt:lpstr>
      <vt:lpstr>Tools &amp; Tech</vt:lpstr>
      <vt:lpstr>Communication Strategy</vt:lpstr>
      <vt:lpstr>        Implementation Plan </vt:lpstr>
      <vt:lpstr>90-Day Rollout Plan </vt:lpstr>
      <vt:lpstr>Success Metrics (KPIs)</vt:lpstr>
      <vt:lpstr>Continuous Improvement</vt:lpstr>
      <vt:lpstr>Specific Scenarios Response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Incident Management Process  Incident Management Philosophy We take a proactive, risk-based, automation-first approach to managing incidents.   Our aim is to restore service quickly, minimize customer and regulatory impact, and learn continuously.  Service Level Strategy  Define SLIs/SLOs for availability, latency, and transaction success rate per system. Real-time monitoring and dashboards for compliance visibility. SLA Alignment with vendors (DuitNow, SaaS, etc.). SLO breach alerts integrated into PagerDuty.</dc:title>
  <dc:creator>Nornikman Bin Abdul Rahim</dc:creator>
  <cp:lastModifiedBy>Nornikman Bin Abdul Rahim</cp:lastModifiedBy>
  <cp:revision>2</cp:revision>
  <dcterms:created xsi:type="dcterms:W3CDTF">2025-06-10T08:27:08Z</dcterms:created>
  <dcterms:modified xsi:type="dcterms:W3CDTF">2025-06-10T08:33:57Z</dcterms:modified>
</cp:coreProperties>
</file>