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75" r:id="rId10"/>
    <p:sldId id="262" r:id="rId11"/>
    <p:sldId id="268" r:id="rId12"/>
    <p:sldId id="276" r:id="rId13"/>
    <p:sldId id="27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14FE0-E682-48CD-AFAF-A5A1DC5C21F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E"/>
        </a:p>
      </dgm:t>
    </dgm:pt>
    <dgm:pt modelId="{151CBCA4-E883-40D1-9A0D-CBB1FEC712AC}" type="pres">
      <dgm:prSet presAssocID="{14B14FE0-E682-48CD-AFAF-A5A1DC5C21F5}" presName="Name0" presStyleCnt="0">
        <dgm:presLayoutVars>
          <dgm:chMax val="5"/>
          <dgm:chPref val="5"/>
          <dgm:dir/>
          <dgm:animLvl val="lvl"/>
        </dgm:presLayoutVars>
      </dgm:prSet>
      <dgm:spPr/>
    </dgm:pt>
  </dgm:ptLst>
  <dgm:cxnLst>
    <dgm:cxn modelId="{26DBDF39-B849-449A-A2A1-E44C526C3E7F}" type="presOf" srcId="{14B14FE0-E682-48CD-AFAF-A5A1DC5C21F5}" destId="{151CBCA4-E883-40D1-9A0D-CBB1FEC712AC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651A0-59F0-436E-9EAF-32AA5AF50D0B}" type="doc">
      <dgm:prSet loTypeId="urn:microsoft.com/office/officeart/2005/8/layout/funne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E"/>
        </a:p>
      </dgm:t>
    </dgm:pt>
    <dgm:pt modelId="{96D29FBF-F3FC-4029-A2CC-5D9D77DDC953}">
      <dgm:prSet phldrT="[Text]"/>
      <dgm:spPr/>
      <dgm:t>
        <a:bodyPr/>
        <a:lstStyle/>
        <a:p>
          <a:r>
            <a:rPr lang="en-IE" dirty="0"/>
            <a:t>Balancing Data</a:t>
          </a:r>
        </a:p>
        <a:p>
          <a:r>
            <a:rPr lang="en-IE" dirty="0"/>
            <a:t>SMOTE</a:t>
          </a:r>
        </a:p>
      </dgm:t>
    </dgm:pt>
    <dgm:pt modelId="{4419AA61-7A6B-4AE4-ACE6-88E3A40E5596}" type="parTrans" cxnId="{3B2CC37E-732E-44ED-BAA2-A05F18B4DCCA}">
      <dgm:prSet/>
      <dgm:spPr/>
      <dgm:t>
        <a:bodyPr/>
        <a:lstStyle/>
        <a:p>
          <a:endParaRPr lang="en-IE"/>
        </a:p>
      </dgm:t>
    </dgm:pt>
    <dgm:pt modelId="{A4819440-4DD5-4B70-AEE3-4E3BA51319B6}" type="sibTrans" cxnId="{3B2CC37E-732E-44ED-BAA2-A05F18B4DCCA}">
      <dgm:prSet/>
      <dgm:spPr/>
      <dgm:t>
        <a:bodyPr/>
        <a:lstStyle/>
        <a:p>
          <a:endParaRPr lang="en-IE"/>
        </a:p>
      </dgm:t>
    </dgm:pt>
    <dgm:pt modelId="{F04E0EA3-69ED-4EE6-BA5E-2F9C412E47FF}">
      <dgm:prSet phldrT="[Text]" custT="1"/>
      <dgm:spPr/>
      <dgm:t>
        <a:bodyPr/>
        <a:lstStyle/>
        <a:p>
          <a:r>
            <a:rPr lang="en-IE" sz="1100" b="0" dirty="0"/>
            <a:t>Normalize Robust Scaling</a:t>
          </a:r>
        </a:p>
      </dgm:t>
    </dgm:pt>
    <dgm:pt modelId="{E250DBA5-CB32-460F-9DEC-0928C02F11AA}" type="parTrans" cxnId="{DD2411CC-8E04-4A46-BD8B-3480315590EF}">
      <dgm:prSet/>
      <dgm:spPr/>
      <dgm:t>
        <a:bodyPr/>
        <a:lstStyle/>
        <a:p>
          <a:endParaRPr lang="en-IE"/>
        </a:p>
      </dgm:t>
    </dgm:pt>
    <dgm:pt modelId="{E8BBC8D2-54CF-46D8-B7F8-B30D7A829E5C}" type="sibTrans" cxnId="{DD2411CC-8E04-4A46-BD8B-3480315590EF}">
      <dgm:prSet/>
      <dgm:spPr/>
      <dgm:t>
        <a:bodyPr/>
        <a:lstStyle/>
        <a:p>
          <a:endParaRPr lang="en-IE"/>
        </a:p>
      </dgm:t>
    </dgm:pt>
    <dgm:pt modelId="{7E0D915D-FC55-48A8-BB13-7673DA9A2739}">
      <dgm:prSet phldrT="[Text]"/>
      <dgm:spPr/>
      <dgm:t>
        <a:bodyPr/>
        <a:lstStyle/>
        <a:p>
          <a:r>
            <a:rPr lang="en-IE" dirty="0"/>
            <a:t>Split Train 80% and Test 20%</a:t>
          </a:r>
        </a:p>
      </dgm:t>
    </dgm:pt>
    <dgm:pt modelId="{92CC5BB3-70F5-4D72-A146-DE5668287C01}" type="parTrans" cxnId="{550A3080-99AA-44DD-8CFB-9F8D8A7A6392}">
      <dgm:prSet/>
      <dgm:spPr/>
      <dgm:t>
        <a:bodyPr/>
        <a:lstStyle/>
        <a:p>
          <a:endParaRPr lang="en-IE"/>
        </a:p>
      </dgm:t>
    </dgm:pt>
    <dgm:pt modelId="{51A831FA-0C5B-480F-AA0D-D539997D6A49}" type="sibTrans" cxnId="{550A3080-99AA-44DD-8CFB-9F8D8A7A6392}">
      <dgm:prSet/>
      <dgm:spPr/>
      <dgm:t>
        <a:bodyPr/>
        <a:lstStyle/>
        <a:p>
          <a:endParaRPr lang="en-IE"/>
        </a:p>
      </dgm:t>
    </dgm:pt>
    <dgm:pt modelId="{059870D4-2A97-4928-9407-77E4E3EF3F6E}">
      <dgm:prSet phldrT="[Text]"/>
      <dgm:spPr/>
      <dgm:t>
        <a:bodyPr/>
        <a:lstStyle/>
        <a:p>
          <a:r>
            <a:rPr lang="en-IE" b="1" dirty="0">
              <a:solidFill>
                <a:schemeClr val="bg1"/>
              </a:solidFill>
            </a:rPr>
            <a:t>Data For Machine Learning</a:t>
          </a:r>
          <a:endParaRPr lang="en-IE" dirty="0"/>
        </a:p>
      </dgm:t>
    </dgm:pt>
    <dgm:pt modelId="{9A20C548-F1E8-448B-AE75-665C4AB90655}" type="parTrans" cxnId="{6FB0E6DA-68F4-4487-ABED-4E419B33D09B}">
      <dgm:prSet/>
      <dgm:spPr/>
      <dgm:t>
        <a:bodyPr/>
        <a:lstStyle/>
        <a:p>
          <a:endParaRPr lang="en-IE"/>
        </a:p>
      </dgm:t>
    </dgm:pt>
    <dgm:pt modelId="{C7267635-E607-4292-9C0A-89CF8EB00B82}" type="sibTrans" cxnId="{6FB0E6DA-68F4-4487-ABED-4E419B33D09B}">
      <dgm:prSet/>
      <dgm:spPr/>
      <dgm:t>
        <a:bodyPr/>
        <a:lstStyle/>
        <a:p>
          <a:endParaRPr lang="en-IE"/>
        </a:p>
      </dgm:t>
    </dgm:pt>
    <dgm:pt modelId="{8694C064-90EC-4993-ADCB-4EC916B83C29}" type="pres">
      <dgm:prSet presAssocID="{51F651A0-59F0-436E-9EAF-32AA5AF50D0B}" presName="Name0" presStyleCnt="0">
        <dgm:presLayoutVars>
          <dgm:chMax val="4"/>
          <dgm:resizeHandles val="exact"/>
        </dgm:presLayoutVars>
      </dgm:prSet>
      <dgm:spPr/>
    </dgm:pt>
    <dgm:pt modelId="{6E8DF2AF-B09C-4423-ABB7-5357687D285E}" type="pres">
      <dgm:prSet presAssocID="{51F651A0-59F0-436E-9EAF-32AA5AF50D0B}" presName="ellipse" presStyleLbl="trBgShp" presStyleIdx="0" presStyleCnt="1"/>
      <dgm:spPr/>
    </dgm:pt>
    <dgm:pt modelId="{C1150DEE-521D-416B-B024-4E361B061190}" type="pres">
      <dgm:prSet presAssocID="{51F651A0-59F0-436E-9EAF-32AA5AF50D0B}" presName="arrow1" presStyleLbl="fgShp" presStyleIdx="0" presStyleCnt="1"/>
      <dgm:spPr/>
    </dgm:pt>
    <dgm:pt modelId="{521F7614-8D71-4421-B525-5D4055809744}" type="pres">
      <dgm:prSet presAssocID="{51F651A0-59F0-436E-9EAF-32AA5AF50D0B}" presName="rectangle" presStyleLbl="revTx" presStyleIdx="0" presStyleCnt="1" custScaleX="146326">
        <dgm:presLayoutVars>
          <dgm:bulletEnabled val="1"/>
        </dgm:presLayoutVars>
      </dgm:prSet>
      <dgm:spPr/>
    </dgm:pt>
    <dgm:pt modelId="{528E3324-B513-4279-830D-76C23A6A9F03}" type="pres">
      <dgm:prSet presAssocID="{F04E0EA3-69ED-4EE6-BA5E-2F9C412E47FF}" presName="item1" presStyleLbl="node1" presStyleIdx="0" presStyleCnt="3">
        <dgm:presLayoutVars>
          <dgm:bulletEnabled val="1"/>
        </dgm:presLayoutVars>
      </dgm:prSet>
      <dgm:spPr/>
    </dgm:pt>
    <dgm:pt modelId="{1C28CD89-3E5B-411F-82AC-078B532C4747}" type="pres">
      <dgm:prSet presAssocID="{7E0D915D-FC55-48A8-BB13-7673DA9A2739}" presName="item2" presStyleLbl="node1" presStyleIdx="1" presStyleCnt="3">
        <dgm:presLayoutVars>
          <dgm:bulletEnabled val="1"/>
        </dgm:presLayoutVars>
      </dgm:prSet>
      <dgm:spPr/>
    </dgm:pt>
    <dgm:pt modelId="{103349F5-98D6-4305-A919-6284DCD014FA}" type="pres">
      <dgm:prSet presAssocID="{059870D4-2A97-4928-9407-77E4E3EF3F6E}" presName="item3" presStyleLbl="node1" presStyleIdx="2" presStyleCnt="3">
        <dgm:presLayoutVars>
          <dgm:bulletEnabled val="1"/>
        </dgm:presLayoutVars>
      </dgm:prSet>
      <dgm:spPr/>
    </dgm:pt>
    <dgm:pt modelId="{BB5EACDE-D83C-4CC4-BC16-DC89AE30EAE6}" type="pres">
      <dgm:prSet presAssocID="{51F651A0-59F0-436E-9EAF-32AA5AF50D0B}" presName="funnel" presStyleLbl="trAlignAcc1" presStyleIdx="0" presStyleCnt="1" custLinFactNeighborX="-708" custLinFactNeighborY="12"/>
      <dgm:spPr/>
    </dgm:pt>
  </dgm:ptLst>
  <dgm:cxnLst>
    <dgm:cxn modelId="{15FEB55F-64D5-4377-921D-374BA8259763}" type="presOf" srcId="{F04E0EA3-69ED-4EE6-BA5E-2F9C412E47FF}" destId="{1C28CD89-3E5B-411F-82AC-078B532C4747}" srcOrd="0" destOrd="0" presId="urn:microsoft.com/office/officeart/2005/8/layout/funnel1"/>
    <dgm:cxn modelId="{0C7E077E-67CC-4814-A6AE-BFC9CAAB4CD2}" type="presOf" srcId="{51F651A0-59F0-436E-9EAF-32AA5AF50D0B}" destId="{8694C064-90EC-4993-ADCB-4EC916B83C29}" srcOrd="0" destOrd="0" presId="urn:microsoft.com/office/officeart/2005/8/layout/funnel1"/>
    <dgm:cxn modelId="{3B2CC37E-732E-44ED-BAA2-A05F18B4DCCA}" srcId="{51F651A0-59F0-436E-9EAF-32AA5AF50D0B}" destId="{96D29FBF-F3FC-4029-A2CC-5D9D77DDC953}" srcOrd="0" destOrd="0" parTransId="{4419AA61-7A6B-4AE4-ACE6-88E3A40E5596}" sibTransId="{A4819440-4DD5-4B70-AEE3-4E3BA51319B6}"/>
    <dgm:cxn modelId="{550A3080-99AA-44DD-8CFB-9F8D8A7A6392}" srcId="{51F651A0-59F0-436E-9EAF-32AA5AF50D0B}" destId="{7E0D915D-FC55-48A8-BB13-7673DA9A2739}" srcOrd="2" destOrd="0" parTransId="{92CC5BB3-70F5-4D72-A146-DE5668287C01}" sibTransId="{51A831FA-0C5B-480F-AA0D-D539997D6A49}"/>
    <dgm:cxn modelId="{01F4BBC4-68CF-4B72-82D0-C9FCF14749BA}" type="presOf" srcId="{7E0D915D-FC55-48A8-BB13-7673DA9A2739}" destId="{528E3324-B513-4279-830D-76C23A6A9F03}" srcOrd="0" destOrd="0" presId="urn:microsoft.com/office/officeart/2005/8/layout/funnel1"/>
    <dgm:cxn modelId="{DD2411CC-8E04-4A46-BD8B-3480315590EF}" srcId="{51F651A0-59F0-436E-9EAF-32AA5AF50D0B}" destId="{F04E0EA3-69ED-4EE6-BA5E-2F9C412E47FF}" srcOrd="1" destOrd="0" parTransId="{E250DBA5-CB32-460F-9DEC-0928C02F11AA}" sibTransId="{E8BBC8D2-54CF-46D8-B7F8-B30D7A829E5C}"/>
    <dgm:cxn modelId="{CAF38DCD-7758-4823-875F-17359539913D}" type="presOf" srcId="{059870D4-2A97-4928-9407-77E4E3EF3F6E}" destId="{521F7614-8D71-4421-B525-5D4055809744}" srcOrd="0" destOrd="0" presId="urn:microsoft.com/office/officeart/2005/8/layout/funnel1"/>
    <dgm:cxn modelId="{6FB0E6DA-68F4-4487-ABED-4E419B33D09B}" srcId="{51F651A0-59F0-436E-9EAF-32AA5AF50D0B}" destId="{059870D4-2A97-4928-9407-77E4E3EF3F6E}" srcOrd="3" destOrd="0" parTransId="{9A20C548-F1E8-448B-AE75-665C4AB90655}" sibTransId="{C7267635-E607-4292-9C0A-89CF8EB00B82}"/>
    <dgm:cxn modelId="{44244EEE-5AA7-444D-AEE2-4AB004A136A4}" type="presOf" srcId="{96D29FBF-F3FC-4029-A2CC-5D9D77DDC953}" destId="{103349F5-98D6-4305-A919-6284DCD014FA}" srcOrd="0" destOrd="0" presId="urn:microsoft.com/office/officeart/2005/8/layout/funnel1"/>
    <dgm:cxn modelId="{9C0664EA-34F0-459E-B804-98EB07FD5657}" type="presParOf" srcId="{8694C064-90EC-4993-ADCB-4EC916B83C29}" destId="{6E8DF2AF-B09C-4423-ABB7-5357687D285E}" srcOrd="0" destOrd="0" presId="urn:microsoft.com/office/officeart/2005/8/layout/funnel1"/>
    <dgm:cxn modelId="{38BAB0DA-AD6D-468B-9687-81976D296B8F}" type="presParOf" srcId="{8694C064-90EC-4993-ADCB-4EC916B83C29}" destId="{C1150DEE-521D-416B-B024-4E361B061190}" srcOrd="1" destOrd="0" presId="urn:microsoft.com/office/officeart/2005/8/layout/funnel1"/>
    <dgm:cxn modelId="{D2BE1E5F-0970-4F8D-ACFB-23F451789AC5}" type="presParOf" srcId="{8694C064-90EC-4993-ADCB-4EC916B83C29}" destId="{521F7614-8D71-4421-B525-5D4055809744}" srcOrd="2" destOrd="0" presId="urn:microsoft.com/office/officeart/2005/8/layout/funnel1"/>
    <dgm:cxn modelId="{E83798EA-94D1-4E70-A745-E35CE26749F7}" type="presParOf" srcId="{8694C064-90EC-4993-ADCB-4EC916B83C29}" destId="{528E3324-B513-4279-830D-76C23A6A9F03}" srcOrd="3" destOrd="0" presId="urn:microsoft.com/office/officeart/2005/8/layout/funnel1"/>
    <dgm:cxn modelId="{5DDD57C2-A565-4C22-9B19-2F0DBE17937D}" type="presParOf" srcId="{8694C064-90EC-4993-ADCB-4EC916B83C29}" destId="{1C28CD89-3E5B-411F-82AC-078B532C4747}" srcOrd="4" destOrd="0" presId="urn:microsoft.com/office/officeart/2005/8/layout/funnel1"/>
    <dgm:cxn modelId="{2908EC2C-6899-46A0-B543-5C3BB4A00304}" type="presParOf" srcId="{8694C064-90EC-4993-ADCB-4EC916B83C29}" destId="{103349F5-98D6-4305-A919-6284DCD014FA}" srcOrd="5" destOrd="0" presId="urn:microsoft.com/office/officeart/2005/8/layout/funnel1"/>
    <dgm:cxn modelId="{0A991713-CCB1-4BF6-A488-33BAF388BD61}" type="presParOf" srcId="{8694C064-90EC-4993-ADCB-4EC916B83C29}" destId="{BB5EACDE-D83C-4CC4-BC16-DC89AE30EAE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651A0-59F0-436E-9EAF-32AA5AF50D0B}" type="doc">
      <dgm:prSet loTypeId="urn:microsoft.com/office/officeart/2005/8/layout/funne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E"/>
        </a:p>
      </dgm:t>
    </dgm:pt>
    <dgm:pt modelId="{96D29FBF-F3FC-4029-A2CC-5D9D77DDC953}">
      <dgm:prSet phldrT="[Text]"/>
      <dgm:spPr/>
      <dgm:t>
        <a:bodyPr/>
        <a:lstStyle/>
        <a:p>
          <a:r>
            <a:rPr lang="en-IE" dirty="0"/>
            <a:t>+30 values = Continuous</a:t>
          </a:r>
        </a:p>
      </dgm:t>
    </dgm:pt>
    <dgm:pt modelId="{4419AA61-7A6B-4AE4-ACE6-88E3A40E5596}" type="parTrans" cxnId="{3B2CC37E-732E-44ED-BAA2-A05F18B4DCCA}">
      <dgm:prSet/>
      <dgm:spPr/>
      <dgm:t>
        <a:bodyPr/>
        <a:lstStyle/>
        <a:p>
          <a:endParaRPr lang="en-IE"/>
        </a:p>
      </dgm:t>
    </dgm:pt>
    <dgm:pt modelId="{A4819440-4DD5-4B70-AEE3-4E3BA51319B6}" type="sibTrans" cxnId="{3B2CC37E-732E-44ED-BAA2-A05F18B4DCCA}">
      <dgm:prSet/>
      <dgm:spPr/>
      <dgm:t>
        <a:bodyPr/>
        <a:lstStyle/>
        <a:p>
          <a:endParaRPr lang="en-IE"/>
        </a:p>
      </dgm:t>
    </dgm:pt>
    <dgm:pt modelId="{F04E0EA3-69ED-4EE6-BA5E-2F9C412E47FF}">
      <dgm:prSet phldrT="[Text]" custT="1"/>
      <dgm:spPr/>
      <dgm:t>
        <a:bodyPr/>
        <a:lstStyle/>
        <a:p>
          <a:r>
            <a:rPr lang="en-IE" sz="1100" dirty="0"/>
            <a:t>ANOVA Test</a:t>
          </a:r>
        </a:p>
      </dgm:t>
    </dgm:pt>
    <dgm:pt modelId="{E250DBA5-CB32-460F-9DEC-0928C02F11AA}" type="parTrans" cxnId="{DD2411CC-8E04-4A46-BD8B-3480315590EF}">
      <dgm:prSet/>
      <dgm:spPr/>
      <dgm:t>
        <a:bodyPr/>
        <a:lstStyle/>
        <a:p>
          <a:endParaRPr lang="en-IE"/>
        </a:p>
      </dgm:t>
    </dgm:pt>
    <dgm:pt modelId="{E8BBC8D2-54CF-46D8-B7F8-B30D7A829E5C}" type="sibTrans" cxnId="{DD2411CC-8E04-4A46-BD8B-3480315590EF}">
      <dgm:prSet/>
      <dgm:spPr/>
      <dgm:t>
        <a:bodyPr/>
        <a:lstStyle/>
        <a:p>
          <a:endParaRPr lang="en-IE"/>
        </a:p>
      </dgm:t>
    </dgm:pt>
    <dgm:pt modelId="{7E0D915D-FC55-48A8-BB13-7673DA9A2739}">
      <dgm:prSet phldrT="[Text]"/>
      <dgm:spPr/>
      <dgm:t>
        <a:bodyPr/>
        <a:lstStyle/>
        <a:p>
          <a:r>
            <a:rPr lang="en-IE" dirty="0"/>
            <a:t>Chi-Squared Test</a:t>
          </a:r>
        </a:p>
      </dgm:t>
    </dgm:pt>
    <dgm:pt modelId="{92CC5BB3-70F5-4D72-A146-DE5668287C01}" type="parTrans" cxnId="{550A3080-99AA-44DD-8CFB-9F8D8A7A6392}">
      <dgm:prSet/>
      <dgm:spPr/>
      <dgm:t>
        <a:bodyPr/>
        <a:lstStyle/>
        <a:p>
          <a:endParaRPr lang="en-IE"/>
        </a:p>
      </dgm:t>
    </dgm:pt>
    <dgm:pt modelId="{51A831FA-0C5B-480F-AA0D-D539997D6A49}" type="sibTrans" cxnId="{550A3080-99AA-44DD-8CFB-9F8D8A7A6392}">
      <dgm:prSet/>
      <dgm:spPr/>
      <dgm:t>
        <a:bodyPr/>
        <a:lstStyle/>
        <a:p>
          <a:endParaRPr lang="en-IE"/>
        </a:p>
      </dgm:t>
    </dgm:pt>
    <dgm:pt modelId="{059870D4-2A97-4928-9407-77E4E3EF3F6E}">
      <dgm:prSet phldrT="[Text]" custT="1"/>
      <dgm:spPr/>
      <dgm:t>
        <a:bodyPr/>
        <a:lstStyle/>
        <a:p>
          <a:r>
            <a:rPr lang="en-IE" sz="1800" b="1" dirty="0">
              <a:solidFill>
                <a:schemeClr val="bg1"/>
              </a:solidFill>
            </a:rPr>
            <a:t>3 Attributes Dropped</a:t>
          </a:r>
        </a:p>
      </dgm:t>
    </dgm:pt>
    <dgm:pt modelId="{C7267635-E607-4292-9C0A-89CF8EB00B82}" type="sibTrans" cxnId="{6FB0E6DA-68F4-4487-ABED-4E419B33D09B}">
      <dgm:prSet/>
      <dgm:spPr/>
      <dgm:t>
        <a:bodyPr/>
        <a:lstStyle/>
        <a:p>
          <a:endParaRPr lang="en-IE"/>
        </a:p>
      </dgm:t>
    </dgm:pt>
    <dgm:pt modelId="{9A20C548-F1E8-448B-AE75-665C4AB90655}" type="parTrans" cxnId="{6FB0E6DA-68F4-4487-ABED-4E419B33D09B}">
      <dgm:prSet/>
      <dgm:spPr/>
      <dgm:t>
        <a:bodyPr/>
        <a:lstStyle/>
        <a:p>
          <a:endParaRPr lang="en-IE"/>
        </a:p>
      </dgm:t>
    </dgm:pt>
    <dgm:pt modelId="{8694C064-90EC-4993-ADCB-4EC916B83C29}" type="pres">
      <dgm:prSet presAssocID="{51F651A0-59F0-436E-9EAF-32AA5AF50D0B}" presName="Name0" presStyleCnt="0">
        <dgm:presLayoutVars>
          <dgm:chMax val="4"/>
          <dgm:resizeHandles val="exact"/>
        </dgm:presLayoutVars>
      </dgm:prSet>
      <dgm:spPr/>
    </dgm:pt>
    <dgm:pt modelId="{6E8DF2AF-B09C-4423-ABB7-5357687D285E}" type="pres">
      <dgm:prSet presAssocID="{51F651A0-59F0-436E-9EAF-32AA5AF50D0B}" presName="ellipse" presStyleLbl="trBgShp" presStyleIdx="0" presStyleCnt="1"/>
      <dgm:spPr/>
    </dgm:pt>
    <dgm:pt modelId="{C1150DEE-521D-416B-B024-4E361B061190}" type="pres">
      <dgm:prSet presAssocID="{51F651A0-59F0-436E-9EAF-32AA5AF50D0B}" presName="arrow1" presStyleLbl="fgShp" presStyleIdx="0" presStyleCnt="1" custAng="0" custScaleY="113214"/>
      <dgm:spPr/>
    </dgm:pt>
    <dgm:pt modelId="{521F7614-8D71-4421-B525-5D4055809744}" type="pres">
      <dgm:prSet presAssocID="{51F651A0-59F0-436E-9EAF-32AA5AF50D0B}" presName="rectangle" presStyleLbl="revTx" presStyleIdx="0" presStyleCnt="1" custScaleX="142488">
        <dgm:presLayoutVars>
          <dgm:bulletEnabled val="1"/>
        </dgm:presLayoutVars>
      </dgm:prSet>
      <dgm:spPr/>
    </dgm:pt>
    <dgm:pt modelId="{528E3324-B513-4279-830D-76C23A6A9F03}" type="pres">
      <dgm:prSet presAssocID="{F04E0EA3-69ED-4EE6-BA5E-2F9C412E47FF}" presName="item1" presStyleLbl="node1" presStyleIdx="0" presStyleCnt="3">
        <dgm:presLayoutVars>
          <dgm:bulletEnabled val="1"/>
        </dgm:presLayoutVars>
      </dgm:prSet>
      <dgm:spPr/>
    </dgm:pt>
    <dgm:pt modelId="{1C28CD89-3E5B-411F-82AC-078B532C4747}" type="pres">
      <dgm:prSet presAssocID="{7E0D915D-FC55-48A8-BB13-7673DA9A2739}" presName="item2" presStyleLbl="node1" presStyleIdx="1" presStyleCnt="3">
        <dgm:presLayoutVars>
          <dgm:bulletEnabled val="1"/>
        </dgm:presLayoutVars>
      </dgm:prSet>
      <dgm:spPr/>
    </dgm:pt>
    <dgm:pt modelId="{103349F5-98D6-4305-A919-6284DCD014FA}" type="pres">
      <dgm:prSet presAssocID="{059870D4-2A97-4928-9407-77E4E3EF3F6E}" presName="item3" presStyleLbl="node1" presStyleIdx="2" presStyleCnt="3">
        <dgm:presLayoutVars>
          <dgm:bulletEnabled val="1"/>
        </dgm:presLayoutVars>
      </dgm:prSet>
      <dgm:spPr/>
    </dgm:pt>
    <dgm:pt modelId="{BB5EACDE-D83C-4CC4-BC16-DC89AE30EAE6}" type="pres">
      <dgm:prSet presAssocID="{51F651A0-59F0-436E-9EAF-32AA5AF50D0B}" presName="funnel" presStyleLbl="trAlignAcc1" presStyleIdx="0" presStyleCnt="1" custLinFactNeighborX="-132" custLinFactNeighborY="-310"/>
      <dgm:spPr/>
    </dgm:pt>
  </dgm:ptLst>
  <dgm:cxnLst>
    <dgm:cxn modelId="{15FEB55F-64D5-4377-921D-374BA8259763}" type="presOf" srcId="{F04E0EA3-69ED-4EE6-BA5E-2F9C412E47FF}" destId="{1C28CD89-3E5B-411F-82AC-078B532C4747}" srcOrd="0" destOrd="0" presId="urn:microsoft.com/office/officeart/2005/8/layout/funnel1"/>
    <dgm:cxn modelId="{0C7E077E-67CC-4814-A6AE-BFC9CAAB4CD2}" type="presOf" srcId="{51F651A0-59F0-436E-9EAF-32AA5AF50D0B}" destId="{8694C064-90EC-4993-ADCB-4EC916B83C29}" srcOrd="0" destOrd="0" presId="urn:microsoft.com/office/officeart/2005/8/layout/funnel1"/>
    <dgm:cxn modelId="{3B2CC37E-732E-44ED-BAA2-A05F18B4DCCA}" srcId="{51F651A0-59F0-436E-9EAF-32AA5AF50D0B}" destId="{96D29FBF-F3FC-4029-A2CC-5D9D77DDC953}" srcOrd="0" destOrd="0" parTransId="{4419AA61-7A6B-4AE4-ACE6-88E3A40E5596}" sibTransId="{A4819440-4DD5-4B70-AEE3-4E3BA51319B6}"/>
    <dgm:cxn modelId="{550A3080-99AA-44DD-8CFB-9F8D8A7A6392}" srcId="{51F651A0-59F0-436E-9EAF-32AA5AF50D0B}" destId="{7E0D915D-FC55-48A8-BB13-7673DA9A2739}" srcOrd="2" destOrd="0" parTransId="{92CC5BB3-70F5-4D72-A146-DE5668287C01}" sibTransId="{51A831FA-0C5B-480F-AA0D-D539997D6A49}"/>
    <dgm:cxn modelId="{01F4BBC4-68CF-4B72-82D0-C9FCF14749BA}" type="presOf" srcId="{7E0D915D-FC55-48A8-BB13-7673DA9A2739}" destId="{528E3324-B513-4279-830D-76C23A6A9F03}" srcOrd="0" destOrd="0" presId="urn:microsoft.com/office/officeart/2005/8/layout/funnel1"/>
    <dgm:cxn modelId="{DD2411CC-8E04-4A46-BD8B-3480315590EF}" srcId="{51F651A0-59F0-436E-9EAF-32AA5AF50D0B}" destId="{F04E0EA3-69ED-4EE6-BA5E-2F9C412E47FF}" srcOrd="1" destOrd="0" parTransId="{E250DBA5-CB32-460F-9DEC-0928C02F11AA}" sibTransId="{E8BBC8D2-54CF-46D8-B7F8-B30D7A829E5C}"/>
    <dgm:cxn modelId="{CAF38DCD-7758-4823-875F-17359539913D}" type="presOf" srcId="{059870D4-2A97-4928-9407-77E4E3EF3F6E}" destId="{521F7614-8D71-4421-B525-5D4055809744}" srcOrd="0" destOrd="0" presId="urn:microsoft.com/office/officeart/2005/8/layout/funnel1"/>
    <dgm:cxn modelId="{6FB0E6DA-68F4-4487-ABED-4E419B33D09B}" srcId="{51F651A0-59F0-436E-9EAF-32AA5AF50D0B}" destId="{059870D4-2A97-4928-9407-77E4E3EF3F6E}" srcOrd="3" destOrd="0" parTransId="{9A20C548-F1E8-448B-AE75-665C4AB90655}" sibTransId="{C7267635-E607-4292-9C0A-89CF8EB00B82}"/>
    <dgm:cxn modelId="{44244EEE-5AA7-444D-AEE2-4AB004A136A4}" type="presOf" srcId="{96D29FBF-F3FC-4029-A2CC-5D9D77DDC953}" destId="{103349F5-98D6-4305-A919-6284DCD014FA}" srcOrd="0" destOrd="0" presId="urn:microsoft.com/office/officeart/2005/8/layout/funnel1"/>
    <dgm:cxn modelId="{9C0664EA-34F0-459E-B804-98EB07FD5657}" type="presParOf" srcId="{8694C064-90EC-4993-ADCB-4EC916B83C29}" destId="{6E8DF2AF-B09C-4423-ABB7-5357687D285E}" srcOrd="0" destOrd="0" presId="urn:microsoft.com/office/officeart/2005/8/layout/funnel1"/>
    <dgm:cxn modelId="{38BAB0DA-AD6D-468B-9687-81976D296B8F}" type="presParOf" srcId="{8694C064-90EC-4993-ADCB-4EC916B83C29}" destId="{C1150DEE-521D-416B-B024-4E361B061190}" srcOrd="1" destOrd="0" presId="urn:microsoft.com/office/officeart/2005/8/layout/funnel1"/>
    <dgm:cxn modelId="{D2BE1E5F-0970-4F8D-ACFB-23F451789AC5}" type="presParOf" srcId="{8694C064-90EC-4993-ADCB-4EC916B83C29}" destId="{521F7614-8D71-4421-B525-5D4055809744}" srcOrd="2" destOrd="0" presId="urn:microsoft.com/office/officeart/2005/8/layout/funnel1"/>
    <dgm:cxn modelId="{E83798EA-94D1-4E70-A745-E35CE26749F7}" type="presParOf" srcId="{8694C064-90EC-4993-ADCB-4EC916B83C29}" destId="{528E3324-B513-4279-830D-76C23A6A9F03}" srcOrd="3" destOrd="0" presId="urn:microsoft.com/office/officeart/2005/8/layout/funnel1"/>
    <dgm:cxn modelId="{5DDD57C2-A565-4C22-9B19-2F0DBE17937D}" type="presParOf" srcId="{8694C064-90EC-4993-ADCB-4EC916B83C29}" destId="{1C28CD89-3E5B-411F-82AC-078B532C4747}" srcOrd="4" destOrd="0" presId="urn:microsoft.com/office/officeart/2005/8/layout/funnel1"/>
    <dgm:cxn modelId="{2908EC2C-6899-46A0-B543-5C3BB4A00304}" type="presParOf" srcId="{8694C064-90EC-4993-ADCB-4EC916B83C29}" destId="{103349F5-98D6-4305-A919-6284DCD014FA}" srcOrd="5" destOrd="0" presId="urn:microsoft.com/office/officeart/2005/8/layout/funnel1"/>
    <dgm:cxn modelId="{0A991713-CCB1-4BF6-A488-33BAF388BD61}" type="presParOf" srcId="{8694C064-90EC-4993-ADCB-4EC916B83C29}" destId="{BB5EACDE-D83C-4CC4-BC16-DC89AE30EAE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F2AF-B09C-4423-ABB7-5357687D285E}">
      <dsp:nvSpPr>
        <dsp:cNvPr id="0" name=""/>
        <dsp:cNvSpPr/>
      </dsp:nvSpPr>
      <dsp:spPr>
        <a:xfrm>
          <a:off x="811622" y="138076"/>
          <a:ext cx="2740297" cy="95166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0DEE-521D-416B-B024-4E361B061190}">
      <dsp:nvSpPr>
        <dsp:cNvPr id="0" name=""/>
        <dsp:cNvSpPr/>
      </dsp:nvSpPr>
      <dsp:spPr>
        <a:xfrm>
          <a:off x="1920487" y="2468391"/>
          <a:ext cx="531065" cy="339881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F7614-8D71-4421-B525-5D4055809744}">
      <dsp:nvSpPr>
        <dsp:cNvPr id="0" name=""/>
        <dsp:cNvSpPr/>
      </dsp:nvSpPr>
      <dsp:spPr>
        <a:xfrm>
          <a:off x="321012" y="2740297"/>
          <a:ext cx="3730015" cy="637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b="1" kern="1200" dirty="0">
              <a:solidFill>
                <a:schemeClr val="bg1"/>
              </a:solidFill>
            </a:rPr>
            <a:t>Data For Machine Learning</a:t>
          </a:r>
          <a:endParaRPr lang="en-IE" sz="2100" kern="1200" dirty="0"/>
        </a:p>
      </dsp:txBody>
      <dsp:txXfrm>
        <a:off x="321012" y="2740297"/>
        <a:ext cx="3730015" cy="637278"/>
      </dsp:txXfrm>
    </dsp:sp>
    <dsp:sp modelId="{528E3324-B513-4279-830D-76C23A6A9F03}">
      <dsp:nvSpPr>
        <dsp:cNvPr id="0" name=""/>
        <dsp:cNvSpPr/>
      </dsp:nvSpPr>
      <dsp:spPr>
        <a:xfrm>
          <a:off x="1807901" y="1163245"/>
          <a:ext cx="955917" cy="9559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Split Train 80% and Test 20%</a:t>
          </a:r>
        </a:p>
      </dsp:txBody>
      <dsp:txXfrm>
        <a:off x="1947892" y="1303236"/>
        <a:ext cx="675935" cy="675935"/>
      </dsp:txXfrm>
    </dsp:sp>
    <dsp:sp modelId="{1C28CD89-3E5B-411F-82AC-078B532C4747}">
      <dsp:nvSpPr>
        <dsp:cNvPr id="0" name=""/>
        <dsp:cNvSpPr/>
      </dsp:nvSpPr>
      <dsp:spPr>
        <a:xfrm>
          <a:off x="1123889" y="446094"/>
          <a:ext cx="955917" cy="955917"/>
        </a:xfrm>
        <a:prstGeom prst="ellipse">
          <a:avLst/>
        </a:prstGeom>
        <a:solidFill>
          <a:schemeClr val="accent3">
            <a:hueOff val="216014"/>
            <a:satOff val="5626"/>
            <a:lumOff val="147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b="0" kern="1200" dirty="0"/>
            <a:t>Normalize Robust Scaling</a:t>
          </a:r>
        </a:p>
      </dsp:txBody>
      <dsp:txXfrm>
        <a:off x="1263880" y="586085"/>
        <a:ext cx="675935" cy="675935"/>
      </dsp:txXfrm>
    </dsp:sp>
    <dsp:sp modelId="{103349F5-98D6-4305-A919-6284DCD014FA}">
      <dsp:nvSpPr>
        <dsp:cNvPr id="0" name=""/>
        <dsp:cNvSpPr/>
      </dsp:nvSpPr>
      <dsp:spPr>
        <a:xfrm>
          <a:off x="2101049" y="214975"/>
          <a:ext cx="955917" cy="955917"/>
        </a:xfrm>
        <a:prstGeom prst="ellipse">
          <a:avLst/>
        </a:prstGeom>
        <a:solidFill>
          <a:schemeClr val="accent3">
            <a:hueOff val="432028"/>
            <a:satOff val="11252"/>
            <a:lumOff val="2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Balancing Data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SMOTE</a:t>
          </a:r>
        </a:p>
      </dsp:txBody>
      <dsp:txXfrm>
        <a:off x="2241040" y="354966"/>
        <a:ext cx="675935" cy="675935"/>
      </dsp:txXfrm>
    </dsp:sp>
    <dsp:sp modelId="{BB5EACDE-D83C-4CC4-BC16-DC89AE30EAE6}">
      <dsp:nvSpPr>
        <dsp:cNvPr id="0" name=""/>
        <dsp:cNvSpPr/>
      </dsp:nvSpPr>
      <dsp:spPr>
        <a:xfrm>
          <a:off x="677981" y="21528"/>
          <a:ext cx="2973965" cy="23791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F2AF-B09C-4423-ABB7-5357687D285E}">
      <dsp:nvSpPr>
        <dsp:cNvPr id="0" name=""/>
        <dsp:cNvSpPr/>
      </dsp:nvSpPr>
      <dsp:spPr>
        <a:xfrm>
          <a:off x="902205" y="128976"/>
          <a:ext cx="2559691" cy="888947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0DEE-521D-416B-B024-4E361B061190}">
      <dsp:nvSpPr>
        <dsp:cNvPr id="0" name=""/>
        <dsp:cNvSpPr/>
      </dsp:nvSpPr>
      <dsp:spPr>
        <a:xfrm>
          <a:off x="1937987" y="2284730"/>
          <a:ext cx="496064" cy="359433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F7614-8D71-4421-B525-5D4055809744}">
      <dsp:nvSpPr>
        <dsp:cNvPr id="0" name=""/>
        <dsp:cNvSpPr/>
      </dsp:nvSpPr>
      <dsp:spPr>
        <a:xfrm>
          <a:off x="489623" y="2559691"/>
          <a:ext cx="3392793" cy="59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b="1" kern="1200" dirty="0">
              <a:solidFill>
                <a:schemeClr val="bg1"/>
              </a:solidFill>
            </a:rPr>
            <a:t>3 Attributes Dropped</a:t>
          </a:r>
        </a:p>
      </dsp:txBody>
      <dsp:txXfrm>
        <a:off x="489623" y="2559691"/>
        <a:ext cx="3392793" cy="595277"/>
      </dsp:txXfrm>
    </dsp:sp>
    <dsp:sp modelId="{528E3324-B513-4279-830D-76C23A6A9F03}">
      <dsp:nvSpPr>
        <dsp:cNvPr id="0" name=""/>
        <dsp:cNvSpPr/>
      </dsp:nvSpPr>
      <dsp:spPr>
        <a:xfrm>
          <a:off x="1832822" y="1086579"/>
          <a:ext cx="892915" cy="892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kern="1200" dirty="0"/>
            <a:t>Chi-Squared Test</a:t>
          </a:r>
        </a:p>
      </dsp:txBody>
      <dsp:txXfrm>
        <a:off x="1963586" y="1217343"/>
        <a:ext cx="631387" cy="631387"/>
      </dsp:txXfrm>
    </dsp:sp>
    <dsp:sp modelId="{1C28CD89-3E5B-411F-82AC-078B532C4747}">
      <dsp:nvSpPr>
        <dsp:cNvPr id="0" name=""/>
        <dsp:cNvSpPr/>
      </dsp:nvSpPr>
      <dsp:spPr>
        <a:xfrm>
          <a:off x="1193891" y="416693"/>
          <a:ext cx="892915" cy="892915"/>
        </a:xfrm>
        <a:prstGeom prst="ellipse">
          <a:avLst/>
        </a:prstGeom>
        <a:solidFill>
          <a:schemeClr val="accent3">
            <a:hueOff val="216014"/>
            <a:satOff val="5626"/>
            <a:lumOff val="147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ANOVA Test</a:t>
          </a:r>
        </a:p>
      </dsp:txBody>
      <dsp:txXfrm>
        <a:off x="1324655" y="547457"/>
        <a:ext cx="631387" cy="631387"/>
      </dsp:txXfrm>
    </dsp:sp>
    <dsp:sp modelId="{103349F5-98D6-4305-A919-6284DCD014FA}">
      <dsp:nvSpPr>
        <dsp:cNvPr id="0" name=""/>
        <dsp:cNvSpPr/>
      </dsp:nvSpPr>
      <dsp:spPr>
        <a:xfrm>
          <a:off x="2106649" y="200806"/>
          <a:ext cx="892915" cy="892915"/>
        </a:xfrm>
        <a:prstGeom prst="ellipse">
          <a:avLst/>
        </a:prstGeom>
        <a:solidFill>
          <a:schemeClr val="accent3">
            <a:hueOff val="432028"/>
            <a:satOff val="11252"/>
            <a:lumOff val="2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kern="1200" dirty="0"/>
            <a:t>+30 values = Continuous</a:t>
          </a:r>
        </a:p>
      </dsp:txBody>
      <dsp:txXfrm>
        <a:off x="2237413" y="331570"/>
        <a:ext cx="631387" cy="631387"/>
      </dsp:txXfrm>
    </dsp:sp>
    <dsp:sp modelId="{BB5EACDE-D83C-4CC4-BC16-DC89AE30EAE6}">
      <dsp:nvSpPr>
        <dsp:cNvPr id="0" name=""/>
        <dsp:cNvSpPr/>
      </dsp:nvSpPr>
      <dsp:spPr>
        <a:xfrm>
          <a:off x="793373" y="12953"/>
          <a:ext cx="2777959" cy="222236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4:58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24575,'2'0'0,"0"0"0,0 1 0,-1-1 0,1 1 0,0 0 0,0-1 0,-1 1 0,1 0 0,-1 0 0,1 0 0,-1 0 0,1 0 0,-1 1 0,1-1 0,-1 0 0,0 1 0,0-1 0,2 3 0,20 34 0,-16-25 0,32 62 0,7 12 0,-45-86 0,-1 0 0,1 0 0,0-1 0,-1 1 0,1-1 0,0 1 0,0 0 0,-1-1 0,1 0 0,0 1 0,0-1 0,0 1 0,-1-1 0,1 0 0,0 0 0,0 1 0,0-1 0,0 0 0,0 0 0,0 0 0,0 0 0,-1 0 0,1 0 0,0 0 0,0 0 0,0 0 0,0-1 0,0 1 0,0 0 0,-1-1 0,1 1 0,0 0 0,0-1 0,0 1 0,-1-1 0,1 1 0,0-1 0,0 0 0,-1 1 0,1-1 0,-1 0 0,1 1 0,-1-1 0,1 0 0,-1 0 0,2-1 0,33-50 0,-24 34 0,165-211-1365,-166 215-5461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5:36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1 301 24575,'3'1'0,"-1"-1"0,1 1 0,0-1 0,0 1 0,0 0 0,0 0 0,-1 0 0,1 0 0,0 1 0,-1-1 0,1 1 0,-1-1 0,1 1 0,-1 0 0,0 0 0,0 0 0,3 4 0,33 49 0,-6-8 0,-29-44 0,-1 1 0,1-1 0,0 0 0,1-1 0,-1 1 0,0 0 0,1-1 0,0 0 0,-1 0 0,1 0 0,0 0 0,0 0 0,6 1 0,-6-3 0,0 0 0,0-1 0,0 1 0,0-1 0,0 0 0,0 0 0,-1 0 0,1 0 0,0-1 0,-1 0 0,1 1 0,-1-1 0,1-1 0,-1 1 0,5-4 0,275-232 127,-95 75-1619,-138 123-5334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6:10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1 126 24575,'1'1'0,"1"0"0,0 0 0,-1 0 0,1 0 0,-1 1 0,0-1 0,1 0 0,-1 1 0,0-1 0,0 1 0,0-1 0,0 1 0,0 0 0,1 2 0,2 3 0,58 95 0,26 36 0,-87-136 0,1 0 0,-1-1 0,1 1 0,-1-1 0,1 1 0,0-1 0,0 0 0,0 0 0,0 0 0,-1 0 0,1 0 0,1 0 0,-1 0 0,0-1 0,0 1 0,0-1 0,0 1 0,0-1 0,0 0 0,1 0 0,-1 0 0,0 0 0,0 0 0,0-1 0,0 1 0,1-1 0,-1 1 0,0-1 0,0 0 0,0 0 0,0 1 0,0-2 0,0 1 0,3-2 0,9-6 0,-1-1 0,0-1 0,20-19 0,-15 14 0,88-82-35,147-120-1295,-236 206-5496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6:24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24575,'6'2'0,"0"0"0,0 0 0,0 0 0,0 1 0,-1 0 0,1 0 0,-1 0 0,0 1 0,1 0 0,6 7 0,6 2 0,33 37 0,0 0 0,-48-47 0,1-1 0,0 1 0,-1 0 0,1-1 0,0 0 0,1 0 0,-1 0 0,0-1 0,0 1 0,1-1 0,-1 0 0,6 0 0,-7-1 0,0-1 0,0 1 0,0-1 0,0 0 0,0 0 0,0 0 0,0 0 0,0-1 0,0 1 0,0-1 0,0 0 0,-1 0 0,1 0 0,-1 0 0,1 0 0,-1 0 0,0-1 0,3-4 0,37-56 0,-32 46 0,126-213-1365,-98 161-5461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6:28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0 191 24575,'6'-1'0,"0"1"0,0 0 0,-1 0 0,1 1 0,0-1 0,0 1 0,-1 1 0,1-1 0,0 1 0,-1 0 0,1 0 0,-1 0 0,0 1 0,0 0 0,0 0 0,0 0 0,0 0 0,-1 1 0,0 0 0,1 0 0,-1 0 0,-1 1 0,6 6 0,12 21 0,-18-25 0,1 0 0,1 0 0,-1 0 0,1-1 0,0 0 0,1 0 0,-1 0 0,1 0 0,1-1 0,6 5 0,-11-10 0,0 0 0,1 1 0,-1-1 0,0 0 0,1 0 0,-1 0 0,0-1 0,0 1 0,1 0 0,-1-1 0,0 0 0,0 1 0,0-1 0,0 0 0,1 0 0,-1 0 0,0-1 0,-1 1 0,1 0 0,0-1 0,0 1 0,-1-1 0,1 1 0,0-1 0,1-3 0,6-2 0,44-42-341,-1-2 0,-3-2-1,56-79 1,-78 93-6485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7:2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0 303 24575,'4'2'0,"-1"-1"0,1 2 0,-1-1 0,0 0 0,1 1 0,-1-1 0,-1 1 0,1 0 0,0 0 0,-1 0 0,1 0 0,-1 1 0,3 5 0,0-3 0,69 109 0,-43-64 0,52 65 0,-82-114 0,1-1 0,0 1 0,-1 0 0,1-1 0,0 1 0,0-1 0,0 0 0,0 0 0,1 0 0,-1 0 0,0 0 0,0 0 0,1 0 0,-1-1 0,0 1 0,1-1 0,-1 1 0,1-1 0,-1 0 0,0 0 0,1 0 0,-1-1 0,1 1 0,-1 0 0,0-1 0,1 0 0,-1 1 0,0-1 0,1 0 0,-1 0 0,0-1 0,3-1 0,7-4 0,-1-1 0,0 0 0,0-1 0,18-19 0,50-61 0,69-104 0,-20 24 0,-66 95-1365,-13 16-5461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15:17:58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24575,'5'2'0,"0"0"0,0 0 0,0 0 0,0 1 0,0 0 0,-1 0 0,0 0 0,8 6 0,0 1 0,2 1 0,0 1 0,-1 0 0,-1 1 0,0 0 0,-1 1 0,12 20 0,35 40 0,-57-73 0,1 0 0,-1 0 0,1 0 0,-1 0 0,0 0 0,1-1 0,-1 1 0,1 0 0,0-1 0,-1 1 0,1-1 0,-1 0 0,1 1 0,0-1 0,-1 0 0,1 0 0,0 0 0,-1 0 0,1 0 0,0-1 0,-1 1 0,1 0 0,-1-1 0,1 1 0,-1-1 0,1 0 0,-1 1 0,1-1 0,-1 0 0,1 0 0,-1 0 0,0 0 0,1 0 0,-1 0 0,1-2 0,9-7 0,0-1 0,-1 0 0,10-14 0,-8 10 0,213-265-1365,-191 238-5461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189cfc57e_1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4189cfc57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1d32c77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1d32c779a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241d32c779a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1d32c77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1d32c779a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241d32c779a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171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1d32c779a_0_6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g241d32c779a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189cfc57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4189cfc5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79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189cfc57e_1_6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4189cfc57e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07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189cfc57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4189cfc5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189cfc57e_1_6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4189cfc57e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50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3F3F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1116000" tIns="0" rIns="180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 sz="5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14400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i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 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 - Dark">
  <p:cSld name="Title and Subtitle Only - Dar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rot="5400000">
            <a:off x="8188485" y="2854485"/>
            <a:ext cx="4407031" cy="3600000"/>
          </a:xfrm>
          <a:custGeom>
            <a:avLst/>
            <a:gdLst/>
            <a:ahLst/>
            <a:cxnLst/>
            <a:rect l="l" t="t" r="r" b="b"/>
            <a:pathLst>
              <a:path w="4407031" h="3600000" extrusionOk="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1"/>
          <p:cNvSpPr/>
          <p:nvPr/>
        </p:nvSpPr>
        <p:spPr>
          <a:xfrm rot="5400000">
            <a:off x="9166516" y="-574515"/>
            <a:ext cx="2450969" cy="3600000"/>
          </a:xfrm>
          <a:custGeom>
            <a:avLst/>
            <a:gdLst/>
            <a:ahLst/>
            <a:cxnLst/>
            <a:rect l="l" t="t" r="r" b="b"/>
            <a:pathLst>
              <a:path w="2450969" h="3600000" extrusionOk="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24" name="Google Shape;124;p12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>
            <a:off x="1303794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2"/>
          </p:nvPr>
        </p:nvSpPr>
        <p:spPr>
          <a:xfrm>
            <a:off x="1303794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3"/>
          </p:nvPr>
        </p:nvSpPr>
        <p:spPr>
          <a:xfrm>
            <a:off x="5066363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body" idx="4"/>
          </p:nvPr>
        </p:nvSpPr>
        <p:spPr>
          <a:xfrm>
            <a:off x="5066363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5"/>
          </p:nvPr>
        </p:nvSpPr>
        <p:spPr>
          <a:xfrm>
            <a:off x="8828931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6"/>
          </p:nvPr>
        </p:nvSpPr>
        <p:spPr>
          <a:xfrm>
            <a:off x="8828931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>
            <a:spLocks noGrp="1"/>
          </p:cNvSpPr>
          <p:nvPr>
            <p:ph type="pic" idx="7"/>
          </p:nvPr>
        </p:nvSpPr>
        <p:spPr>
          <a:xfrm>
            <a:off x="1867711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2"/>
          <p:cNvSpPr>
            <a:spLocks noGrp="1"/>
          </p:cNvSpPr>
          <p:nvPr>
            <p:ph type="pic" idx="8"/>
          </p:nvPr>
        </p:nvSpPr>
        <p:spPr>
          <a:xfrm>
            <a:off x="5630280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>
            <a:spLocks noGrp="1"/>
          </p:cNvSpPr>
          <p:nvPr>
            <p:ph type="pic" idx="9"/>
          </p:nvPr>
        </p:nvSpPr>
        <p:spPr>
          <a:xfrm>
            <a:off x="9392848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2"/>
          <p:cNvSpPr txBox="1">
            <a:spLocks noGrp="1"/>
          </p:cNvSpPr>
          <p:nvPr>
            <p:ph type="body" idx="13"/>
          </p:nvPr>
        </p:nvSpPr>
        <p:spPr>
          <a:xfrm>
            <a:off x="1303794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14"/>
          </p:nvPr>
        </p:nvSpPr>
        <p:spPr>
          <a:xfrm>
            <a:off x="1303794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5"/>
          </p:nvPr>
        </p:nvSpPr>
        <p:spPr>
          <a:xfrm>
            <a:off x="5066363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16"/>
          </p:nvPr>
        </p:nvSpPr>
        <p:spPr>
          <a:xfrm>
            <a:off x="5066363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7"/>
          </p:nvPr>
        </p:nvSpPr>
        <p:spPr>
          <a:xfrm>
            <a:off x="8828931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18"/>
          </p:nvPr>
        </p:nvSpPr>
        <p:spPr>
          <a:xfrm>
            <a:off x="8828931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>
            <a:spLocks noGrp="1"/>
          </p:cNvSpPr>
          <p:nvPr>
            <p:ph type="pic" idx="19"/>
          </p:nvPr>
        </p:nvSpPr>
        <p:spPr>
          <a:xfrm>
            <a:off x="1867711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2"/>
          <p:cNvSpPr>
            <a:spLocks noGrp="1"/>
          </p:cNvSpPr>
          <p:nvPr>
            <p:ph type="pic" idx="20"/>
          </p:nvPr>
        </p:nvSpPr>
        <p:spPr>
          <a:xfrm>
            <a:off x="5630280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>
            <a:spLocks noGrp="1"/>
          </p:cNvSpPr>
          <p:nvPr>
            <p:ph type="pic" idx="21"/>
          </p:nvPr>
        </p:nvSpPr>
        <p:spPr>
          <a:xfrm>
            <a:off x="9392848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ed Images">
  <p:cSld name="Listed Image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2"/>
          </p:nvPr>
        </p:nvSpPr>
        <p:spPr>
          <a:xfrm>
            <a:off x="2095500" y="1992933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3"/>
          <p:cNvSpPr>
            <a:spLocks noGrp="1"/>
          </p:cNvSpPr>
          <p:nvPr>
            <p:ph type="pic" idx="3"/>
          </p:nvPr>
        </p:nvSpPr>
        <p:spPr>
          <a:xfrm>
            <a:off x="684213" y="19929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3"/>
          <p:cNvSpPr>
            <a:spLocks noGrp="1"/>
          </p:cNvSpPr>
          <p:nvPr>
            <p:ph type="pic" idx="4"/>
          </p:nvPr>
        </p:nvSpPr>
        <p:spPr>
          <a:xfrm>
            <a:off x="684213" y="34311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3"/>
          <p:cNvSpPr>
            <a:spLocks noGrp="1"/>
          </p:cNvSpPr>
          <p:nvPr>
            <p:ph type="pic" idx="5"/>
          </p:nvPr>
        </p:nvSpPr>
        <p:spPr>
          <a:xfrm>
            <a:off x="684213" y="48693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3"/>
          <p:cNvSpPr txBox="1">
            <a:spLocks noGrp="1"/>
          </p:cNvSpPr>
          <p:nvPr>
            <p:ph type="body" idx="6"/>
          </p:nvPr>
        </p:nvSpPr>
        <p:spPr>
          <a:xfrm>
            <a:off x="2095500" y="3422739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7"/>
          </p:nvPr>
        </p:nvSpPr>
        <p:spPr>
          <a:xfrm>
            <a:off x="2095500" y="4867850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2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3F3F3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147343" y="2731933"/>
            <a:ext cx="6903253" cy="3350673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576000" tIns="1872000" rIns="57600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1201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3999" y="6262080"/>
            <a:ext cx="619093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6 x Content Block with Icon">
  <p:cSld name="1_6 x Content Block with Ic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5400000">
            <a:off x="8677500" y="3343500"/>
            <a:ext cx="3429000" cy="3600000"/>
          </a:xfrm>
          <a:custGeom>
            <a:avLst/>
            <a:gdLst/>
            <a:ahLst/>
            <a:cxnLst/>
            <a:rect l="l" t="t" r="r" b="b"/>
            <a:pathLst>
              <a:path w="3429000" h="3600000" extrusionOk="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82863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682863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4445432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4"/>
          </p:nvPr>
        </p:nvSpPr>
        <p:spPr>
          <a:xfrm>
            <a:off x="4445432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5"/>
          </p:nvPr>
        </p:nvSpPr>
        <p:spPr>
          <a:xfrm>
            <a:off x="8208000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6"/>
          </p:nvPr>
        </p:nvSpPr>
        <p:spPr>
          <a:xfrm>
            <a:off x="8208000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>
            <a:spLocks noGrp="1"/>
          </p:cNvSpPr>
          <p:nvPr>
            <p:ph type="pic" idx="7"/>
          </p:nvPr>
        </p:nvSpPr>
        <p:spPr>
          <a:xfrm>
            <a:off x="1908907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"/>
          <p:cNvSpPr>
            <a:spLocks noGrp="1"/>
          </p:cNvSpPr>
          <p:nvPr>
            <p:ph type="pic" idx="8"/>
          </p:nvPr>
        </p:nvSpPr>
        <p:spPr>
          <a:xfrm>
            <a:off x="5671476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4"/>
          <p:cNvSpPr>
            <a:spLocks noGrp="1"/>
          </p:cNvSpPr>
          <p:nvPr>
            <p:ph type="pic" idx="9"/>
          </p:nvPr>
        </p:nvSpPr>
        <p:spPr>
          <a:xfrm>
            <a:off x="9434044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4"/>
          <p:cNvSpPr txBox="1">
            <a:spLocks noGrp="1"/>
          </p:cNvSpPr>
          <p:nvPr>
            <p:ph type="body" idx="13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rot="5400000">
            <a:off x="8677500" y="-85500"/>
            <a:ext cx="3429000" cy="3600000"/>
          </a:xfrm>
          <a:custGeom>
            <a:avLst/>
            <a:gdLst/>
            <a:ahLst/>
            <a:cxnLst/>
            <a:rect l="l" t="t" r="r" b="b"/>
            <a:pathLst>
              <a:path w="3429000" h="3600000" extrusionOk="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 - Full Photo">
  <p:cSld name="Title and Subtitle Only - Full Photo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x Content Block with Icon">
  <p:cSld name="6 x Content Block with Ic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>
            <a:spLocks noGrp="1"/>
          </p:cNvSpPr>
          <p:nvPr>
            <p:ph type="pic" idx="2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53" name="Google Shape;53;p6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1470581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1470581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5031291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5031291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8592000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8592000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8"/>
          </p:nvPr>
        </p:nvSpPr>
        <p:spPr>
          <a:xfrm>
            <a:off x="1470581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9"/>
          </p:nvPr>
        </p:nvSpPr>
        <p:spPr>
          <a:xfrm>
            <a:off x="1470581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3"/>
          </p:nvPr>
        </p:nvSpPr>
        <p:spPr>
          <a:xfrm>
            <a:off x="5031291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4"/>
          </p:nvPr>
        </p:nvSpPr>
        <p:spPr>
          <a:xfrm>
            <a:off x="5031291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5"/>
          </p:nvPr>
        </p:nvSpPr>
        <p:spPr>
          <a:xfrm>
            <a:off x="8592000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6"/>
          </p:nvPr>
        </p:nvSpPr>
        <p:spPr>
          <a:xfrm>
            <a:off x="8592000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X Number &amp; Icon">
  <p:cSld name="5 X Number &amp; Icon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7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6842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3"/>
          </p:nvPr>
        </p:nvSpPr>
        <p:spPr>
          <a:xfrm>
            <a:off x="5104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4"/>
          </p:nvPr>
        </p:nvSpPr>
        <p:spPr>
          <a:xfrm>
            <a:off x="29710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5"/>
          </p:nvPr>
        </p:nvSpPr>
        <p:spPr>
          <a:xfrm>
            <a:off x="27972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6"/>
          </p:nvPr>
        </p:nvSpPr>
        <p:spPr>
          <a:xfrm>
            <a:off x="5269707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7"/>
          </p:nvPr>
        </p:nvSpPr>
        <p:spPr>
          <a:xfrm>
            <a:off x="5096056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8"/>
          </p:nvPr>
        </p:nvSpPr>
        <p:spPr>
          <a:xfrm>
            <a:off x="75446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9"/>
          </p:nvPr>
        </p:nvSpPr>
        <p:spPr>
          <a:xfrm>
            <a:off x="73708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3"/>
          </p:nvPr>
        </p:nvSpPr>
        <p:spPr>
          <a:xfrm>
            <a:off x="9831412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4"/>
          </p:nvPr>
        </p:nvSpPr>
        <p:spPr>
          <a:xfrm>
            <a:off x="9657654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5"/>
          </p:nvPr>
        </p:nvSpPr>
        <p:spPr>
          <a:xfrm>
            <a:off x="5101000" y="5271502"/>
            <a:ext cx="1990001" cy="62001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i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 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16"/>
          </p:nvPr>
        </p:nvSpPr>
        <p:spPr>
          <a:xfrm>
            <a:off x="10985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7"/>
          <p:cNvSpPr>
            <a:spLocks noGrp="1"/>
          </p:cNvSpPr>
          <p:nvPr>
            <p:ph type="pic" idx="17"/>
          </p:nvPr>
        </p:nvSpPr>
        <p:spPr>
          <a:xfrm>
            <a:off x="33853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7"/>
          <p:cNvSpPr>
            <a:spLocks noGrp="1"/>
          </p:cNvSpPr>
          <p:nvPr>
            <p:ph type="pic" idx="18"/>
          </p:nvPr>
        </p:nvSpPr>
        <p:spPr>
          <a:xfrm>
            <a:off x="5684044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7"/>
          <p:cNvSpPr>
            <a:spLocks noGrp="1"/>
          </p:cNvSpPr>
          <p:nvPr>
            <p:ph type="pic" idx="19"/>
          </p:nvPr>
        </p:nvSpPr>
        <p:spPr>
          <a:xfrm>
            <a:off x="79589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7"/>
          <p:cNvSpPr>
            <a:spLocks noGrp="1"/>
          </p:cNvSpPr>
          <p:nvPr>
            <p:ph type="pic" idx="20"/>
          </p:nvPr>
        </p:nvSpPr>
        <p:spPr>
          <a:xfrm>
            <a:off x="10245749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 - Light">
  <p:cSld name="Title and Subtitle Only - Ligh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rgbClr val="3F3F3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00" name="Google Shape;100;p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1116000" tIns="0" rIns="180000" bIns="756000" anchor="ctr" anchorCtr="0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  <a:defRPr sz="8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1917700" y="4508500"/>
            <a:ext cx="33147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3"/>
          </p:nvPr>
        </p:nvSpPr>
        <p:spPr>
          <a:xfrm>
            <a:off x="1917700" y="5180023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4"/>
          </p:nvPr>
        </p:nvSpPr>
        <p:spPr>
          <a:xfrm>
            <a:off x="1917700" y="5683561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5"/>
          </p:nvPr>
        </p:nvSpPr>
        <p:spPr>
          <a:xfrm>
            <a:off x="1917700" y="4821910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 40 Vertical Split">
  <p:cSld name="60 40 Vertical Spli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/>
          <p:nvPr/>
        </p:nvSpPr>
        <p:spPr>
          <a:xfrm rot="5400000">
            <a:off x="8220300" y="371700"/>
            <a:ext cx="4343400" cy="3600000"/>
          </a:xfrm>
          <a:custGeom>
            <a:avLst/>
            <a:gdLst/>
            <a:ahLst/>
            <a:cxnLst/>
            <a:rect l="l" t="t" r="r" b="b"/>
            <a:pathLst>
              <a:path w="4343400" h="3600000" extrusionOk="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13" name="Google Shape;113;p10"/>
          <p:cNvSpPr/>
          <p:nvPr/>
        </p:nvSpPr>
        <p:spPr>
          <a:xfrm rot="5400000">
            <a:off x="9134700" y="3800700"/>
            <a:ext cx="2514600" cy="3600000"/>
          </a:xfrm>
          <a:custGeom>
            <a:avLst/>
            <a:gdLst/>
            <a:ahLst/>
            <a:cxnLst/>
            <a:rect l="l" t="t" r="r" b="b"/>
            <a:pathLst>
              <a:path w="2514600" h="3600000" extrusionOk="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sz="32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"/>
              <a:buChar char="–"/>
              <a:defRPr sz="14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ourier New"/>
              <a:buChar char="o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5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>
            <a:alpha val="80000"/>
          </a:srgb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12536"/>
            <a:ext cx="12192000" cy="6858000"/>
          </a:xfrm>
          <a:prstGeom prst="rect">
            <a:avLst/>
          </a:prstGeom>
          <a:solidFill>
            <a:srgbClr val="3F3F3F">
              <a:alpha val="35686"/>
            </a:srgbClr>
          </a:solidFill>
          <a:ln>
            <a:noFill/>
          </a:ln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170" name="Google Shape;170;p15"/>
          <p:cNvSpPr txBox="1">
            <a:spLocks noGrp="1"/>
          </p:cNvSpPr>
          <p:nvPr>
            <p:ph type="ctrTitle"/>
          </p:nvPr>
        </p:nvSpPr>
        <p:spPr>
          <a:xfrm>
            <a:off x="0" y="12537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1116000" tIns="0" rIns="180000" bIns="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 dirty="0">
                <a:latin typeface="+mj-lt"/>
              </a:rPr>
              <a:t>ONLINE SHOPPERS INTENTION ANALYSIS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2859741" y="5710518"/>
            <a:ext cx="6812259" cy="1168985"/>
          </a:xfrm>
          <a:prstGeom prst="rect">
            <a:avLst/>
          </a:prstGeom>
          <a:gradFill>
            <a:gsLst>
              <a:gs pos="0">
                <a:schemeClr val="dk2"/>
              </a:gs>
              <a:gs pos="800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14400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Student Name: Natalia de Oliveira Rodrigues</a:t>
            </a: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Student ID: 2023112</a:t>
            </a:r>
            <a:endParaRPr dirty="0"/>
          </a:p>
        </p:txBody>
      </p:sp>
      <p:sp>
        <p:nvSpPr>
          <p:cNvPr id="172" name="Google Shape;172;p15" descr="Beige rectangle"/>
          <p:cNvSpPr/>
          <p:nvPr/>
        </p:nvSpPr>
        <p:spPr>
          <a:xfrm flipV="1">
            <a:off x="1085773" y="3911455"/>
            <a:ext cx="7771355" cy="4571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180000" y="212396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265713" y="350982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CHALLENGES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	&amp;		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		DATA PREPARATION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277" name="Google Shape;277;p21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71CED47-09CE-9B6E-75CF-34A0CD774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967390"/>
              </p:ext>
            </p:extLst>
          </p:nvPr>
        </p:nvGraphicFramePr>
        <p:xfrm>
          <a:off x="7490303" y="3327478"/>
          <a:ext cx="4372040" cy="3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5714FB-69B5-0FDD-BBC7-ACA189658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319903"/>
              </p:ext>
            </p:extLst>
          </p:nvPr>
        </p:nvGraphicFramePr>
        <p:xfrm>
          <a:off x="7448148" y="254189"/>
          <a:ext cx="4372040" cy="317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Google Shape;329;p26">
            <a:extLst>
              <a:ext uri="{FF2B5EF4-FFF2-40B4-BE49-F238E27FC236}">
                <a16:creationId xmlns:a16="http://schemas.microsoft.com/office/drawing/2014/main" id="{C29854FE-6C27-D270-118A-A615BA28EE4C}"/>
              </a:ext>
            </a:extLst>
          </p:cNvPr>
          <p:cNvSpPr txBox="1">
            <a:spLocks/>
          </p:cNvSpPr>
          <p:nvPr/>
        </p:nvSpPr>
        <p:spPr>
          <a:xfrm>
            <a:off x="550305" y="2837104"/>
            <a:ext cx="7370307" cy="3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"/>
              <a:buChar char="–"/>
              <a:defRPr sz="14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ourier New"/>
              <a:buChar char="o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pPr marL="266700" indent="-292100">
              <a:buSzPts val="2000"/>
            </a:pPr>
            <a:r>
              <a:rPr lang="en-GB" sz="2500" dirty="0">
                <a:solidFill>
                  <a:schemeClr val="bg1"/>
                </a:solidFill>
              </a:rPr>
              <a:t>Correlation Analysis: Chi- squared and ANOVA test </a:t>
            </a:r>
          </a:p>
          <a:p>
            <a:pPr marL="266700" indent="-292100">
              <a:buSzPts val="2000"/>
            </a:pPr>
            <a:endParaRPr lang="en-GB" sz="2500" dirty="0">
              <a:solidFill>
                <a:schemeClr val="bg1"/>
              </a:solidFill>
            </a:endParaRPr>
          </a:p>
          <a:p>
            <a:pPr marL="266700" indent="-292100">
              <a:buSzPts val="2000"/>
            </a:pPr>
            <a:r>
              <a:rPr lang="en-GB" sz="2500" dirty="0">
                <a:solidFill>
                  <a:schemeClr val="bg1"/>
                </a:solidFill>
              </a:rPr>
              <a:t>Handle Outliers with Robust Scaling</a:t>
            </a:r>
          </a:p>
          <a:p>
            <a:pPr marL="266700" indent="-292100">
              <a:buSzPts val="2000"/>
            </a:pPr>
            <a:endParaRPr lang="en-GB" sz="2500" dirty="0">
              <a:solidFill>
                <a:schemeClr val="bg1"/>
              </a:solidFill>
            </a:endParaRPr>
          </a:p>
          <a:p>
            <a:pPr marL="266700" indent="-292100">
              <a:spcBef>
                <a:spcPts val="1000"/>
              </a:spcBef>
              <a:buSzPts val="2000"/>
            </a:pPr>
            <a:r>
              <a:rPr lang="en-GB" sz="2500" dirty="0">
                <a:solidFill>
                  <a:schemeClr val="bg1"/>
                </a:solidFill>
              </a:rPr>
              <a:t>Split Training set (80%) and Testing set (20%)</a:t>
            </a:r>
          </a:p>
          <a:p>
            <a:pPr marL="266700" indent="-292100">
              <a:spcBef>
                <a:spcPts val="1000"/>
              </a:spcBef>
              <a:buSzPts val="2000"/>
            </a:pPr>
            <a:endParaRPr lang="en-GB" sz="2500" dirty="0">
              <a:solidFill>
                <a:schemeClr val="bg1"/>
              </a:solidFill>
            </a:endParaRPr>
          </a:p>
          <a:p>
            <a:pPr marL="266700" indent="-292100">
              <a:spcBef>
                <a:spcPts val="1000"/>
              </a:spcBef>
              <a:buSzPts val="2000"/>
            </a:pPr>
            <a:r>
              <a:rPr lang="en-GB" sz="2500" dirty="0">
                <a:solidFill>
                  <a:schemeClr val="bg1"/>
                </a:solidFill>
              </a:rPr>
              <a:t>Use SMOTE to balance the data.</a:t>
            </a:r>
          </a:p>
          <a:p>
            <a:pPr marL="0" indent="0">
              <a:spcBef>
                <a:spcPts val="1000"/>
              </a:spcBef>
              <a:buSzPts val="2000"/>
              <a:buNone/>
            </a:pPr>
            <a:endParaRPr lang="en-GB" sz="2500" dirty="0">
              <a:solidFill>
                <a:schemeClr val="bg1"/>
              </a:solidFill>
            </a:endParaRPr>
          </a:p>
        </p:txBody>
      </p:sp>
      <p:sp>
        <p:nvSpPr>
          <p:cNvPr id="2" name="Google Shape;238;p19" descr="Beige rectangle">
            <a:extLst>
              <a:ext uri="{FF2B5EF4-FFF2-40B4-BE49-F238E27FC236}">
                <a16:creationId xmlns:a16="http://schemas.microsoft.com/office/drawing/2014/main" id="{355B7B08-5414-CE17-B24E-0CF19396F793}"/>
              </a:ext>
            </a:extLst>
          </p:cNvPr>
          <p:cNvSpPr/>
          <p:nvPr/>
        </p:nvSpPr>
        <p:spPr>
          <a:xfrm rot="10800000" flipH="1" flipV="1">
            <a:off x="304945" y="878427"/>
            <a:ext cx="2478302" cy="87037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5" name="Google Shape;238;p19" descr="Beige rectangle">
            <a:extLst>
              <a:ext uri="{FF2B5EF4-FFF2-40B4-BE49-F238E27FC236}">
                <a16:creationId xmlns:a16="http://schemas.microsoft.com/office/drawing/2014/main" id="{AA758B10-9750-101D-0316-C504D236144E}"/>
              </a:ext>
            </a:extLst>
          </p:cNvPr>
          <p:cNvSpPr/>
          <p:nvPr/>
        </p:nvSpPr>
        <p:spPr>
          <a:xfrm rot="10800000" flipH="1" flipV="1">
            <a:off x="3042649" y="2138168"/>
            <a:ext cx="2478302" cy="87037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>
            <a:spLocks noGrp="1"/>
          </p:cNvSpPr>
          <p:nvPr>
            <p:ph type="sldNum" idx="12"/>
          </p:nvPr>
        </p:nvSpPr>
        <p:spPr>
          <a:xfrm>
            <a:off x="11626480" y="6316640"/>
            <a:ext cx="270600" cy="270600"/>
          </a:xfrm>
          <a:prstGeom prst="ellipse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grpSp>
        <p:nvGrpSpPr>
          <p:cNvPr id="339" name="Google Shape;339;p27"/>
          <p:cNvGrpSpPr/>
          <p:nvPr/>
        </p:nvGrpSpPr>
        <p:grpSpPr>
          <a:xfrm>
            <a:off x="98611" y="2508908"/>
            <a:ext cx="3650085" cy="1232769"/>
            <a:chOff x="308838" y="1242975"/>
            <a:chExt cx="3249085" cy="924600"/>
          </a:xfrm>
        </p:grpSpPr>
        <p:cxnSp>
          <p:nvCxnSpPr>
            <p:cNvPr id="340" name="Google Shape;340;p27"/>
            <p:cNvCxnSpPr/>
            <p:nvPr/>
          </p:nvCxnSpPr>
          <p:spPr>
            <a:xfrm rot="10800000">
              <a:off x="233272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41" name="Google Shape;341;p27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All attributes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SzPts val="1100"/>
                <a:buFont typeface="Wingdings" panose="05000000000000000000" pitchFamily="2" charset="2"/>
                <a:buChar char="q"/>
              </a:pPr>
              <a:r>
                <a:rPr lang="en-US" sz="1100" b="1" dirty="0">
                  <a:latin typeface="Roboto"/>
                  <a:ea typeface="Roboto"/>
                  <a:cs typeface="Roboto"/>
                  <a:sym typeface="Roboto"/>
                </a:rPr>
                <a:t>Only Relevant attributes</a:t>
              </a: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178162" y="4343798"/>
            <a:ext cx="2610935" cy="1232769"/>
            <a:chOff x="308838" y="2646125"/>
            <a:chExt cx="2469702" cy="924600"/>
          </a:xfrm>
        </p:grpSpPr>
        <p:cxnSp>
          <p:nvCxnSpPr>
            <p:cNvPr id="343" name="Google Shape;343;p27"/>
            <p:cNvCxnSpPr/>
            <p:nvPr/>
          </p:nvCxnSpPr>
          <p:spPr>
            <a:xfrm rot="10800000">
              <a:off x="1848540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44" name="Google Shape;344;p27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Normalize Data</a:t>
              </a:r>
              <a:endParaRPr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Without Scale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Standard Scale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Min &amp; Max Scale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Robust Scale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4453078" y="5526203"/>
            <a:ext cx="5550195" cy="1232769"/>
            <a:chOff x="4657738" y="3391700"/>
            <a:chExt cx="4162750" cy="924600"/>
          </a:xfrm>
        </p:grpSpPr>
        <p:cxnSp>
          <p:nvCxnSpPr>
            <p:cNvPr id="346" name="Google Shape;346;p27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47" name="Google Shape;347;p27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Balance Data</a:t>
              </a:r>
              <a:endParaRPr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Without Balance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NearMiss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SMOTE</a:t>
              </a:r>
              <a:endParaRPr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2100"/>
                </a:spcBef>
                <a:spcAft>
                  <a:spcPts val="2100"/>
                </a:spcAft>
                <a:buNone/>
              </a:pP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8" name="Google Shape;348;p27"/>
          <p:cNvGrpSpPr/>
          <p:nvPr/>
        </p:nvGrpSpPr>
        <p:grpSpPr>
          <a:xfrm>
            <a:off x="5189192" y="2204108"/>
            <a:ext cx="5134661" cy="1485681"/>
            <a:chOff x="5209838" y="1242975"/>
            <a:chExt cx="3610650" cy="1114289"/>
          </a:xfrm>
        </p:grpSpPr>
        <p:sp>
          <p:nvSpPr>
            <p:cNvPr id="349" name="Google Shape;349;p27"/>
            <p:cNvSpPr txBox="1"/>
            <p:nvPr/>
          </p:nvSpPr>
          <p:spPr>
            <a:xfrm>
              <a:off x="6696488" y="1242975"/>
              <a:ext cx="2124000" cy="111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Grid SearchCV and Cross Validation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GridSearch best values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Default hyperparameters</a:t>
              </a:r>
              <a:endParaRPr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Stratified  Cross Validation 5-Folds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Stratified Cross Validation 10-Folds</a:t>
              </a:r>
              <a:endParaRPr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0" name="Google Shape;350;p27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51" name="Google Shape;351;p27"/>
          <p:cNvGrpSpPr/>
          <p:nvPr/>
        </p:nvGrpSpPr>
        <p:grpSpPr>
          <a:xfrm>
            <a:off x="5723114" y="3936039"/>
            <a:ext cx="4280158" cy="1232769"/>
            <a:chOff x="5610288" y="2313350"/>
            <a:chExt cx="3210198" cy="924600"/>
          </a:xfrm>
        </p:grpSpPr>
        <p:cxnSp>
          <p:nvCxnSpPr>
            <p:cNvPr id="352" name="Google Shape;352;p27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53" name="Google Shape;353;p27"/>
            <p:cNvSpPr txBox="1"/>
            <p:nvPr/>
          </p:nvSpPr>
          <p:spPr>
            <a:xfrm>
              <a:off x="6696487" y="2313350"/>
              <a:ext cx="2123999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PCA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 PCA - 3 Columns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Without PCA</a:t>
              </a: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7"/>
          <p:cNvGrpSpPr/>
          <p:nvPr/>
        </p:nvGrpSpPr>
        <p:grpSpPr>
          <a:xfrm>
            <a:off x="1711145" y="1724917"/>
            <a:ext cx="5229469" cy="5221233"/>
            <a:chOff x="2610905" y="610653"/>
            <a:chExt cx="3922200" cy="3922200"/>
          </a:xfrm>
        </p:grpSpPr>
        <p:sp>
          <p:nvSpPr>
            <p:cNvPr id="355" name="Google Shape;355;p27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7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192060" y="244304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MODELLING PROCESS</a:t>
            </a:r>
            <a:endParaRPr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76" name="Google Shape;376;p27" descr="Beige rectangle"/>
          <p:cNvSpPr/>
          <p:nvPr/>
        </p:nvSpPr>
        <p:spPr>
          <a:xfrm rot="10800000" flipH="1">
            <a:off x="192059" y="682925"/>
            <a:ext cx="4765423" cy="58381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684166" y="1644344"/>
            <a:ext cx="3226677" cy="6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ingdings" panose="05000000000000000000" pitchFamily="2" charset="2"/>
              <a:buChar char="q"/>
            </a:pPr>
            <a:r>
              <a:rPr lang="en-US" sz="1600" b="0" dirty="0">
                <a:solidFill>
                  <a:schemeClr val="tx1"/>
                </a:solidFill>
              </a:rPr>
              <a:t>Decision Tree Classifier</a:t>
            </a:r>
            <a:endParaRPr sz="1600" b="0" dirty="0">
              <a:solidFill>
                <a:schemeClr val="tx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Random Forest Classifier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ingdings" panose="05000000000000000000" pitchFamily="2" charset="2"/>
              <a:buChar char="q"/>
            </a:pPr>
            <a:r>
              <a:rPr lang="en-US" sz="1600" b="0" dirty="0">
                <a:solidFill>
                  <a:schemeClr val="tx1"/>
                </a:solidFill>
              </a:rPr>
              <a:t>SVC</a:t>
            </a:r>
            <a:endParaRPr sz="1600" b="0" dirty="0">
              <a:solidFill>
                <a:schemeClr val="tx1"/>
              </a:solidFill>
            </a:endParaRPr>
          </a:p>
        </p:txBody>
      </p:sp>
      <p:sp>
        <p:nvSpPr>
          <p:cNvPr id="384" name="Google Shape;384;p27"/>
          <p:cNvSpPr txBox="1">
            <a:spLocks noGrp="1"/>
          </p:cNvSpPr>
          <p:nvPr>
            <p:ph type="title"/>
          </p:nvPr>
        </p:nvSpPr>
        <p:spPr>
          <a:xfrm>
            <a:off x="3574265" y="3766042"/>
            <a:ext cx="14775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accent2"/>
                </a:solidFill>
              </a:rPr>
              <a:t>+50 Tests</a:t>
            </a:r>
            <a:endParaRPr sz="3900" dirty="0">
              <a:solidFill>
                <a:schemeClr val="accent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E96B4-643C-8441-6108-03DEDB6D1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3"/>
          <a:stretch/>
        </p:blipFill>
        <p:spPr>
          <a:xfrm>
            <a:off x="5409664" y="253285"/>
            <a:ext cx="6457313" cy="17135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81E79AB-E3CD-3852-B54F-D6FBA25E42AE}"/>
                  </a:ext>
                </a:extLst>
              </p14:cNvPr>
              <p14:cNvContentPartPr/>
              <p14:nvPr/>
            </p14:nvContentPartPr>
            <p14:xfrm>
              <a:off x="385440" y="3322751"/>
              <a:ext cx="149760" cy="11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81E79AB-E3CD-3852-B54F-D6FBA25E4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320" y="3316631"/>
                <a:ext cx="162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1FE86F8-D1EF-88CB-5973-2C51CCD08E3D}"/>
                  </a:ext>
                </a:extLst>
              </p14:cNvPr>
              <p14:cNvContentPartPr/>
              <p14:nvPr/>
            </p14:nvContentPartPr>
            <p14:xfrm>
              <a:off x="457080" y="5261351"/>
              <a:ext cx="273240" cy="167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1FE86F8-D1EF-88CB-5973-2C51CCD08E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960" y="5255231"/>
                <a:ext cx="285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D7CF58-64DA-B5C2-B385-2EBB87596F21}"/>
                  </a:ext>
                </a:extLst>
              </p14:cNvPr>
              <p14:cNvContentPartPr/>
              <p14:nvPr/>
            </p14:nvContentPartPr>
            <p14:xfrm>
              <a:off x="7575000" y="3074351"/>
              <a:ext cx="257040" cy="149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D7CF58-64DA-B5C2-B385-2EBB87596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8880" y="3068231"/>
                <a:ext cx="269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8E2A12C-FC3E-6B7C-F5C4-9C6643392FFE}"/>
                  </a:ext>
                </a:extLst>
              </p14:cNvPr>
              <p14:cNvContentPartPr/>
              <p14:nvPr/>
            </p14:nvContentPartPr>
            <p14:xfrm>
              <a:off x="7431360" y="4693271"/>
              <a:ext cx="190440" cy="149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8E2A12C-FC3E-6B7C-F5C4-9C6643392F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5240" y="4687151"/>
                <a:ext cx="202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734E33-818B-2C3C-C810-12E48224793E}"/>
                  </a:ext>
                </a:extLst>
              </p14:cNvPr>
              <p14:cNvContentPartPr/>
              <p14:nvPr/>
            </p14:nvContentPartPr>
            <p14:xfrm>
              <a:off x="7440720" y="6000431"/>
              <a:ext cx="202680" cy="128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734E33-818B-2C3C-C810-12E4822479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4600" y="5994311"/>
                <a:ext cx="214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8C0F304-5A6D-311A-0357-5D38BCEC07D5}"/>
                  </a:ext>
                </a:extLst>
              </p14:cNvPr>
              <p14:cNvContentPartPr/>
              <p14:nvPr/>
            </p14:nvContentPartPr>
            <p14:xfrm>
              <a:off x="781822" y="1728928"/>
              <a:ext cx="307080" cy="235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8C0F304-5A6D-311A-0357-5D38BCEC07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822" y="1710928"/>
                <a:ext cx="342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31FF069-1144-E0F6-EC32-A9CF5A4D3EE5}"/>
                  </a:ext>
                </a:extLst>
              </p14:cNvPr>
              <p14:cNvContentPartPr/>
              <p14:nvPr/>
            </p14:nvContentPartPr>
            <p14:xfrm>
              <a:off x="7575000" y="3396911"/>
              <a:ext cx="215280" cy="14724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31FF069-1144-E0F6-EC32-A9CF5A4D3E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8880" y="3390791"/>
                <a:ext cx="227520" cy="15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3;p20">
            <a:extLst>
              <a:ext uri="{FF2B5EF4-FFF2-40B4-BE49-F238E27FC236}">
                <a16:creationId xmlns:a16="http://schemas.microsoft.com/office/drawing/2014/main" id="{C96B114B-F5DF-2521-9F13-ED7CC499D545}"/>
              </a:ext>
            </a:extLst>
          </p:cNvPr>
          <p:cNvSpPr/>
          <p:nvPr/>
        </p:nvSpPr>
        <p:spPr>
          <a:xfrm>
            <a:off x="0" y="0"/>
            <a:ext cx="4985333" cy="6857999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37" name="Google Shape;337;p27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84487" y="163621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MODEL’S DECISION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6" name="Google Shape;376;p27" descr="Beige rectangle"/>
          <p:cNvSpPr/>
          <p:nvPr/>
        </p:nvSpPr>
        <p:spPr>
          <a:xfrm rot="10800000" flipH="1" flipV="1">
            <a:off x="84486" y="672350"/>
            <a:ext cx="4496479" cy="4571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3A908-044E-9617-72A6-BBEBD0E0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4" y="1433391"/>
            <a:ext cx="4496479" cy="4808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E21B71-E6F5-AFF7-6731-9C1419AF7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6"/>
          <a:stretch/>
        </p:blipFill>
        <p:spPr>
          <a:xfrm>
            <a:off x="4985333" y="899842"/>
            <a:ext cx="7012604" cy="2064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7A5D6-0B38-24DD-4A1B-628A805C2E0F}"/>
              </a:ext>
            </a:extLst>
          </p:cNvPr>
          <p:cNvSpPr txBox="1"/>
          <p:nvPr/>
        </p:nvSpPr>
        <p:spPr>
          <a:xfrm>
            <a:off x="7534836" y="592065"/>
            <a:ext cx="266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SHAP Decision Test: Index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D0C92-5DDF-3654-74A6-906C7DFC1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36" y="2868706"/>
            <a:ext cx="2945920" cy="36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>
            <a:spLocks noGrp="1"/>
          </p:cNvSpPr>
          <p:nvPr>
            <p:ph type="ctrTitle"/>
          </p:nvPr>
        </p:nvSpPr>
        <p:spPr>
          <a:xfrm>
            <a:off x="0" y="-26146"/>
            <a:ext cx="12192000" cy="68109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1116000" tIns="0" rIns="180000" bIns="756000" anchor="ctr" anchorCtr="0">
            <a:noAutofit/>
          </a:bodyPr>
          <a:lstStyle/>
          <a:p>
            <a:pPr marL="457200" marR="6985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E" sz="1800" b="0" dirty="0">
              <a:latin typeface="Arial "/>
              <a:ea typeface="Arial "/>
              <a:cs typeface="Arial "/>
              <a:sym typeface="Arial "/>
            </a:endParaRPr>
          </a:p>
          <a:p>
            <a:pPr marR="446449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IE" sz="5400" dirty="0"/>
          </a:p>
        </p:txBody>
      </p:sp>
      <p:sp>
        <p:nvSpPr>
          <p:cNvPr id="424" name="Google Shape;424;p31"/>
          <p:cNvSpPr txBox="1">
            <a:spLocks noGrp="1"/>
          </p:cNvSpPr>
          <p:nvPr>
            <p:ph type="ctrTitle"/>
          </p:nvPr>
        </p:nvSpPr>
        <p:spPr>
          <a:xfrm>
            <a:off x="6674510" y="5109753"/>
            <a:ext cx="5385127" cy="16950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1116000" tIns="0" rIns="180000" bIns="756000" anchor="ctr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 sz="5400" dirty="0"/>
              <a:t>Thank You!</a:t>
            </a:r>
            <a:endParaRPr sz="5400" dirty="0"/>
          </a:p>
        </p:txBody>
      </p:sp>
      <p:sp>
        <p:nvSpPr>
          <p:cNvPr id="425" name="Google Shape;425;p31" descr="Beige rectangle"/>
          <p:cNvSpPr/>
          <p:nvPr/>
        </p:nvSpPr>
        <p:spPr>
          <a:xfrm>
            <a:off x="7686187" y="5973049"/>
            <a:ext cx="4212015" cy="4571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" name="Google Shape;329;p26">
            <a:extLst>
              <a:ext uri="{FF2B5EF4-FFF2-40B4-BE49-F238E27FC236}">
                <a16:creationId xmlns:a16="http://schemas.microsoft.com/office/drawing/2014/main" id="{92F7FEE3-82D8-691D-2DD1-9163A72ACA36}"/>
              </a:ext>
            </a:extLst>
          </p:cNvPr>
          <p:cNvSpPr txBox="1">
            <a:spLocks/>
          </p:cNvSpPr>
          <p:nvPr/>
        </p:nvSpPr>
        <p:spPr>
          <a:xfrm>
            <a:off x="925223" y="1466335"/>
            <a:ext cx="9055356" cy="192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"/>
              <a:buChar char="–"/>
              <a:defRPr sz="14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ourier New"/>
              <a:buChar char="o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pPr marL="0" marR="446449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•"/>
            </a:pPr>
            <a:r>
              <a:rPr lang="en-GB" sz="1600" b="0" dirty="0">
                <a:solidFill>
                  <a:schemeClr val="bg1"/>
                </a:solidFill>
                <a:latin typeface="Arial "/>
                <a:ea typeface="Arial "/>
                <a:cs typeface="Arial "/>
                <a:sym typeface="Arial "/>
              </a:rPr>
              <a:t>We conclude that, effectively, we can predict the shopper’s intention on an e-commerce website given their clickstream and session data.</a:t>
            </a:r>
          </a:p>
          <a:p>
            <a:pPr marL="0" marR="446449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•"/>
            </a:pPr>
            <a:r>
              <a:rPr lang="en-GB" dirty="0">
                <a:solidFill>
                  <a:schemeClr val="bg1"/>
                </a:solidFill>
              </a:rPr>
              <a:t>Utilizing Random Forest Classification Model, with accuracy average of 93% across 10-Folds.</a:t>
            </a:r>
          </a:p>
          <a:p>
            <a:pPr marL="0" marR="446449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•"/>
            </a:pPr>
            <a:endParaRPr lang="en-GB" sz="4800" dirty="0">
              <a:solidFill>
                <a:schemeClr val="bg1"/>
              </a:solidFill>
            </a:endParaRPr>
          </a:p>
          <a:p>
            <a:pPr marL="0" indent="0">
              <a:spcBef>
                <a:spcPts val="1000"/>
              </a:spcBef>
              <a:buSzPts val="200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Google Shape;392;p28">
            <a:extLst>
              <a:ext uri="{FF2B5EF4-FFF2-40B4-BE49-F238E27FC236}">
                <a16:creationId xmlns:a16="http://schemas.microsoft.com/office/drawing/2014/main" id="{40DD0431-6B10-2F5C-7A25-8EBEF78460A7}"/>
              </a:ext>
            </a:extLst>
          </p:cNvPr>
          <p:cNvSpPr txBox="1"/>
          <p:nvPr/>
        </p:nvSpPr>
        <p:spPr>
          <a:xfrm>
            <a:off x="109082" y="73246"/>
            <a:ext cx="3588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Arial "/>
                <a:sym typeface="Arial "/>
              </a:rPr>
              <a:t>CONCLUSION</a:t>
            </a:r>
            <a:endParaRPr dirty="0"/>
          </a:p>
        </p:txBody>
      </p:sp>
      <p:sp>
        <p:nvSpPr>
          <p:cNvPr id="4" name="Google Shape;398;p28" descr="Beige rectangle">
            <a:extLst>
              <a:ext uri="{FF2B5EF4-FFF2-40B4-BE49-F238E27FC236}">
                <a16:creationId xmlns:a16="http://schemas.microsoft.com/office/drawing/2014/main" id="{31169D55-23EC-9D5A-5996-22992D282EE1}"/>
              </a:ext>
            </a:extLst>
          </p:cNvPr>
          <p:cNvSpPr/>
          <p:nvPr/>
        </p:nvSpPr>
        <p:spPr>
          <a:xfrm rot="10800000" flipH="1">
            <a:off x="231282" y="691133"/>
            <a:ext cx="3473281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1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/>
          <p:nvPr/>
        </p:nvSpPr>
        <p:spPr>
          <a:xfrm>
            <a:off x="6110357" y="0"/>
            <a:ext cx="6058185" cy="6858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4789186" y="933993"/>
            <a:ext cx="6903300" cy="4061899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576000" tIns="1872000" rIns="576000" bIns="0" anchor="t" anchorCtr="0">
            <a:noAutofit/>
          </a:bodyPr>
          <a:lstStyle/>
          <a:p>
            <a:pPr marL="285750" indent="-304800">
              <a:buSzPts val="1900"/>
              <a:buFont typeface="Arial"/>
              <a:buChar char="•"/>
            </a:pPr>
            <a:r>
              <a:rPr lang="en-US" sz="2000" dirty="0"/>
              <a:t>The aim of the project is use Machine Learning Model to predict the visitors’ intention visiting a online shop </a:t>
            </a:r>
            <a:r>
              <a:rPr lang="en-GB" sz="2000" dirty="0"/>
              <a:t>given them clickstream and session data.</a:t>
            </a:r>
          </a:p>
          <a:p>
            <a:pPr marL="28575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endParaRPr sz="1900" dirty="0"/>
          </a:p>
        </p:txBody>
      </p:sp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4883774" y="1180400"/>
            <a:ext cx="49035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dirty="0"/>
              <a:t>BUSINESS </a:t>
            </a:r>
            <a:r>
              <a:rPr lang="en-US" dirty="0">
                <a:latin typeface="+mj-lt"/>
              </a:rPr>
              <a:t>UNDERSTANDING</a:t>
            </a:r>
            <a:endParaRPr dirty="0">
              <a:latin typeface="+mj-lt"/>
            </a:endParaRPr>
          </a:p>
        </p:txBody>
      </p:sp>
      <p:sp>
        <p:nvSpPr>
          <p:cNvPr id="181" name="Google Shape;181;p16" descr="Beige rectangle"/>
          <p:cNvSpPr/>
          <p:nvPr/>
        </p:nvSpPr>
        <p:spPr>
          <a:xfrm>
            <a:off x="4950060" y="2460512"/>
            <a:ext cx="4102997" cy="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3" name="Google Shape;183;p16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178838" y="160553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BUSINESS DESCRIPTION </a:t>
            </a:r>
            <a:endParaRPr dirty="0">
              <a:latin typeface="+mj-lt"/>
            </a:endParaRPr>
          </a:p>
        </p:txBody>
      </p:sp>
      <p:sp>
        <p:nvSpPr>
          <p:cNvPr id="189" name="Google Shape;189;p17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682838" y="4273426"/>
            <a:ext cx="3276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GB" dirty="0"/>
              <a:t>Can we predict if a user will make a purchase on an e-commerce website given their clickstream and session data?</a:t>
            </a:r>
            <a:endParaRPr dirty="0"/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2"/>
          </p:nvPr>
        </p:nvSpPr>
        <p:spPr>
          <a:xfrm>
            <a:off x="682863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3"/>
          </p:nvPr>
        </p:nvSpPr>
        <p:spPr>
          <a:xfrm>
            <a:off x="4445432" y="4273464"/>
            <a:ext cx="3276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dirty="0"/>
              <a:t>Apply Machine Learning Model to predict online shop visitors’ intentions.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IE" dirty="0"/>
              <a:t>Apply Cross-Validation and Tunning Methodologies to get solid results. 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4"/>
          </p:nvPr>
        </p:nvSpPr>
        <p:spPr>
          <a:xfrm>
            <a:off x="4445432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General Goal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5"/>
          </p:nvPr>
        </p:nvSpPr>
        <p:spPr>
          <a:xfrm>
            <a:off x="8208000" y="4273464"/>
            <a:ext cx="3276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GB" dirty="0"/>
              <a:t>The Random Forest Classifier Model presented the best results when compared with the other two models applied in this paper. The average accuracy score is 0.93 across 10-folds.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GB" dirty="0"/>
              <a:t>Min ACC: 0.92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GB" dirty="0"/>
              <a:t>Max ACC: 0.94. </a:t>
            </a:r>
            <a:endParaRPr dirty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6"/>
          </p:nvPr>
        </p:nvSpPr>
        <p:spPr>
          <a:xfrm>
            <a:off x="8208000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Successful Outcome</a:t>
            </a:r>
            <a:endParaRPr/>
          </a:p>
        </p:txBody>
      </p:sp>
      <p:sp>
        <p:nvSpPr>
          <p:cNvPr id="196" name="Google Shape;196;p17" descr="Beige rectangle"/>
          <p:cNvSpPr/>
          <p:nvPr/>
        </p:nvSpPr>
        <p:spPr>
          <a:xfrm rot="10800000" flipH="1">
            <a:off x="216937" y="629434"/>
            <a:ext cx="5637016" cy="4571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grpSp>
        <p:nvGrpSpPr>
          <p:cNvPr id="197" name="Google Shape;197;p17"/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198" name="Google Shape;198;p17"/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201" name="Google Shape;201;p17"/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204" name="Google Shape;204;p17"/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endParaRPr>
            </a:p>
          </p:txBody>
        </p:sp>
      </p:grpSp>
      <p:pic>
        <p:nvPicPr>
          <p:cNvPr id="206" name="Google Shape;206;p17" descr="Shopping c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200" y="175026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 descr="Shopping ba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2120" y="178928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 descr="Shopping car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6205" y="174967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 descr="Shopping ba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5125" y="17886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 descr="Eur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55882" y="181967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227294" y="179109"/>
            <a:ext cx="11832000" cy="6513922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217833" y="270302"/>
            <a:ext cx="99162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 TECHNOLOGIES &amp; METHODOLOGIES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218" name="Google Shape;218;p18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9" name="Google Shape;219;p18" descr="Beige rectangle"/>
          <p:cNvSpPr/>
          <p:nvPr/>
        </p:nvSpPr>
        <p:spPr>
          <a:xfrm rot="10800000" flipH="1">
            <a:off x="255932" y="739184"/>
            <a:ext cx="7866091" cy="4970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j-lt"/>
              <a:ea typeface="Arial "/>
              <a:cs typeface="Arial "/>
              <a:sym typeface="Arial 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804582" y="1903417"/>
            <a:ext cx="10109851" cy="405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indent="-266700"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GB" sz="20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Three (3) Machine Learning Models trained. Random Forest, Decision Tree, and SVC.</a:t>
            </a:r>
            <a:endParaRPr lang="en-GB" sz="2000" dirty="0"/>
          </a:p>
          <a:p>
            <a:pPr marL="266700" marR="0" lvl="0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Cross-Validation</a:t>
            </a:r>
          </a:p>
          <a:p>
            <a:pPr marL="266700" marR="0" lvl="0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Hyperparameters Tuning GridSearchCV</a:t>
            </a:r>
          </a:p>
          <a:p>
            <a:pPr marL="266700" marR="0" lvl="0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2000" b="1" dirty="0" err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Jupyter</a:t>
            </a:r>
            <a:r>
              <a:rPr lang="en-US" sz="20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Notebook</a:t>
            </a:r>
            <a:endParaRPr sz="2000" dirty="0"/>
          </a:p>
          <a:p>
            <a:pPr marL="266700" marR="0" lvl="0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More than 10 Python Libraries were used. Including: Pandas, Numpy, Seaborn, Matplotlib, and Sklearn.</a:t>
            </a:r>
          </a:p>
          <a:p>
            <a:pPr marL="266700" indent="-266700">
              <a:spcBef>
                <a:spcPts val="1000"/>
              </a:spcBef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CRISP-DM Methodology</a:t>
            </a:r>
          </a:p>
          <a:p>
            <a:pPr marL="266700" indent="-266700">
              <a:spcBef>
                <a:spcPts val="1000"/>
              </a:spcBef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Gill Sans"/>
                <a:sym typeface="Gill Sans"/>
              </a:rPr>
              <a:t>GitHub Repository</a:t>
            </a:r>
          </a:p>
          <a:p>
            <a:pPr marL="266700" indent="-266700">
              <a:spcBef>
                <a:spcPts val="1000"/>
              </a:spcBef>
              <a:buClr>
                <a:schemeClr val="accent2"/>
              </a:buClr>
              <a:buSzPts val="1600"/>
              <a:buFont typeface="Arial"/>
              <a:buChar char="●"/>
            </a:pPr>
            <a:endParaRPr lang="en-US" sz="1600" dirty="0"/>
          </a:p>
          <a:p>
            <a:pPr marL="266700" marR="0" lvl="0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endParaRPr sz="16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164902" y="160024"/>
            <a:ext cx="11832000" cy="6513922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233934" y="285805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ACCOMPLISHMENTS</a:t>
            </a:r>
            <a:endParaRPr dirty="0">
              <a:latin typeface="+mj-lt"/>
            </a:endParaRPr>
          </a:p>
        </p:txBody>
      </p:sp>
      <p:sp>
        <p:nvSpPr>
          <p:cNvPr id="228" name="Google Shape;228;p19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body" idx="3"/>
          </p:nvPr>
        </p:nvSpPr>
        <p:spPr>
          <a:xfrm>
            <a:off x="1470581" y="1775805"/>
            <a:ext cx="2812282" cy="5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dirty="0"/>
              <a:t>The Data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5"/>
          </p:nvPr>
        </p:nvSpPr>
        <p:spPr>
          <a:xfrm>
            <a:off x="5031291" y="1775805"/>
            <a:ext cx="2812282" cy="5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r>
              <a:rPr lang="en-US" sz="4000" dirty="0"/>
              <a:t>Exploratory Data Analysis</a:t>
            </a:r>
            <a:endParaRPr dirty="0"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7"/>
          </p:nvPr>
        </p:nvSpPr>
        <p:spPr>
          <a:xfrm>
            <a:off x="8592000" y="1775805"/>
            <a:ext cx="2812282" cy="5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Data Preparation 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8"/>
          </p:nvPr>
        </p:nvSpPr>
        <p:spPr>
          <a:xfrm>
            <a:off x="1470581" y="458297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9"/>
          </p:nvPr>
        </p:nvSpPr>
        <p:spPr>
          <a:xfrm>
            <a:off x="1470581" y="3925218"/>
            <a:ext cx="2812282" cy="5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dirty="0"/>
              <a:t>Modelling</a:t>
            </a:r>
            <a:endParaRPr dirty="0"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14"/>
          </p:nvPr>
        </p:nvSpPr>
        <p:spPr>
          <a:xfrm>
            <a:off x="5031291" y="3925218"/>
            <a:ext cx="2812282" cy="5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dirty="0"/>
              <a:t>Cross-Validation</a:t>
            </a:r>
            <a:endParaRPr dirty="0"/>
          </a:p>
        </p:txBody>
      </p:sp>
      <p:cxnSp>
        <p:nvCxnSpPr>
          <p:cNvPr id="235" name="Google Shape;235;p19"/>
          <p:cNvCxnSpPr/>
          <p:nvPr/>
        </p:nvCxnSpPr>
        <p:spPr>
          <a:xfrm>
            <a:off x="1511184" y="3716527"/>
            <a:ext cx="9169633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19"/>
          <p:cNvCxnSpPr/>
          <p:nvPr/>
        </p:nvCxnSpPr>
        <p:spPr>
          <a:xfrm>
            <a:off x="4458121" y="2630172"/>
            <a:ext cx="0" cy="969367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19"/>
          <p:cNvCxnSpPr/>
          <p:nvPr/>
        </p:nvCxnSpPr>
        <p:spPr>
          <a:xfrm>
            <a:off x="8019527" y="2630172"/>
            <a:ext cx="0" cy="969367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19" descr="Beige rectangle"/>
          <p:cNvSpPr/>
          <p:nvPr/>
        </p:nvSpPr>
        <p:spPr>
          <a:xfrm rot="10800000" flipH="1" flipV="1">
            <a:off x="272032" y="740063"/>
            <a:ext cx="4759257" cy="106061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898187" y="1803828"/>
            <a:ext cx="462986" cy="331583"/>
          </a:xfrm>
          <a:prstGeom prst="rect">
            <a:avLst/>
          </a:prstGeom>
          <a:noFill/>
          <a:ln w="9525" cap="flat" cmpd="sng">
            <a:solidFill>
              <a:schemeClr val="lt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4458121" y="1803828"/>
            <a:ext cx="462986" cy="331583"/>
          </a:xfrm>
          <a:prstGeom prst="rect">
            <a:avLst/>
          </a:prstGeom>
          <a:noFill/>
          <a:ln w="9525" cap="flat" cmpd="sng">
            <a:solidFill>
              <a:schemeClr val="lt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8019527" y="1803828"/>
            <a:ext cx="462986" cy="331583"/>
          </a:xfrm>
          <a:prstGeom prst="rect">
            <a:avLst/>
          </a:prstGeom>
          <a:noFill/>
          <a:ln w="9525" cap="flat" cmpd="sng">
            <a:solidFill>
              <a:schemeClr val="lt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898187" y="3960036"/>
            <a:ext cx="462986" cy="350707"/>
          </a:xfrm>
          <a:prstGeom prst="rect">
            <a:avLst/>
          </a:prstGeom>
          <a:noFill/>
          <a:ln w="9525" cap="flat" cmpd="sng">
            <a:solidFill>
              <a:schemeClr val="lt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4458121" y="3960036"/>
            <a:ext cx="462986" cy="350707"/>
          </a:xfrm>
          <a:prstGeom prst="rect">
            <a:avLst/>
          </a:prstGeom>
          <a:noFill/>
          <a:ln w="9525" cap="flat" cmpd="sng">
            <a:solidFill>
              <a:schemeClr val="lt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44" name="Google Shape;244;p19"/>
          <p:cNvCxnSpPr/>
          <p:nvPr/>
        </p:nvCxnSpPr>
        <p:spPr>
          <a:xfrm>
            <a:off x="4458121" y="4752270"/>
            <a:ext cx="0" cy="969367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5" name="Google Shape;24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9527" y="3957144"/>
            <a:ext cx="469433" cy="3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8844339" y="3925218"/>
            <a:ext cx="2812282" cy="5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4000" b="0" cap="none" dirty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SHAP</a:t>
            </a:r>
            <a:endParaRPr lang="en-US" dirty="0"/>
          </a:p>
        </p:txBody>
      </p:sp>
      <p:sp>
        <p:nvSpPr>
          <p:cNvPr id="247" name="Google Shape;247;p19"/>
          <p:cNvSpPr txBox="1"/>
          <p:nvPr/>
        </p:nvSpPr>
        <p:spPr>
          <a:xfrm>
            <a:off x="8592000" y="4561939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2003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53" name="Google Shape;253;p20"/>
          <p:cNvSpPr/>
          <p:nvPr/>
        </p:nvSpPr>
        <p:spPr>
          <a:xfrm>
            <a:off x="14250" y="-7"/>
            <a:ext cx="11997749" cy="6678897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343341" y="288231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DATA</a:t>
            </a:r>
            <a:endParaRPr dirty="0">
              <a:latin typeface="+mj-lt"/>
            </a:endParaRPr>
          </a:p>
        </p:txBody>
      </p:sp>
      <p:sp>
        <p:nvSpPr>
          <p:cNvPr id="255" name="Google Shape;255;p20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8" name="Google Shape;258;p20" descr="Beige rectangle"/>
          <p:cNvSpPr/>
          <p:nvPr/>
        </p:nvSpPr>
        <p:spPr>
          <a:xfrm flipV="1">
            <a:off x="336615" y="753034"/>
            <a:ext cx="1644583" cy="4979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B32165-98B4-874D-957F-3F9F91A42B41}"/>
              </a:ext>
            </a:extLst>
          </p:cNvPr>
          <p:cNvGrpSpPr/>
          <p:nvPr/>
        </p:nvGrpSpPr>
        <p:grpSpPr>
          <a:xfrm>
            <a:off x="640947" y="1901992"/>
            <a:ext cx="8128000" cy="1183746"/>
            <a:chOff x="0" y="734852"/>
            <a:chExt cx="8128000" cy="118374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9FF8ECB-65A6-58FD-CB49-88FE1716059C}"/>
                </a:ext>
              </a:extLst>
            </p:cNvPr>
            <p:cNvSpPr/>
            <p:nvPr/>
          </p:nvSpPr>
          <p:spPr>
            <a:xfrm>
              <a:off x="0" y="734852"/>
              <a:ext cx="8128000" cy="118374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Right 4">
              <a:extLst>
                <a:ext uri="{FF2B5EF4-FFF2-40B4-BE49-F238E27FC236}">
                  <a16:creationId xmlns:a16="http://schemas.microsoft.com/office/drawing/2014/main" id="{118D24CC-B14E-E03E-F1B1-A08B59B50FE7}"/>
                </a:ext>
              </a:extLst>
            </p:cNvPr>
            <p:cNvSpPr txBox="1"/>
            <p:nvPr/>
          </p:nvSpPr>
          <p:spPr>
            <a:xfrm>
              <a:off x="0" y="1030789"/>
              <a:ext cx="7832064" cy="591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254000" bIns="18792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Dataset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67274B-C5AF-1974-E953-72A0087D466B}"/>
              </a:ext>
            </a:extLst>
          </p:cNvPr>
          <p:cNvGrpSpPr/>
          <p:nvPr/>
        </p:nvGrpSpPr>
        <p:grpSpPr>
          <a:xfrm>
            <a:off x="640947" y="2814831"/>
            <a:ext cx="2503424" cy="2280331"/>
            <a:chOff x="0" y="1647691"/>
            <a:chExt cx="2503424" cy="22803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B61839-9BCA-30A5-83E8-FDBFFFB7CD22}"/>
                </a:ext>
              </a:extLst>
            </p:cNvPr>
            <p:cNvSpPr/>
            <p:nvPr/>
          </p:nvSpPr>
          <p:spPr>
            <a:xfrm>
              <a:off x="0" y="1647691"/>
              <a:ext cx="2503424" cy="2280331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EC284E-DE98-C1A8-37DC-2753A9AA70BE}"/>
                </a:ext>
              </a:extLst>
            </p:cNvPr>
            <p:cNvSpPr txBox="1"/>
            <p:nvPr/>
          </p:nvSpPr>
          <p:spPr>
            <a:xfrm>
              <a:off x="0" y="1647691"/>
              <a:ext cx="2503424" cy="22803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12,330 Rows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18 Attributes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7DD383-40F4-CB20-FC94-B9F9ABA4383A}"/>
              </a:ext>
            </a:extLst>
          </p:cNvPr>
          <p:cNvGrpSpPr/>
          <p:nvPr/>
        </p:nvGrpSpPr>
        <p:grpSpPr>
          <a:xfrm>
            <a:off x="3144370" y="2296574"/>
            <a:ext cx="5624576" cy="1183746"/>
            <a:chOff x="2503423" y="1129434"/>
            <a:chExt cx="5624576" cy="1183746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F3AB7E1-27C7-E6D1-5E9B-169A2CC9D60E}"/>
                </a:ext>
              </a:extLst>
            </p:cNvPr>
            <p:cNvSpPr/>
            <p:nvPr/>
          </p:nvSpPr>
          <p:spPr>
            <a:xfrm>
              <a:off x="2503423" y="1129434"/>
              <a:ext cx="5624576" cy="118374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263958"/>
                <a:satOff val="-57425"/>
                <a:lumOff val="39791"/>
                <a:alphaOff val="0"/>
              </a:schemeClr>
            </a:fillRef>
            <a:effectRef idx="0">
              <a:schemeClr val="accent3">
                <a:shade val="50000"/>
                <a:hueOff val="263958"/>
                <a:satOff val="-57425"/>
                <a:lumOff val="3979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8">
              <a:extLst>
                <a:ext uri="{FF2B5EF4-FFF2-40B4-BE49-F238E27FC236}">
                  <a16:creationId xmlns:a16="http://schemas.microsoft.com/office/drawing/2014/main" id="{EF7179BD-C596-7D98-DB78-03E62C1E8A9B}"/>
                </a:ext>
              </a:extLst>
            </p:cNvPr>
            <p:cNvSpPr txBox="1"/>
            <p:nvPr/>
          </p:nvSpPr>
          <p:spPr>
            <a:xfrm>
              <a:off x="2503423" y="1425371"/>
              <a:ext cx="5328640" cy="591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254000" bIns="18792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Attributes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44EBB3-5051-49DD-E005-48C39EEEC7D7}"/>
              </a:ext>
            </a:extLst>
          </p:cNvPr>
          <p:cNvGrpSpPr/>
          <p:nvPr/>
        </p:nvGrpSpPr>
        <p:grpSpPr>
          <a:xfrm>
            <a:off x="3144370" y="3209413"/>
            <a:ext cx="2503424" cy="2280331"/>
            <a:chOff x="2503423" y="2042273"/>
            <a:chExt cx="2503424" cy="2280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443DDA-F3A0-FBB6-7E0D-794018243871}"/>
                </a:ext>
              </a:extLst>
            </p:cNvPr>
            <p:cNvSpPr/>
            <p:nvPr/>
          </p:nvSpPr>
          <p:spPr>
            <a:xfrm>
              <a:off x="2503423" y="2042273"/>
              <a:ext cx="2503424" cy="2280331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0B1DF9-EC51-A3B8-1FAC-5792E07B9E2E}"/>
                </a:ext>
              </a:extLst>
            </p:cNvPr>
            <p:cNvSpPr txBox="1"/>
            <p:nvPr/>
          </p:nvSpPr>
          <p:spPr>
            <a:xfrm>
              <a:off x="2503423" y="2042273"/>
              <a:ext cx="2503424" cy="22803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14 Numerical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3 Categorical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27161-0AA5-469D-9986-8BA0DFE5A509}"/>
              </a:ext>
            </a:extLst>
          </p:cNvPr>
          <p:cNvGrpSpPr/>
          <p:nvPr/>
        </p:nvGrpSpPr>
        <p:grpSpPr>
          <a:xfrm>
            <a:off x="5647795" y="2691156"/>
            <a:ext cx="3121152" cy="1183746"/>
            <a:chOff x="5006848" y="1524016"/>
            <a:chExt cx="3121152" cy="1183746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DCFB21E-C7F0-0514-2D71-224D39060472}"/>
                </a:ext>
              </a:extLst>
            </p:cNvPr>
            <p:cNvSpPr/>
            <p:nvPr/>
          </p:nvSpPr>
          <p:spPr>
            <a:xfrm>
              <a:off x="5006848" y="1524016"/>
              <a:ext cx="3121152" cy="118374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263958"/>
                <a:satOff val="-57425"/>
                <a:lumOff val="39791"/>
                <a:alphaOff val="0"/>
              </a:schemeClr>
            </a:fillRef>
            <a:effectRef idx="0">
              <a:schemeClr val="accent3">
                <a:shade val="50000"/>
                <a:hueOff val="263958"/>
                <a:satOff val="-57425"/>
                <a:lumOff val="3979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Right 12">
              <a:extLst>
                <a:ext uri="{FF2B5EF4-FFF2-40B4-BE49-F238E27FC236}">
                  <a16:creationId xmlns:a16="http://schemas.microsoft.com/office/drawing/2014/main" id="{0978F87A-C4C3-B63F-F5CB-6FE3265DEBD4}"/>
                </a:ext>
              </a:extLst>
            </p:cNvPr>
            <p:cNvSpPr txBox="1"/>
            <p:nvPr/>
          </p:nvSpPr>
          <p:spPr>
            <a:xfrm>
              <a:off x="5006848" y="1819953"/>
              <a:ext cx="2825216" cy="591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254000" bIns="18792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300" kern="1200" dirty="0"/>
                <a:t>Target Variable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C8DC51-A45D-3BDF-2C33-EF566BE76CC4}"/>
              </a:ext>
            </a:extLst>
          </p:cNvPr>
          <p:cNvGrpSpPr/>
          <p:nvPr/>
        </p:nvGrpSpPr>
        <p:grpSpPr>
          <a:xfrm>
            <a:off x="5647795" y="3603995"/>
            <a:ext cx="2503424" cy="2246958"/>
            <a:chOff x="5006848" y="2436855"/>
            <a:chExt cx="2503424" cy="22469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178EA4-2E72-53CB-45E9-5F246E0E4851}"/>
                </a:ext>
              </a:extLst>
            </p:cNvPr>
            <p:cNvSpPr/>
            <p:nvPr/>
          </p:nvSpPr>
          <p:spPr>
            <a:xfrm>
              <a:off x="5006848" y="2436855"/>
              <a:ext cx="2503424" cy="2246958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BF9533-570C-3ED4-821C-8BF7BCCEF14C}"/>
                </a:ext>
              </a:extLst>
            </p:cNvPr>
            <p:cNvSpPr txBox="1"/>
            <p:nvPr/>
          </p:nvSpPr>
          <p:spPr>
            <a:xfrm>
              <a:off x="5006848" y="2436855"/>
              <a:ext cx="2503424" cy="2246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E" sz="2300" kern="1200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72D76EF4-59FD-8812-2D8C-3E1D8CC0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487" y="1692256"/>
            <a:ext cx="3000181" cy="26856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6652C0A-8D59-C7AA-2DFC-2F232CA63510}"/>
              </a:ext>
            </a:extLst>
          </p:cNvPr>
          <p:cNvSpPr txBox="1"/>
          <p:nvPr/>
        </p:nvSpPr>
        <p:spPr>
          <a:xfrm>
            <a:off x="5739318" y="3603995"/>
            <a:ext cx="2317697" cy="22035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0" tIns="87630" rIns="87630" bIns="8763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E" sz="2300" kern="1200" dirty="0"/>
              <a:t>“Revenue”</a:t>
            </a:r>
          </a:p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E" sz="2300" kern="1200" dirty="0"/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kern="1200" dirty="0"/>
              <a:t>Binary Classification Problem</a:t>
            </a:r>
          </a:p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E" sz="2000" kern="1200" dirty="0"/>
          </a:p>
        </p:txBody>
      </p:sp>
    </p:spTree>
    <p:extLst>
      <p:ext uri="{BB962C8B-B14F-4D97-AF65-F5344CB8AC3E}">
        <p14:creationId xmlns:p14="http://schemas.microsoft.com/office/powerpoint/2010/main" val="19611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07" name="Google Shape;307;p24" descr="data:image/png;base64,iVBORw0KGgoAAAANSUhEUgAAAtEAAAJKCAYAAADqaBmHAAAAOXRFWHRTb2Z0d2FyZQBNYXRwbG90bGliIHZlcnNpb24zLjUuMCwgaHR0cHM6Ly9tYXRwbG90bGliLm9yZy8/fFQqAAAACXBIWXMAAAsTAAALEwEAmpwYAACMaklEQVR4nO3debx1Y/3/8dfbTeYhQ+Y5EkKiNEmkb5JoNDTQpH5NNEmalIhSKZQ0oURKGTKWmVLmORK3ISpERGX6/P64rn2fdfa91tp7rXP2Pvvc3s/H4zzO3nuta61rX3vttT/rWtegiMDMzMzMzPo311RnwMzMzMxsunEQbWZmZmbWkINoMzMzM7OGHESbmZmZmTXkINrMzMzMrCEH0WZmZmZmDTmINrORJul1ku6Q9G9Jz53Adk6TtPME0h8m6bNt0w+CpM0k3TnV+TAzeypyEG02BJJmSvpPDgT/LulHkhaa6nx1SNpb0k+mOh8VDgQ+GBELRcQV3QslRS7TuQuvzS3pH5JmDYQfEVtFxJFtMxER74uIfdqmLyNpPkkPSNq8ZNk3JP1iMvc3GSQdIenRfCz/U9JvJK01gG13/rafhG1+aTLyN1m6zgf/lnRm1/KdJN0m6WFJJ0havMe2XjH4XLcziuVvNlkcRJsNzzYRsRCwIbAx8JkmiZU8Fb+zKwPX9VjnAWCrwvNXA/cPKkOTJSL+C/wMeHvxdUkzgB2B1kH/gH0lH8srAP8Ajmi6geJFT9m2C38/m0A+J6wmnxO1TeE9vrKwv3WA7wJvA5YGHgG+PaA8dPb5VD23mE2IvzRmQxYRfwVOA9YFkLSJpN/lGsmrJG3WWVfSuZL2lXQR6cd0NUnr5Nq/f+Ya2L3yunNJ2lPSXyTdJ+m4Tg2WpFVyje3Okm6XdK+kT+dlrwL2ArbPtWJX5dffIekGSQ9JukXSe4vvQ9Ieku6WdJekd+ftPzMvm1fSgXlff89NIeYvK4+c78/kmrd/SDpK0qJ5G/8GZgBXSfpLTbH+mPGB6NuBo7r2c66kd+fHz5R0nqR/5bL4WX5duQb4H3nZ1ZI6n9OsGjXlZhSSPpbXvVvSOwr7WkLSyZIelHSJpC9JurAi70cCb5C0QOG1/yOdn0/r9Tl0vcdZn0F3nvPz10i6Mh9rv5O0XmHZJyX9Ne/nRklbVO2nIyIeAX7K2LG8nKTjJd0j6VZJHy5sf29Jv5D0E0kPArv02n4hbeWxnZf/XNLf8md2vlIgiqRdgbcAe+Rj++Re5VT4bD8p6W/Aj3rtf5K9BTg5Is6PiH8DnwVeL2nhJhuR9HRJv86fxf358QqF5WXnllfmz/5fkr6dvyPvLqR5Zz4W75d0hqSV8+ul35uq8jebUziINhsySSuSakqvkLQ8cArwJWBx4OPA8ZKWKiR5G7ArsDDwd+C3wOnAcsAzgbPyeh8GtgNelpfdDxzatfuXAM8CtgA+J+nZEXE6sB/ws1wrtn5e9x/Aa4BFgHcA35C0YX4PrwI+Crwi5+FlXfs5AFgT2CAvXx74XEWR7JL/Xg6sBiwEHBIR/8u1nQDrR8TqFekBTgA2lbSYpMWAlwIn1qy/D3Am8HRSberB+fVXApvmvC8GbA/cV7GNZYBF83t7F3CopKfnZYcCD+d1ds5/pSLid8DdwOsLL78N+GlEPE7N59BETvND4L3AEqTazpOULlaeBXwQ2DgiFiYF8TP72OZCpCDpCqWazJOBq0hlsgWwu6T/KyTZFvgFqWyPbpD9Xsf2acAawDOAyzvbjojD8+NO7fY2fe5vGdL3cWXSd6+f71ZTR+cA90xJ6xdeX4dUhuT38BfgUdIx2cRcwI9I72El4D/AIV3rFM8t/yJ9Np8iHR83Ai/qrChpO9LF9uuBpYALgGPy4tLvzQTK32xacBBtNjwnSHoAuBA4jxS4vhU4NSJOjYgnI+I3wKWkILvjiIi4LgdUrwH+FhFfi4j/RsRDEfGHvN57gU9HxJ0R8T9gb+CNGn87+gsR8Z+IuIr0Q1388R4nIk6JiL9Ech4p6HxpXvxm4Ec5X48AX+ikkyTgPcBHIuKfEfFQfq87VOzqLcDXI+KWXPP2KWAHNbuN/l9SALd93s9J+bUqj5GCi+VyOV5YeH1hYC1AEXFDRNxds40vRsRjEXEq8G/gWUpNMd4AfD4iHomI6+ndLOMock26pEVIweaR0PNzaOI9wHcj4g8R8URuH/4/YBPgCWBeYG1J80TEzBy8Vfl4PpZvJl307EJqorRURHwxIh6NiFuA7zH+c/99RJyQj/X/1G07/92bX6s9tiPih/m70Fm2vqRFmxXPOE+SPr//5Xz2891q4i3AKqRj8BzgjHzxB6k8/9W1/r9Ix2XfIuK+iDg+H4MPAfsy+8Vu8dyyFXBdRPwyP/8W8LfCuu8Fvpy/E4+TvtMb5NroJt8bszmGg2iz4dkuIhaLiJUj4v35x3ll4E2FoOEBUm3xsoV0dxQerwhUBTcrA78qbOcGUnC0dGGd4o/iI6Qf7FKStpJ0sVKzkQdIgf2SefFyXfkqPl4KWAC4rJCX0/PrZZYDbis8vw2Yuyvf/egEorM15SixByDgj5Kuk/ROgIg4m1Rbdyjwd0mH56C2zH05mOjolOdSOf9V5VOV95fnOxNvBG7udKLs8Tk0sTLwsa5jbUXShcTNwO6k4PAfko6VtFzNtg7Mx/IyEfHaHHCvDCzXtf29GP859iqH4rYXi4jO+6w8tiXNkLR/bmrxIGM16G3KqOOe3F69o5/vFjBrFJhOh8G3lG08Ii7KF7OPRMSXSW36OxdG/ybddShaBHioyRuQtICk7yo1k3oQOB9YLF/kdRQ/j3Hf6YgIoDjyy8rANwtl8E/Sd2j5ht8bszmGg2izqXUH8ONC0LBYRCwYEfsX1omu9auaNdwBbNW1rfkitcHupbgPJM0LHE8aGWPpiFgMOJX0owmp+cEKhSQrFh7fS7p1vE4hH4sWmmZ0u4v0A92xEvA4qelKExeQLj6WJtX2V4qIv0XEeyJiOVIN27eV28hGxLci4nmk2+prAp9omI97cv6ryqcsP7fn/L+FdIv9KOjrc+j2COkCpmOZwuM7gH27jo8FIuKYnIefRsRLSJ9FkJrkNHEHcGvX9heOiOJdlahK3Me2q47tnUg1968gNa9ZJafplFHZPuvKqSxN39+tSKPAdDoM9ttkJQr5vY7CHSJJq5HuEtzU57Y6PkZquvWCiFiE1NwCxh87xfc57jud7ygVj+E7gPd2lcH8kZoj1X1v2n7mZiPPQbTZ1PoJsI2k/8s1avMpdWxaoWL9XwPLSNo9t2VdWNIL8rLDgH0LnX2WkrRtn/n4O7CKxnroP430w30P8LikrUjtHjuOA94h6dlKHeJmtXeOiCdJt/G/IekZOS/Ld7WNLToG+IikVXMb20777Mcr1i+Va862AV6bH1eS9KZCGd9P+qF/QtLGkl4gaR5Sm+b/kmocm+TjCeCXwN65NnAtukbfqHAkqV3yixlrL9zrc+h2JbBTPpZexfjb998D3pffnyQtKGnrfAw9S9LmOWj/L+kiqNH7Bv4IPKjUIW/+nId1JW3ccDtl6o7thUnNUu4jBcb7daX9O6mtfdGVVJdT0/03ImklSS+W9LT8ff8Eqdb8orzK0aRzwkslLQh8EfhlbpJRZZ68rc7f3KRy+Q/wgFInyM/3yNopwHMkbZfTf4DxFxeHAZ/SWKfNRSW9KT+u+96Ulb/ZHMFBtNkUiog7SLVoe5ECpTtINTil3838Q7olKVj8G/BnUoc8gG+S2gKfKekh4GLgBWXbKfHz/P8+SZfn/XyYFCzfT6rtO6mQj9NIbSbPIbWL/X1e9L/8/5P59YvzreTfkmrFyvyQNLrG+cCtpB/gD/WZ73Fy+85ew+FBar/7B6XRP04CdouIW0m3zb9Hes+3kQKzA1tk5YOkWtG/kd7bMYyVTZVfkDo6ntVpT9rrcyixG+nYeIBUq31CZ0FEXEpqF31I3tbNjI2QMS+wP+kuwt9IHfT26v02x+SLh21InUlvzdv6PqkcJqru2D6K9Fn9Fbg+Lyv6Aamt9wOSTsivVZZTi/03tTDwHdJn8FfgVaRa7vsgHcPA+0jB9D/y+u/vsc1TSQFz529v4CBgftLncDGpSVWliLgXeBPwFdJxvzapf8b/8vJfke5OHJu/09cyNqxk3femrPzN5gjqUWFjZtaTpGeTflTnbVqD/FQg6QBgmYhoPWOi2TDlu1J3Am+JiHOmOj9mo8g10WbWitJ03E9TGtbtANLYtg6gAUlrSVovN5t4PmkIvF9Ndb7M6uRmZYvlZj17kdpPd9fsm1nmINrM2novqQnKX0jtH//f1GZnpCxMahf9MKkpxteoH7fabBS8kPR9vpfU3GW7qB6K0Owpz805zMzMzMwack20mZmZmVlDDqLNzMzMzBpqO2XplFlyySVjlVVWmepsmJmZmdkc7rLLLrs3Ikpn3J12QfQqq6zCpZdeOtXZMDMzM7M5nKTbqpa5OYeZmZmZWUMOos3MzMzMGnIQbWZmZmbWkINoMzMzM7OGHESbmZmZmTXkINrMzMzMrCEH0WZmZmZmDTmINjMzMzNryEG0mZmZmVlDDqLNzMzMzBpyEG1mZmZm1pCDaDMzMzOzhhxEm5mZmZk15CDazMzMzKwhB9FmZmZmZg0NLIiW9ENJ/5B0bcVySfqWpJslXS1pw0HlxczMzMxsMg2yJvoI4FU1y7cC1sh/uwLfGWBezMzMzMwmzcCC6Ig4H/hnzSrbAkdFcjGwmKRlB5UfMzMzM7PJMpVtopcH7ig8vzO/ZmZmZmY20uaewn2r5LUoXVHaldTkg5VWWmncslX2PKV04zP337pyx1Vp6tK1SVOXbrLz13ZfZmZmZtbcVNZE3wmsWHi+AnBX2YoRcXhEbBQRGy211FJDyZyZmZmZWZWpDKJPAt6eR+nYBPhXRNw9hfkxMzMzM+vLwJpzSDoG2AxYUtKdwOeBeQAi4jDgVODVwM3AI8A7BpUXMzMzM7PJNLAgOiJ27LE8gA8Mav9mZmZmZoPiGQvNzMzMzBqaytE5bAS0HQnEzMzM7KnMQbQ15sDbzMzMnurcnMPMzMzMrCEH0WZmZmZmDbk5hw3NMGdvNDMzMxsk10SbmZmZmTXkINrMzMzMrCEH0WZmZmZmDTmINjMzMzNryEG0mZmZmVlDDqLNzMzMzBpyEG1mZmZm1pCDaDMzMzOzhhxEm5mZmZk15CDazMzMzKwhB9FmZmZmZg3NPdUZMJtsq+x5SuWymftvPcScmJmZ2ZzKNdFmZmZmZg05iDYzMzMza8hBtJmZmZlZQw6izczMzMwachBtZmZmZtaQg2gzMzMzs4YcRJuZmZmZNeRxos0yjy9tZmZm/XJNtJmZmZlZQw6izczMzMwachBtZmZmZtaQg2gzMzMzs4YcRJuZmZmZNeQg2szMzMysIQfRZmZmZmYNOYg2MzMzM2vIQbSZmZmZWUMOos3MzMzMGvK032YT4KnCzczMnppcE21mZmZm1pCDaDMzMzOzhhxEm5mZmZk15CDazMzMzKwhB9FmZmZmZg05iDYzMzMza8hBtJmZmZlZQw6izczMzMwachBtZmZmZtaQg2gzMzMzs4YcRJuZmZmZNeQg2szMzMysIQfRZmZmZmYNOYg2MzMzM2vIQbSZmZmZWUMOos3MzMzMGnIQbWZmZmbWkINoMzMzM7OGHESbmZmZmTXkINrMzMzMrCEH0WZmZmZmDTmINjMzMzNryEG0mZmZmVlDDqLNzMzMzBpyEG1mZmZm1pCDaDMzMzOzhhxEm5mZmZk1NPdUZ8DsqWiVPU8pfX3m/lsPOSdmZmbWhmuizczMzMwachBtZmZmZtaQg2gzMzMzs4YcRJuZmZmZNeQg2szMzMysIQfRZmZmZmYNOYg2MzMzM2vIQbSZmZmZWUMOos3MzMzMGhpoEC3pVZJulHSzpD1Lli8q6WRJV0m6TtI7BpkfMzMzM7PJMLAgWtIM4FBgK2BtYEdJa3et9gHg+ohYH9gM+Jqkpw0qT2ZmZmZmk2GQNdHPB26OiFsi4lHgWGDbrnUCWFiSgIWAfwKPDzBPZmZmZmYTNsggenngjsLzO/NrRYcAzwbuAq4BdouIJ7s3JGlXSZdKuvSee+4ZVH7NzMzMzPoyyCBaJa9F1/P/A64ElgM2AA6RtMhsiSIOj4iNImKjpZZaarLzaWZmZmbWyCCD6DuBFQvPVyDVOBe9A/hlJDcDtwJrDTBPZmZmZmYTNsgg+hJgDUmr5s6COwAnda1zO7AFgKSlgWcBtwwwT2ZmZmZmEzb3oDYcEY9L+iBwBjAD+GFEXCfpfXn5YcA+wBGSriE1//hkRNw7qDyZmZmZmU2GgQXRABFxKnBq12uHFR7fBbxykHkwMzMzM5tsnrHQzMzMzKwhB9FmZmZmZg05iDYzMzMza8hBtJmZmZlZQw6izczMzMwachBtZmZmZtbQQIe4M7PJs8qep1Qum7n/1kPMiZmZmbkm2szMzMysIQfRZmZmZmYNOYg2MzMzM2vIQbSZmZmZWUMOos3MzMzMGnIQbWZmZmbWkINoMzMzM7OGHESbmZmZmTXkINrMzMzMrCEH0WZmZmZmDTmINjMzMzNryEG0mZmZmVlDDqLNzMzMzBpyEG1mZmZm1pCDaDMzMzOzhhxEm5mZmZk15CDazMzMzKwhB9FmZmZmZg05iDYzMzMza2juqc6AmQ3OKnueUrls5v5bDzEnZmZmcxbXRJuZmZmZNeQg2szMzMysIQfRZmZmZmYNOYg2MzMzM2vIQbSZmZmZWUMOos3MzMzMGnIQbWZmZmbWkINoMzMzM7OGHESbmZmZmTXUKIiWNJekRQaVGTMzMzOz6aBnEC3pp5IWkbQgcD1wo6RPDD5rZmZmZmajqZ+a6LUj4kFgO+BUYCXgbYPMlJmZmZnZKOsniJ5H0jykIPrEiHgMiIHmyszMzMxshPUTRH8XmAksCJwvaWXgwUFmyszMzMxslM3da4WI+BbwrcJLt0l6+eCyZGZmZmY22vrpWLi0pB9IOi0/XxvYeeA5MzMzMzMbUf005zgCOANYLj+/Cdh9QPkxMzMzMxt5/QTRS0bEccCTABHxOPDEQHNlZmZmZjbC+gmiH5a0BHlEDkmbAP8aaK7MzMzMzEZYz46FwEeBk4DVJV0ELAW8caC5MjMzMzMbYf2MznG5pJcBzwIE3JjHijYzMzMze0rqGURLenvXSxtKIiKOGlCezMzMzMxGWj/NOTYuPJ4P2AK4HHAQbWZmZmZPSf005/hQ8bmkRYEfDyxHZmZmZmYjrp/RObo9Aqwx2RkxMzMzM5su+mkTfTJ5eDtS0L02cNwgM2VmZmZmNsr6aRN9YOHx48BtEXHngPJjZmZmZjby+mkTfd4wMmJmZmZmNl1UBtGSHmKsGce4RUBExCIDy5WZmZmZ2QirDKIjYuFhZsTMRscqe55SuWzm/ltPWhozM7Ppqp820QBIegZpnGgAIuL2geTIzMzMzGzE9RziTtJrJf0ZuBU4D5gJnDbgfJmZmZmZjax+xoneB9gEuCkiViXNWHjRQHNlZmZmZjbC+gmiH4uI+4C5JM0VEecAGww2W2ZmZmZmo6ufNtEPSFoIOB84WtI/SONFm5mZmZk9JVXWREt6o6T5gG1JU31/BDgd+AuwzXCyZ2ZmZmY2eupqot8CfJsUOB8DnBkRRw4lV2ZmZmZmI6yyJjoiXgc8EzgL+DBwh6TvSNp0WJkzMzMzMxtFtR0LI+LBiDgyIrYCngNcCRws6Y5hZM7MzMzMbBT1MzoHkp4OvB7YHlgcOH6QmTIzMzMzG2WVbaIlLQxsB+wIbAicBHwJOCciYii5MzMzMzMbQXUdC28FzgC+A5weEY8NJ0tmZmZmZqOtLoheKSIeGVpOzMzMzMymibrRORxAm5mZmZmV6KtjoZmZmZmZjXEQbWZmZmbWUF2baAAknQx0j8bxL+BS4LsR8d9BZMzMzMzMbFT1UxN9C/Bv4Hv570Hg78Ca+XklSa+SdKOkmyXtWbHOZpKulHSdpPOaZd/MzMzMbPh61kQDz42I4lTfJ0s6PyI2lXRdVSJJM4BDgS2BO4FLJJ0UEdcX1lkM+Dbwqoi4XdIzWr0LMzMzM7Mh6qcmeilJK3We5MdL5qeP1qR7PnBzRNwSEY8CxwLbdq2zE/DLiLgdICL+0XfOzczMzMymSD810R8DLpT0F0DAqsD7JS0IHFmTbnngjsLzO4EXdK2zJjCPpHOBhYFvRsRR3RuStCuwK8BKK63UvdjMzMzMbKh6BtERcaqkNYC1SEH0nwqdCQ+qSaqyzZXs/3nAFsD8wO8lXRwRN3Xl4XDgcICNNtrIU46bmZmZ2ZTqpyYaUqC7Sl5/PUmU1Rh3uRNYsfB8BeCuknXujYiHgYclnQ+sD9yEmZmZmdmI6meIux8DqwNXAk/klwPoFURfAqwhaVXgr8AOpDbQRScCh0iaG3gaqbnHN/rNvJmZmZnZVOinJnojYO2IaNSMIiIel/RB4AxgBvDDiLhO0vvy8sMi4gZJpwNXA08C34+Ia5u9BTMzMzOz4eoniL4WWAa4u+nGI+JU4NSu1w7rev5V4KtNt21mZmZmNlX6CaKXBK6X9Efgf50XI+K1A8uVmZmZmdkI6yeI3nvQmTAzMzMzm076GeLOU3GbmZmZmRVUBtGSLoyIl0h6iPHjOwuIiFhk4LkzMzMzMxtBlUF0RLwk/194eNkxMzMzMxt9c/VaQdLqkubNjzeT9GFJiw08Z2ZmZmZmI6pnEA0cDzwh6ZnAD4BVgZ8ONFdmZmZmZiOsnyD6yYh4HHgdcFBEfARYdrDZMjMzMzMbXf0E0Y9J2hHYGfh1fm2ewWXJzMzMzGy09RNEvwN4IbBvRNwqaVXgJ4PNlpmZmZnZ6OpnnOjrgQ8DSHo6sHBE7D/ojJmZmZmZjap+Ruc4V9IikhYHrgJ+JOnrg8+amZmZmdlo6qc5x6IR8SDweuBHEfE84BWDzZaZmZmZ2ejqJ4ieW9KywJsZ61hoZmZmZvaU1U8Q/UXgDODmiLhE0mrAnwebLTMzMzOz0dVPx8KfAz8vPL8FeMMgM2VmZmZmNsoqg2hJe0TEVyQdDET38oj48EBzZmZmZmY2oupqom/I/y8dRkbMzMzMzKaLyiA6Ik7O/48cXnbMzMzMzEZfXXOOk+oSRsRrJz87ZmZmZmajr645xwuBO4BjgD8AGkqOzMzMzMxGXF0QvQywJbAjsBNwCnBMRFw3jIyZmZmZmY2qujbRTwCnA6dLmpcUTJ8r6YsRcfCwMmhmc7ZV9jyl9PWZ+2/dOE2vdGZmZpOldpzoHDxvTQqgVwG+Bfxy8NkyM5tcDrzNzGwy1XUsPBJYFzgN+EJEXDu0XJmZmZmZjbC6mui3AQ8DawIflmb1KxQQEbHIgPNmZmZmZjaS6tpEzzXMjJiZmZmZTRcOlM3MzMzMGnIQbWZmZmbWUGUQnUfmMDMzMzOzLnU10b8HkPTjIeXFzMzMzGxaqBud42mSdgZeJOn13QsjwuNFm5mZmdlTUl0Q/T7gLcBiwDZdywJPumJmZmZmT1F1Q9xdCFwo6dKI+MEQ82RmZmZmNtJqp/3Ofizpw8Cm+fl5wGER8djgsmVmNhqqpgv3VOFmZk9t/QTR3wbmyf8hzWT4HeDdg8qUmZmZmdko6yeI3jgi1i88P1vSVYPKkJmZmZnZqOtnspUnJK3eeSJpNeCJwWXJzMzMzGy09VMT/QngHEm3AAJWBt4x0FyZmZmZmY2wnkF0RJwlaQ3gWaQg+k8R8b+B58zMzMzMbET1UxNNDpqvHnBezMzMzMymhX7aRJuZmZmZWYGDaDMzMzOzhnoG0UreKulz+flKkp4/+KyZmZmZmY2mfmqivw28ENgxP38IOHRgOTIzMzMzG3H9dCx8QURsKOkKgIi4X9LTBpwvMzMzM7OR1U9N9GOSZgABIGkp4MmB5srMzMzMbIT1E0R/C/gV8AxJ+wIXAvsNNFdmZmZmZiOsn8lWjpZ0GbAFabKV7SLihoHnzMzMzMxsRPUMoiUtDvwDOKbw2jwR8dggM2ZmZmZmNqr6ac5xOXAPcBPw5/z4VkmXS3reIDNnZmZmZjaK+gmiTwdeHRFLRsQSwFbAccD7ScPfmZmZmZk9pfQTRG8UEWd0nkTEmcCmEXExMO/AcmZmZmZmNqL6GSf6n5I+CRybn28P3J+HvfNQd2ZmZmb2lNNPTfROwArACcCJwEr5tRnAmweWMzMzMzOzEdXPEHf3Ah+qWHzz5GbHzMzMzGz09TPE3VLAHsA6wHyd1yNi8wHmy8zMzMxsZPXTnONo4E/AqsAXgJnAJQPMk5mZmZnZSOunY+ESEfEDSbtFxHnAeZLOG3TGzMymq1X2PKVy2cz9tx5iTszMbFD6CaI7MxPeLWlr4C5SR0MzMzMzs6ekfoLoL0laFPgYcDCwCLD7IDNlZmZmZjbK+gmi74+IfwH/Al4OIOnFA82VmZmZmdkI66dj4cF9vmZmZmZm9pRQWRMt6YXAi4ClJH20sGgR0kQrZmZmZmZPSXXNOZ4GLJTXWbjw+oPAGweZKTMzMzOzUVYZRBeGszsiIm4bYp7MzMzMzEZaPx0L55V0OLBKcX3PWGhmZmZmT1X9BNE/Bw4Dvg88MdjsmJmZmZmNvn6C6Mcj4jsDz4mZmZmZ2TTRzxB3J0t6v6RlJS3e+Rt4zszMzMzMRlQ/NdE75/+fKLwWwGqTnx0zMzMzs9HXM4iOiFWHkREzMzMzs+miZ3MOSQtI+kweoQNJa0h6zeCzZmZmZmY2mvppE/0j4FHS7IUAdwJf6mfjkl4l6UZJN0vas2a9jSU9IcmTuJiZmZnZyOsniF49Ir4CPAYQEf8B1CuRpBnAocBWwNrAjpLWrljvAOCMBvk2MzMzM5sy/QTRj0qan9SZEEmrA//rI93zgZsj4paIeBQ4Fti2ZL0PAccD/+gvy2ZmZmZmU6ufIPrzwOnAipKOBs4C9ugj3fLAHYXnd+bXZpG0PPA60mQuZmZmZmbTQj+jc/xG0uXAJqRmHLtFxL19bLusyUd0PT8I+GREPCFVtxCRtCuwK8BKK63Ux67NzMzMzAann9E5XkeatfCUiPg18Lik7frY9p3AioXnKwB3da2zEXCspJnAG4Fvl207Ig6PiI0iYqOlllqqj12bmZmZmQ1OX805IuJfnScR8QCpiUcvlwBrSFpV0tOAHYCTiitExKoRsUpErAL8Anh/RJzQZ97NzMzMzKZEPzMWlgXa/TQDeVzSB0mjbswAfhgR10l6X17udtBmZmZmNi31E0RfKunrpOHqgjSaxmX9bDwiTgVO7XqtNHiOiF362aaZ2ZxqlT1PKX195v5bN07TK52ZmU1MP805PkSabOVnwHHAf4APDDJTZmZmZmajrLYmOk+EcmJEvGJI+TEzMzMzG3m1NdER8QTwiKRFh5QfMzMzM7OR10+b6P8C10j6DfBw58WI+PDAcmVmZmZmNsL6CaJPyX9mZmZmZkZ/Q9UdKWl+YKWIuHEIeTIzMzMzG2n9zFi4DXAlcHp+voGkk2oTmZmZmZnNwfppzrE38HzgXICIuFLSqgPMk5mZDZDHljYzm7h+xol+vDjtdxaDyIyZmZmZ2XTQT030tZJ2AmZIWgP4MPC7wWbLzMzMzGx09Ttj4TrA/4CfAv8Cdh9gnszMzMzMRlplTbSk+YD3Ac8ErgFeGBGPDytjZmZmZmajqq4m+khgI1IAvRVw4FByZGZmZmY24uraRK8dEc8BkPQD4I/DyZKZmZmZ2Wirq4l+rPPAzTjMzMzMzMbU1USvL+nB/FjA/Pm5gIiIRQaeOzMzMzOzEVQZREfEjGFmxMzMzMxsuuhniDszMzMzMytwEG1mZmZm1pCDaDMzMzOzhhxEm5mZmZk15CDazMzMzKwhB9FmZmZmZg3VjRNtZmY2yyp7nlL6+sz9tx5yTszMpp5ros3MzMzMGnIQbWZmZmbWkINoMzMzM7OGHESbmZmZmTXkINrMzMzMrCEH0WZmZmZmDTmINjMzMzNryEG0mZmZmVlDDqLNzMzMzBpyEG1mZmZm1pCDaDMzMzOzhhxEm5mZmZk15CDazMzMzKwhB9FmZmZmZg05iDYzMzMza8hBtJmZmZlZQ3NPdQbMzGzOtcqep1Qum7n/1kPMiZnZ5HJNtJmZmZlZQw6izczMzMwachBtZmZmZtaQg2gzMzMzs4YcRJuZmZmZNeQg2szMzMysIQfRZmZmZmYNOYg2MzMzM2vIQbSZmZmZWUMOos3MzMzMGnIQbWZmZmbWkINoMzMzM7OGHESbmZmZmTXkINrMzMzMrCEH0WZmZmZmDTmINjMzMzNryEG0mZmZmVlDDqLNzMzMzBpyEG1mZmZm1pCDaDMzMzOzhhxEm5mZmZk1NPdUZ8DMzKzbKnueUvr6zP23HnJOzMzKuSbazMzMzKwhB9FmZmZmZg05iDYzMzMza8hBtJmZmZlZQ+5YaGZmc4SqzojgDolmNvlcE21mZmZm1pCDaDMzMzOzhhxEm5mZmZk15CDazMzMzKwhdyw0M7OnrLadET2jopm5JtrMzMzMrKGBBtGSXiXpRkk3S9qzZPlbJF2d/34naf1B5sfMzMzMbDIMLIiWNAM4FNgKWBvYUdLaXavdCrwsItYD9gEOH1R+zMzMzMwmyyBrop8P3BwRt0TEo8CxwLbFFSLidxFxf356MbDCAPNjZmZmZjYpBhlELw/cUXh+Z36tyruA0waYHzMzMzOzSTHI0TlU8lqUrii9nBREv6Ri+a7ArgArrbTSZOXPzMzMzKyVQdZE3wmsWHi+AnBX90qS1gO+D2wbEfeVbSgiDo+IjSJio6WWWmogmTUzMzMz69cgg+hLgDUkrSrpacAOwEnFFSStBPwSeFtE3DTAvJiZmZmZTZqBNeeIiMclfRA4A5gB/DAirpP0vrz8MOBzwBLAtyUBPB4RGw0qT2ZmZmZmk2GgMxZGxKnAqV2vHVZ4/G7g3YPMg5mZmZnZZPOMhWZmZmZmDTmINjMzMzNryEG0mZmZmVlDA20TbWZmZskqe55SuWzm/lsPMSdmNhlcE21mZmZm1pCDaDMzMzOzhhxEm5mZmZk15CDazMzMzKwhB9FmZmZmZg05iDYzMzMza8hBtJmZmZlZQw6izczMzMwachBtZmZmZtaQg2gzMzMzs4YcRJuZmZmZNeQg2szMzMysIQfRZmZmZmYNOYg2MzMzM2vIQbSZmZmZWUMOos3MzMzMGnIQbWZmZmbWkINoMzMzM7OGHESbmZmZmTXkINrMzMzMrCEH0WZmZmZmDTmINjMzMzNryEG0mZmZmVlDDqLNzMzMzBpyEG1mZmZm1pCDaDMzMzOzhhxEm5mZmZk15CDazMzMzKwhB9FmZmZmZg3NPdUZMDMzs3Kr7HlK5bKZ+289xJyYWTfXRJuZmZmZNeSaaDMzszmMa7DNBs810WZmZmZmDTmINjMzMzNryEG0mZmZmVlDDqLNzMzMzBpyEG1mZmZm1pCDaDMzMzOzhhxEm5mZmZk15CDazMzMzKwhT7ZiZmZmnqDFrCEH0WZmZtZaVfDtwNvmdG7OYWZmZmbWkINoMzMzM7OGHESbmZmZmTXkINrMzMzMrCEH0WZmZmZmDTmINjMzMzNryEPcmZmZ2VB5TGqbE7gm2szMzMysIddEm5mZ2chz7bWNGtdEm5mZmZk15CDazMzMzKwhB9FmZmZmZg05iDYzMzMza8hBtJmZmZlZQw6izczMzMwachBtZmZmZtaQg2gzMzMzs4YcRJuZmZmZNeQg2szMzMysIQfRZmZmZmYNOYg2MzMzM2vIQbSZmZmZWUMOos3MzMzMGnIQbWZmZmbWkINoMzMzM7OGHESbmZmZmTXkINrMzMzMrCEH0WZmZmZmDQ00iJb0Kkk3SrpZ0p4lyyXpW3n51ZI2HGR+zMzMzMwmw9yD2rCkGcChwJbAncAlkk6KiOsLq20FrJH/XgB8J/83MzMzm7BV9jylctnM/bceYk5sTjOwIBp4PnBzRNwCIOlYYFugGERvCxwVEQFcLGkxSctGxN0DzJeZmZlZJQfe1o9BNudYHrij8PzO/FrTdczMzMzMRopSJfAANiy9Cfi/iHh3fv424PkR8aHCOqcAX46IC/Pzs4A9IuKyrm3tCuyanz4LuLFit0sC9zbMaps0w9zXqOdvmPsa9fwNc1+jnr9h7mvU8zfMfTl/02dfo56/Ye5r1PM3zH2Nev6Gua9Ryd/KEbFU6ZKIGMgf8ELgjMLzTwGf6lrnu8COhec3AstOYJ+XDiPNMPc16vlzWbgspnpfo54/l8X0yZ/LwmUx1fsa9fy5LMb/DbI5xyXAGpJWlfQ0YAfgpK51TgLenkfp2AT4V7g9tJmZmZmNuIF1LIyIxyV9EDgDmAH8MCKuk/S+vPww4FTg1cDNwCPAOwaVHzMzMzOzyTLI0TmIiFNJgXLxtcMKjwP4wCTu8vAhpRnmvkY9f8Pc16jnb5j7GvX8DXNfo56/Ye7L+Zs++xr1/A1zX6Oev2Hua9TzN8x9jXr+Btex0MzMzMxsTuVpv83MzMzMGnIQbWZmZmbW0LQNoiUNtD33VMmjlBhzZlm0OW7nxHIYJZKWnuo8mNnkk7RIzbKVJnlfPk8/BU3bIBr4Y5tEktYqPJ63a9lsXwJJb265n7ZfqG+3TIekl0v6oKQPSHp52+2MkMZlIelgSQuXvL6WpN9OTrb6ysftFYvaHLetj4mpImnxIe7rtS3SLCrpnfmYuLxF+tLPV9LKkhYtPH+5pG9K+mge6nOg+il3SRtLWqbw/O2STpT0rar0bc6Dks5skeagwuPdupYdUZNuj8LjN3Ut269pPoZJ0oIVrzf6rZqkvCwh6UOSDs1/H5S0RMP0r5P0vJp1Gge2kjYvPF61a9nra7J0bmG9s7qWnVCTrrj9eSQ9V9Izeqza6jwtaW5J20j6RP57zbArCSUtVPF64+9VPtcV/z4i6W3dn9tk7Csva/w9mcw4YToH0WqZ7qeFx7/vWlb2JXi7pNMlrdZwP9+R9F1JizVM15ik5SX9AdgbWA14JrC3pD9KqpxGXdLOki6X9HD+u1TS2/vYX6N0ko4rPD6ga1njH9oe/gZcKWmnvP0FJH2FNCb5oRX5e4+kNfJjSfqRpAclXS1pw5b5qDo+2x63zXbesswlrVd4PI+kz0g6SdJ+khaoSPOZwuO1Jd0EXCZppqQXNMz3TT2Wv77r7w3A4Z3nPdLOL2l7SScC1wJfB74ErNgkj53NVbx+HLBg3t8GwM+B24H1qfmRzcfpHvlHdD5Ju+Ry/0rND9yLJd0g6TpJL5D0G+BSSXdIemFN3r8LPJq3sSmwP3AU8C+qe6i3OQ+Wz/BVb9PC4527lq1HtR0Kjz/VtexVZQkkzZD0Xkn7SHpx17LPlKXJy54j6eJczodLenphWeVFcj5Pb6R8MSXpGTk4+HNFkqa/VZ39tDqfSXo26XvxPOCmnK+NgWuKgUpXml9LWjc/XjanfyfwY0m7V+zq3EL6fgPbAwuPj+9aVvlZMf572n2BWPodlnSYpHXy40WBq0jfjysk7Vizr8YkLQdcB3wMWA5YHvgEcF1e1nR7bUezuL7i9cbfK2Dhrr9FgI2A0yTtUJGm7b6g3fekcZxQZTo3iVhK0kerFkbE1ysWqeJx2XMi4jWStgNOkfRT4DvAk4Xl/6zYz/OADwN/lLRPRPy4Kq9dVpPUPSlNMT9ltW6HAN+JiCOKL+bA9tvAtt0J8rLdgY+SauIEbAh8VRIRcVTZ/lumW6PweEvgk4XndT+0jcsiIvbNn9MhSmOSL0cKbDaIiEcqNrUbcER+vCPpx3pV4LnAN4GX1uSxMnsVr7c5btscE23L/AjS5wkpuFoC+BqwHXAYUHax9HpSMArwVWC3iDhN0vOBg4AXle1I0kOMlVPnu7dA5/WIKKuxOg44HfhHIc2CwDZ5W7+s2NfRpADtTNL35Wzg5og4t2z9PlR9vvNHxF358VtJ4+N/TdJcwJU12zsCuAOYHzgFuIEUOGxDOue8rSTNN4A3AwvlNNtFxIU5UDoYeHFJGoAZhfPW9sDhEXE8cLyk0jy2PA8uWndhExFln1Xd+blOo/N69l1gAdLdoW9JOi8iOt/N4jHd7TukCouLgXcDF0p6bUT8BZinNHMpoPw0aU6EeSV9k3QRdxTpt2Ky3hO0P5/tQ/ruHld8MV+o7gu8oSTNqhFxbX78DuA3EfF2pVq+i0jf/26NA1val0VUPC573vHSiHhffvwO4KaI2E7p7s1pwDEV6dqcp/cj/XYfVHxR0oeBLzP7hWTd3SaR5t0oX1j9uyPSOaRqWdnjsucARMQXKva/OPBb4NjJ2tcE8tgmTig1nYPoGaQPvmnNXuMvVUScIOlW4HzgXYX1glTzW5bmSeCgXOv3e0nfzuuL6gAB4B5S0NLE2hHxupI8HCXp0xVp3g+8LiJmFl47O58wjyWd3CcrXd04inXL2pRFcZtzk+623NDji/F4RDyWH78GOCoi7gN+m69OS7U8KbU5btuUQ9syL+ZrC2DjiHhM0vmkGplelouI0wAi4o+S5q9Z9whgUeATEfF3AEm3RkTdbb8XkoL7S4DDIiIkbRYRvSZqWhe4nxSc/ikinpBUO77nJPzobE6uUYmIJ6Xaj3zNiHiz0kp3A6/I7+0Cqst9noi4Juf1noi4MO/r8h7lPkPS3BHxOOkz3rWwrPI3ocV5cFHS96nsjVdd8MyVa3bnKjzupJ9R/ZZaBUvPj4j1ACQdAnxb0i9JgWfdh7VQRJyeHx8o6TLgdElvq9nXrsCzIuKfSk0WbgY2jYiLa/bT5j1By/MZ8JyIeONsmYg4XtW30x8rPN4C+F5O85CkJ8uTtHpfbcviGfl7rMJj8vOqyoRHC4+3JN1NIiL+1uM73OY8vUlE7NL9YkR8S9KNNfu5jfHHaCe2qGtysh+pkuPxkmVVrRLalvvsG0rH/mRf8ExGun7jhFLTOYi+OyK+2CLdCpK+RTrgOo/Jz2dr+qDUxuYzwBuBt0TEr/vdkaR3AXuSaiAOjf4G5f53RJzX7z6y0h+XXPtV9cOzSFcgDEBEzFRNm7WW6RaQ9FzSgTp/fqz8V/dj/1DTssi3YXcBPh0RP1NqzvJNSe8G/l9ElN22ejLfiryf9EOwb2FZXf5ma1NV8M2K19sct22OibZlvqik1+V083Z+jHNAV3X8dmpgOt+pBQono9KaubzNDym1nTxG0gmkGuLa70hEXCJpS+BDpIu3T/ZKk9Otn29J70QKJv4BLCxpmYj4W0WyNp/v2UpNae4Gnk6q8e7c6n60Ik0xnyHp1M65oke5F3/4um9/1rW/PgY4T9K9wH+AC3Ien0lq0jGblufB2yLinX2sV7QocBljAUKxvXrd57y+pAdzuvnzY/Lz+SrSzCqjfEGxq6TPkT6zqoskSK0kFo2If+W05+RKhOOZvWa147+d2vqIuF3STT0CaGj4W1XQ9nz2cItld0j6EHAn6Q7W6ZCaTlH93W8T2BbPMcUaX5Fq2at8j7HvcfExwPcr0jwg6TXAX0l3c96V39Pc1Jdfm/P0f2qWVQV0twBbRMRs/TIk3VGzvcuBEyLispJ0765I0+Z7VUqpXfv9Nau03Vfj70nLOKHUdA6i27Yt/UTh8aVdy7qfA1xNOjluGBF1B/w4kn4HzCTdGvpb17J5CjUF3W7tdx8FJ0v6HrB7RDyc97Eg6XbvqRVp6t7LZC+7m3TrElJbpK93Lasys/uF/L5eB+wYEVuXpFkKeG5EPAQQEX8F3ihpK9Ln+OySNJ8jffYzgJMi4rq8r5eRTlilqm5b5bQbVy2qSlOjzTFRLOfuMq8KGgHOAzq3HS+WtHRE/D3fyry3Ik13c6G5AJRGvfhOXSYj4jJJrwA+mPfd88Sc7/J8U9IvSMd4T5I2yUHL54DPSdqIVOP4R0l3RsRsTU56fL67VyzandREYlngJYXv+TKki+kql0paKCL+XQw8Ja0OPFSR5rOdC5aIOKErTdWdpM6tzLNyHs8sXNzPRbo4KdPmPNjmWH9ZRNzWIt18NefUKpdKelWhVpmI+KKku6g/bg8gnUdmBcERcbWkLYDPVqQp/rhDCh5nPY+ID5ekafpb1dHqfMb4gLaoLrh9F/BF4BXA9hHxQH59E+BHFWnaBLbFc8yBXcu6nxfdFxGH1Cwv817gW6Tv7O6F3+8tSM2mqrQ5T1c1eRKpLXGZg0gX6GWdm+vuNLwDqGp+ulHZixFRd/enlKRrmP2Cd3HgLsqbA7beV9bme9ImTig1bWcslLQU8ETV8qhoqyxpv4jYq8F+1iZ1sngi1wqtCLwA+EtEXFGTbsuI+E3huYCXk2rCtomI0mG18i1BoqsNtaT3AA9HxE9L0sxDaj+1C+k2D8BKwJHAXhExWw2YpEdItxRnWwSsFhFVPcZbpasi6QUR8Yce6zyN1NZrJ1IHg+OBX0bEyQ33tWlEnF/y+iKkq/6FI+L+wusLkr4j/+5z+2uTOkfsCPwrImY7MbU5bnMtV+UXNcrblk47ufbsuRFRdeE3kW1fHhGzdarK38tNW9zxuD0iZhtJQNJaEfGn/HjeiPhfYVknkG+ad/V5F6vpdp8DdDqM3RBjbVvL1l27rHZG0itJzXG2LFm2bkRcq9Qrfx3SMXxDRFQGclWfUx/vpVW6YZE0W9vWoog4siRNo9+qQrpW5zNJn++Rx8qLyortrVx2QSTpg00DW0lHREmzhz7SDe24UGoS9KlOYFZ4fS3gkIh4RUmaqgsNAKJ3M7WBkjQf8D7SYAVXk/p4lDUHKaZZueulIF3M1N3pqGvrnTYySTFdL93n7Z7rT+Mg+lbG2gF1i4gobavc9EuVg9cDgH+TOl58gnRb5LmkA+qAmuQojU6wE6n2dHHgA6TagdLbGpKuIP2od38RFwbOjYi6oYPmJx3sInWaqmzfU3Kgj1NVG9Q2XU0+SoORvGxLUkD6f8A5wM+AgyNilQbb7yew/Qvptk5Vh4e67a+ct70jqa3ZysBGUdLkJa/f+LjtcaKNslvmSr3zv0o6Hq4BPp6vtmtV1IoUdzZbwJ7zV9mWMSLeNQL7mtQfU0l3RMRso3oU99O9z7o8DLksFgVOJI1KcjXpWHwOqWZr24h4sCTNy0kd8ZYjjaCwH6m2W8C+FflbhFSzuBGpU6VIo5RcBryrYj9XRMRzK95TpTbp2pR5Tte43CW9Obo67PWRv7YXFK3OZ5I2ioi6Gu6qdC8k3TY/PyL+oTTCz56ku7C135EG+xjaxZWk4yLizfnxARHxycKyMyPilRXp9iLVzH82In6qNJrR3qRO2Z+MiF81zX/FfoZ53P6M1O79AmArUhOt3brXmwxKbejvZKzN9rg235MV0+U0rT7j0m1N1yC6LUlXAZtRcaux+2pH0nXAS0i3nG4AVo6Ie/MX5JKIWKdiP/uSes7fTmqD+Cvg0qjvNIWkqyN3dul3Wcsf4FY1ZpNd01YVjORlT5K+vLtExK35tVuqvkyFdE0D25VJt8gWIrWHKqtpL0v3O1IbzmOBYyPiz+rdMW4olDqkHUXqBPZa4IURUXuc5HRPkgKeKzsvFRZXBexlvfZXIjVtmBERK4zAvh4glUWpKO85X6mmJnpWMNcd2NUFekMui2+R2mfvEalpDEr9J/YnjS4yW5OOfHH/EdIQUluRjq3PRkRV23CUxnWeCXyxsB+Rmjw8MyJmu7Wr1Fa9MviL8mYPSLqT8U2WutPNtqxNmed0jctd0q9JzSffHzU18V1pGv1WFdK1PZ9dkdMcQzqf9WwXKumrpM6LV5Iu2H9N6ny+H/DdiPhvSZo2Qc+fqOnwGRGlY71LepzytsWVHfy7vsPdF8K1F2tKd10OIcULnREfvlRVoaWakZpgJI7bayLiOfnx3MAfe312Kh91KUjH/9MiorQZsdKINZuRRnU5Brgw+ghQ23xPJvIZd5u2baLzieKByJ07ck3JdqST9qFR0oQhW4vxHVeKynqZPxqp1vh+STdHxL0AEfGIpLqOQrsCN5La1v06Iv6rHqMBZPNIWjC6bn3kmuiqzkK/oOZLRXkv+J8yNpTZ7wuPIQ2LV/VFaZuuSl2ZPI9Ui/xbSbeQflxr2011BbZvLAS2MyszkGrPXyfpVcBFki5h/PBdVQHWPcAKwNKkNlZ/7vF+Wh23krYBrs75RKnz0xtITXd261xgdFk4Ir6XH39VUr8TiryB1KZ3PVJt5TG9foQjDY/WyetqwF6k4eT2B34wIvtq3HO+68dg3CKqOxi17Sk+zLJ4BbBeJ7DN23oy16RdU7O/c/PDE5RGA6kMoLMXR9ct+Pyj+EVJVWMj/4d0fm6qzag3jcsc2pV7tBsisOlvVWdbrc5nEfFcSc8inXN/kX/fOgF11R3GrUlNsP6rNJLKXaRjq+rzBVhPY53GiioDW1JN99eoLovNK/Z1TZOAqLC9NsuKy/sd8aGu83KVoR23FEZfiYjHVT86SWe9ce8pxy7vJ7U1r6yNj4jd8kX2ZqQhPQ9WGt3sOxW/cR1tvicT+Yy71o6Yln/AH0jDaQFsQOr09DFSO+Dv16S7ouF+/kRquvE8Uk30c0mB4vNIX5CqdDMYq7G5E/gxqRPd3D3293HSWJSrFF5bhdSh4RMVaV5HChovZayWp9f7uqLsca8yapMOOJk0iHn338mkdt79fA4vJl3h353LZ9eK9U4k1f4fArwov3ZLH9t/FqlX/i+AlwMv6/z1SLcoaXKB35A6ltxPGjpr0o5b0i33BfLj15Da6D+PNEbtGT2O2w3zX/HY3bCP8liQ1AzpRODCPsrh2cBPSBMH7NLrOB/2voDL+83PRP5I41d/izROc+dx5/nfR6Qsrmy6jNQh7fWFv3HPK9LcXLOfP0/m5zSRz7dpmbct95xufdIIKDPz+eJWKs5PNPyt6krb6nxWktcvA38BLqpY57J+j62JvK+2ZVGXjjREZNnrbX/zP0PqL7R9fr58Lv/zSMPQtvos87Y+VfLawI9bUv+dB/PfQ6Q7u53HD/ZIuxipOcstpDHXl2jwfhcjtcW+B3jPAI6n7s+48ztZ+xmX/U3bmmjaT2pQSXkkgq6X60aWqBvlYPlI4+WeptQ4/zWkgf3/KumsiNipLFFEHCjp36QhqBYiXRU9DOwfEaU9xiO1tfqVUseRbYGvKU3V+umo7jDVtsasTbq63tN1y8Y2HHERqVblw6SxO7enZHa1iNhWqc3nG4AvKA3btZik50dE6WxikvYnNXn4WP7M+iLp9ZGayvwQ+KHStLDbk8YHXzHKm6m0OW4jxmozXg/8INIwRZdJen9FmrJjtfO8ruam47+kH/sHSbf8KkfNkPRzUrvXA0m3/J8AFunUWkT1hETD3NfMkm3VjvSidh1d2o6o0DGMsphPY0MejtskMG/J+pACgW0qnlfd7boo3zXZJ/IvV873ZymMbNGl5zCAFZrUQHfru8yhXblrAkOlVuSh7Leqs6zV+axrG3ORxhxemhSs3VOx6uoaP8HIKsXn0byZVN3IVVVpNo6ISyoW/7xr3XEd/Envr1vbkY0mbcSHEm8iXdAUDfy4jXajcyxJqhjanvTb+NzId157pOvEL9uTyvKXpAqfumH7em2z6ntyN2N3Nv7G+Dik7jOefR+Fc9u00tVW53LSldoZ+Xldu+JdojCzXyHg2gl4dkTUjb/ZJH9VowEsQpqsZLbe2CXrLkT6jKqGuOpefwZp9IodSJNL7Nkpk5J1O20PRTpoO+0QBbw5qkcPaZWuDUlvjYif5McvzoF0Z1lpD+/uk3AhsN0RKA1sldqv7xOF9nu9Aqy8Tl1HsZWjvGd64+NW0tWkWf8eIdVcvSFyByBJ10fE2iVpFomSjlu95OYlOwLPJ88uFT06G0maydgFVDB7G72qDiFD21chfd8jvahl5+U2hlzu51JzoRwRL+874/X5W4R0m3hD0gVikGp/riB1LJzth1Vp3PC6vFW1fe0e9SZIzaYqt9WmzHO6mTQsd6WJM44nnWf6GiKw7W9V2/NZXu+lpDLZjjSF97HA8VVBkNKweZXKKnEk7RUR+xWejwtsy35DJL0yIs4sPO/ZYbwrfaMO/pNNDUd8KEl/RYy14R3mcXsqqR3/zAZ5fZh00fUjSobnjIrZpHO6P5OaEN1M13kgqjtMNv6eKM2me0dE3J2f75zTzAT27qPiZ2xb0ziI/iZpnNO7SVfda0aaWW1Z4OS6L5XSKBavJRXyhqR2SduRehc/WbL+EnndWcNBAT+tK2i172V+UETsnh/vFoV2h6oY5qflD/DOdcurgvw26ZRGitiL1NTh66SxQV9Kuk347qpaBLUY6SAH+SeSvojndNWAlQa2heWNhtKrC6Jr9tH4uJX0TlL5PQj8IyJelV9/LnBgRGxRkqZtD/0nSc1HLiSdxLpPZKUdu9oY8r4mPNJLzbbXibGxeE+mPggsrZkbZlm0JWldUk17Z7i660nHX2U76pxudWBt0o/2dRHxF0m7R9dUx3ndc2o2FRFRegel4oJnIdJsj+8uCwKGfPyVDhFYst7BUejY2fS3qmtbTc9nd5Cawh0LHFdRg9edZg/gaxFROWxnTdqmI1etTIMO4zlN4w7+aj/6xaSN+FCy7eJv4TCP2zeTmmIcCXwl+rhLIGnv7jyNz175ZGNKHZHr0pV2mMxpm8Z0l5Nmhf2npE1Jx/yHSE0snx0lM3dW7nsaB9GdmtBlSV/4v+bXnws8I6prYI8mNaY/k1RwZ5Pa7pV+qSQ9O69zBqkGRaTalC2BzSOPVFGSrm0v8zaB40j/AEu6kNQ2fBHSbaTdSe2hX0rqufyCinTFq+9xFyVVFyn5gueNpFqKNUht0o6JmrGo2wZYqh8zO6K8Vrntcbs86fbqVTE20sGypHZ9t5esvzLteui3vbh6GvAWxgdYP62rfRnyvlqN9NKPru9s45q5nG6YZbFHRHwlP35TRPy8sKx0zFVJ25JueX6Z1CxFpPaDnyINn3hiXf5Ltlc5tOVkygHRrp0Lz65lrco8p21c7n3mt3gsNfqtKmyj7fls5Yi4Tan54TPz+/pLlIywUUhzKKm/ygeicKewx37aBLYXkdrJNhoJSdI9pA7+BzHWwb/2e68WQ4rmdMXfqwmN+NBj20M9bpXuYnyOdCH2Y8Z3Uq0cEadiW3VNb+rS1TVfavw9kXRVRKyfHx8K3BMRe+fnV0bEBv3mbdq2ic41jLMFqVEzAUq2LqlG9AbgTxHxhOpHzdiHNALCuDE+lYaL2Zd0C6BM217mqnhc5x2Nd9K+xqxNuoUi4vCc/n2FH+3fKA2RVLm5isdlzzv7v480nu13JS1Hakt2kFKzjmMjomzWuDNIAdZLCgHWN0vW63Yr49uJ9tTmuJVUvHDaQLP3kJ4tiI72PfRnnYCV2+RH70Hy1yZ1FL2IsV7SmwGflrRt5FraqdwXLUZ6aWDWB1IVJPcy5LLYgbGZzT7F+HajryLd9ej2RWDLrlq/qySdTbrz0yiIpuLcpjTT5x2RZ4mT9HbGRqJpdJsVUq2h0hS/Zcsal3let225N9X0t6qj7fnsr5IOIHWUvp00usQKOaj8dFktZER8IJ+fDlYahq571JGy5jdtRq66lzSued8jIWXLAK8kXVQcpHSnY35Jc0fFpCHRfoKTfvsStTHrOzoFx+1jpH5Z85JqeGvvgFTsd1bTGypmRyxJN65ZBtVT3bf5nswoHANbkI7JjmZxcUygx+hU/pF7h5b89dNrdC3Sj8KNpJPNPcAyFeveWLOdumVte5lfRZrSc4nC48Xz31UTLLODC49fVvdXs43G6Ypl0V0udeVEagN8NWnYrc7jzvN+R/VYiDTV6JVUjI5AurNwAKl5yW9IA+bf1se2rxjGcUuqTar6O7tmX21HHPl/pB/R+/LfbaR2cVXrn0UKsLpffwWpSc1I7Kuwbl8jvTT4TIvH97akWrnO8z+QeqffQhpyccrLgnYj7Fxfs73KZTVpbq8qS2Dx/HhT0pBpbyBVZvyixX4Won40kkZlPlnHYD/HUn7e929VIU3b89k3SJPjLFx4bRFSB+5v9ki7WS6/c+lxbqL9yFWL0mAkpJL085HuUv4S+DupBrZq3RnAkoXnTyMFWnWjczQe1QN4D7BGfixSO+IHSb9zlaMoDeu4JV1UX08aBm+BBmW9MmnCnatIAfu9FEYcq0k3P+lO7YnAHcAD+diaq0e6Rt8T4NOki4kTyS0M8uvPpGIkmsptNVl5TvwDNia1070d+F3J8rogr27ZxS3zM5P0g3tryV/Podp6bLs0v6Qr+6VabK+vdLQMhvMXsfKvJt18pBrozsnySNJJe0Yfee07wCJN5TqMY7R0KKYeafbPJ7+tGqb7DHAqaQr3zmurkZrffKYizZ9qttdrSKih7Kti/blIt7x/NMHPpxhEX0TqwNp5fiXpgngl4KxRKAtaXNSSfgxXKnl9ZdIY5mVp6i4YH6/aT+HxoaTa51llWfOePlryt0/Od+kQWW3KfLKPwZL0VxQeb9K1bCPSiAKlv1UV22tyPvszOZjoen0G1UMSPoMUBF8ErN/i/fYd2Jbs98PA70h3Lprud2Fg54plO5BqTO8ijULzclKw/yvqA9tz6v4q0lxLPr+Talwvy+eLVwAXTPVxS2oiuk7Dsv0daQi9zzJ2gXBrH+mOJgXOPyA1l53RT7qS7dTGdIX1NiG1x1+w8NqadZ9x6XaaZnBU/kgzI+1Eg6ujHtsTJTV0+ctTdoL+WN2XlzS286KF5y8HvpnTPm2Kyqz7B/PzpCvE+0hX9fcAn+tjO43S0TIYrtneDNIwUWXLfkoan/cXpJPzfC3LqmeAlY+BsmPjo8BHJ+u4ze/ne/kYmu1HriLNb9u8d9KV/GzpSDUEN1WkuQmYt+T1+aj48R32vvI6S5A6jxya/z5Ig7FLa7Z7ceHxJV3LDilbb4rLvTP2a3Hc187zxyrSbJf3twtpivB1Sc3IbgS2m2D5Pb3w+FpyjSSpZm/T4rKabXy+6+9zpI5qz5nMMp/oMVixvbkLj3cpPK66oCn9reqxj37OZ7XvueL1W0g1tH2dl3rksTKw7VpvXOUNPX5DSOfNX5ICu+tIvw2b1ax/LXmuBVJN8v9II2r1ytcmvdYpSXNl4fFPSU1He33+Qztu6WPc75I0J9JuroarSJVrHydXRPSTrmZ7jb8nbf7mYvr6Hqk96m2SfiZpu9xovidJO0u6XNIjkh6WdCnwtihvz/g90pe7+28h0q2vKj8jja+JpA1IbZpuJw1g/+2avH2w8Lh0SvHJIOkjpOnMN46IJSLi6cALgBfnZZOWLiJuK/sjzfa3R82+FpH0KUmHSHqlkg+RTtxvrkh2BrB6RLwxIn4RFZ1iujtnSFpC0ockHZo7Gryf1Nmlrn3cQpQfG52/Mm2O22eTOnN9DrhD0kFKPdvrLF713nspSxdpWK6qtnBHAcdLWqXzQn58HKmWasr3pdRB+FrSrdWbSLVuGwPXKM3S1jdJz5LUmQ2SiNiksPjpXe/lg4WnS9Vtd1hlEREzImKRiFg4IubOjzvP56lIcwLp7s7mwBF53y8nDWt5Qt376sNZhcfHkMbIP5HUr+SC/L6eSaodrHpPX+j8kWprvxYRh0aPkUNalDm0KHelztWdx93rzBq/PgpDddXkOSp+q4r7a3M+uz63Qe/e1ltJFzRlXhARh0eOWmryc3zX85dL+qWk6/LfL4DnRXUHWknaW9K9pCDyJkn3SPpc1I+4tDVprOKTSZUXbyHV4v5Q0qsrkj0auSN2pDbdt0aai6GXyt/1Gk9KWlapM+cWpMqPjqpZUYd23PbYXlXetiVdaF9OmqvhVuDpSsPK1aVbn/S7vgip78oFwMKSlum1z4Yx3eQadJQ+6D/G2tD8ijRI9g8pafdTWP/tpDYwLye1sVqM9MNwGfD2SczX1YXHB5KGh4FUI1B6+zMvr7zVOgl5uqL4mEKbr8LrS9FjxsI26QrrbUDq1DSTdJvrQzXrnkj6wX4v6Yv+G9LttQ0moSyK5fxs0u3OI4DdSKOHHEm6nfesPrY1W3lM9nFbSLdczuPvSW0e9+31/hrm6yxgi5LXN6e+ne0HSReJnTsUt9V9tlOwr1+QAr7u199AGge3LM16pB7f15KGeVqaNEzYncBHKtIcTUnzgXwMHzMiZbF43V9Fmv3aHE99HnNXdD3veZuVQu114bU2bcobl3mbcmf8ubf7juAVFWkeoHym15NIQ8FV7avV+YzUcesPpHbNXyP9bp1HCvKXn6zPmDRV+K2kOxnrk34T3kmqHHl1RfqPkM7/qxZeW41UaVL6XczrnEtJMxPSd/u8ijTdd5/HPe/3OO6zXF4D/JX0G/C9wusvA04ZgeO26k58bVl0bWNpWjS9ITVf6qdZxlBiuqq/aTvEXRlJ65FOFutFxUw7ki4GdoiusSXzFdmxMb5WCaUZt6pEROxTsZ+2k8EUhzi6IiYwLE7exqxeyCoMSi7p2ohYtyLNpC6TtCZjvXPvI9XSfzwiVu6R92IZziB98VeKPief6bHtWWWba0GOi/IRWHaKiNIRWCS9htQR5DHSFfubI+J3LfLS87jtWn8h0syFHwWWjfLJCR4Azq/aRlSPvrIOY9PIXkbqVb4xqW3lttFj5AFJC+ft9/yMhryvGyOitMa5apmkP5BGEPg9qYPNHqRbrp+N6jsczwBOIN0C7oxM8DxSz/btonqYpmGWxZOkH8fO6ATFkTIiyiddaDwmer/abLs7jdIIHC8CPhgRt+TXViM1oftDRHypZBsTKvO8jb7KXe2GLv0z8O6qbUb1cImtzmeF9TYnDYEm0rjeZ9Wt34+u938uqdnCVV3rrEfq/P6ykvRXkCoZ7u16fSngzKrfSUl/ioi1miyT9Pm69xLpbkfZ9h6g3Tl3blJnzvsLry2Y08w26saQj9u7SefA0tF0qsqiZnsrR82dg4o0IjXrqjreG8V0k23aDnHXIWlp0i2AHUhj7/6c+iHfFukubICImKk0w1a3sqFjFiT1eF6C1HmlzNmSjiPVCDydNEoCSmP71k1tu5ik15FqrBdR18DvUTLQu6QLI+Il+fGPI+JthcV/JLXrIsbfKqzLw2Qv+xPptuw2kW+TqabJSMGsIZUiDVtz62QE0J1NFh4/J0oGV4+I4yXt1/16wX7ASyPiT0rNK75CqkHoqelxm2/3bUO6EHkxcDppeLIzK5LcQ6pNaiQirlOaVGMnxn5IzwfeWxM4frTkteI2S8cSHea+KP8e91o2b+E7c6Okj5NmAa2cWCIi/gG8qBCIQKpROrtm/8Mui4NJPd4vIjWfuDB616bMkPR0qn9MGw09Nwm68/E2Uo3jrLKKiFuUJou4inQnYZw2ZQ6ty714Xl+scF4XqfaszL+rAoceWp3PlIYXXDLSVOFnF17fBrgrItoM2Vpmme4AOufv6nxeLDNPdwCd09wjqbQJUtb4e980MCxoe859nNS3qOhFpIv2LUvWH+Zxe3dUTI5Ss5+TeqxSdTFRV2EJ6a5ImaYx3aSatkG0pPeQAopnkToN7BH9DfZeN+XqbMsiYtaXIl+97UYKdo6l/guzO2OTarwkxsbYXIY0vEqV8xk7yM5n/DjEQXqv3RYsPO5uR136owesL+nBktdF6mhQpU26N5CCxXMknc7YtOG9FPcl0vieD+bHERET+YIU998mwII0wsCfSJn5Q+fqvnanLY5bST8l9dY+n1QTulPdyTJ7qM0PsMZm1vphg2Q93/dU7wt4RtmPCOk4qGqrPJ/SJDidY+XfwHq5ZoSomII6Lzub8YHIYqSh7/YtW3+YZRERu+X3sBkp+DxY0pnAdyKPK1xiLcbGlp1tk6Rb6231cy4o2+f4Fyraieaa99l32q7MoV25n8fYef08xp/Xq2ov75e0TDQfM7vt+eyrpI6j3W4gDXO3eU3aXiZ6vm1bsbN6RVAnKo5ZtZ95sPE5N19sH0ZqpncCqWLmqJy/yTxXQLvjtq/vpqSnF2rSX0gaZeMYUvOgfr/fvSosq4L5RjHdZJu2QTTpSm1/4LdRM/2pClPyZs+WdHXZqlR/qRYn3Tp/C+m2+4ZRMTVpR67Z6TmphqTfR8QLC8t3qdtu1e6aLos+mg1MVrpInTJ+lW9RbUdq37a0pO8Av4qI0trUtnnsUzFwbRNglaUb97ziyr7NcXsGqZah1623nWOsY876devWqO38VmYCNTfD3Feng3CZqg7CfyO1ySt7HpQEFZJWJA3t1PlR/CnpbtXb8+MqwyyLzvnpnHybfAdSHv9MKqcy11fdMq+imtnJJL0tIjqdmWabtr6FOyVtEV1ND3KQcndFmsZlDu3KPdpN4LEYOUBUmpp4f8amJj6cNPpQmbbnsyUqavRuVpoJdvYNSotERFmlCpJWirHZVD9ZWNQ4sKV9pc+2NcsOrHh9jcLjLRmf97rym1mzbBZJW0bEb/LTr5FGN/k9aRjWi0nNxb5Zs4mhHbf0/908i3zHm1RR2Jk1cyfgFFJ/kNpmJhOosGwc002maRtENzgp/ZixDxdSp4u+Kc2o93rSSes5EfHvJun7MO4EIOmgiNg9P96t+GWSdERFkN34VqGkzTu3mCWtWqyBkvT6smYjExWpfdfRwNH5wuSNpAHZS4PovE7d9kprYpTaTz+9c/tPafSLXUgdUJ6d0xZHTWgTYJWlq9tOJ8+Nj9uomca1y26kizxIQwW1sWh3E6KisuMi166fG2kqXpHG+ezUmO3cfeE4Ffvq9wdE0qci4ss5zWb9pOlyFKmm8XhSO+qLScNqPadTo1hhaGWRL2a3Jd0pW4p0R2TDiLijj/fXxA+Upmv+VEQ8kPe9LmkUg3+SRwRo2RSku3brw8CJSqNgzNZOtGIbjcsc2pW7pBVIk01cmJ9/lDS6D6SxkW8u2dVchbLZHjg8Io4njbBwZVW+aX8+qxwNgvF3O4vOJZ+nJJ0VEcWg6wTGzmHFc3zjwLbfCpWuGtHKduMl6Y6PsbbijSul8r4qj6UuB5A6SeZkcW5+fIKke3oE0DDE47bBd3PW9zFSc7fTgdMlzUsKps+V9MWIOLh2Iy0qLGkY0022aRtENzDuZBt9Nmov1BB/jNRJ6DOk6TGL242YWJMCmP1LuWnh8c6kjjEdpZ0RaXer8EDGLi6OZ/yFxmcobzYyKXKtxqbAZZGnA6/Q+TEUqVnMXYx9nqW3kCXtQJr2+2Gljjl7k36sLyF9MWfTCbAkLRkl7e6qTKQmsA9tbnGP6yDWcr+LknqMV922LzsudiONBADphLk+6bN5LvAt4KUjsK9+vQn4MqSLyZI83UsaO7XqrsDiEbF3fnyGpL+ThoP8X4/9DrMs/kGqdT4GuDlvf+PcJrbqR3i2H3alNtIP5FrtMhsCnwCukLQPadirVwMfi4hflyVoW3sd7dqJtilzaFfuXyVVIHS8l1QxswDwBcrPTXOrxdTEEzgv/VbSvqQJO2Z9ppK+QKFpUpdi2XVXelS1n28T2ParWCPaRPG3ZIHcjGsuUhPCTpMuUX+h0a9iuSzWdZ5R8XnFd3GYx22/xp0DcvC8dd7PKnn7tTHFBCosP0G6EG3cqX8yPBWC6LbBxHwAETHXJOalH6p4XKnlrcK6/bQJ4Kp3JP2a1CHrWqWOlZeTxj1eTdL3IuKgsnQRsWphG1f0eTv5M6TxRm+WtCHpNtkOUTPOpwqjbOT2k32NsjGBGth+tDlui2nWqrnFFVExOgxpeuB3Ntzv4zHW5v81wFERcR/pR/krNemGua9+FY/9bUqWL05qF/2uqOgsqPEd8P5G+lHu9LavqtkZZln8nHSsrJX/iqp+hFeStFakTrTzkmqa1gcel7RTRPy2O0EO/r4s6XFSDehdpGma76rJW+va6xwsj2snKmmGpLdExNHd69OuzKFduT+r68Lhkc7ta6XxcMt0xsy+lwZjZkv6Vl3mI+LDFYs+Rvqcbi7UdK9POle/p2pzFY/LnjfV5lZ829+uYl6LzbbKmnRNVHFf3f2eipVgVd/FYR63jUk6kjQZ02nAFyLi2j6Ttq2w/DPwtRxb/IzUdOTKltlv7KkQRLcVUNqkIKivfSGnW7Hq9qikl0ZE58TZ/aWfK/8Iz1V43Fmnati+NrcKB3ny67Zq4Yv0DuA3EfH23O7pIuCgPrbRb57GDZSvNKJHZQCdtR1lY9C1ok0Vj6VbKQ8Cm2yjX0/mE9j9pBqzYoeYupqbYe6rX7OOs6qLU0krk8YtL5vwZlFm74DX6YBY1wFvaGURffa70Pg29tszNhLRzvn/UqTxm49k/CQRnfSrk4LfJ0i3XLcCzpe0b0T8qGK3jWuv874WIc1QuDxp+K/f5uefIE29XhZEtw242pR7d7vdYk16aXvjiNhX0lmku3BnFn5z5iK1ja7yPtLY5scx/u5drUjN7XZUGhqw00H9ushDBlbotL8W49ti92p/3VeWhpRm/AbaNeNqu69dWiQb5nHbJk9vI3USXBP4cL/BcL8VliVNdr4JfDOfl3cAfqQ0mtUxpCHubmr6Zpp4KgTRdT13+1FsUtCxcL5Sf3eUdMTIzpN0GPD1GBuneWlSA/lnkdrrQTrgirp/hIsjAFSdINrcKlxNqXOHCo/Jz1ctWX8iHis83oLceSkiHlJFz/kJ6O5Us5B6d/ZrPMpGId2gruzbHLfFzpKPVjVdkvQzUlBUZmdJ2wHPBK6JPLZ5D58j1VbNIE0CcV3ez8tIEyhUGea++tXzByoiblPFsFoRsUrL/Y5iWRTb2D9aCOL+j/Tj9ARwg9I4t2XOIN2B+kV+fqPSsJ9fl/TuiHhxd4KWtdeQaqjvJ915eg9peLCnkcbNvbIiTZsyh3bl/pCkNTs/6J2adElrkUZ9KRURF5e81isoWJbULGl70ljgPyNNKFTbtlTSWyPiJ5GGBlw2CqMGSfpgRBxSkqzY/rq7LXZd++tRMxbppWZNd0TzUVH6NbOwrzZ9oIZ23LZpXtU2GG6gtMlO/r07ADggN8H5IfB5KiofJ8scNdkKgNIUvh+PiKrbT/1up7b5QG63tGtEvKpi+dNJvalfRPoxeg6pwfxXSENJTVrwqNkH75+Vd0kXRMRsNaL5i1MpJnG6TEknkzoP3kk6sFeNiAckzU+airZ0evOuYPijjL+tVhoQq8VA+ZLu7Nr2uH1VBN4oTaKzNenH+zZg88KJ6YbInRhL0s1NqpXr3Eq/ATi9c7FVsv5HgX9FxA+6Xv8QMCNKmsNIOiTGd54sLrs9IlaqWPZtUi3U70gnxpOjYkKhkvfU94QBw95XvyTtFRF1Y4N3Ap8fRWFUncKyt0bET/LjF/cZiIxqWRTPIxeTJv74O2na5edF7oys6kkrFoqKdo2SXhElTUC6aq8/QvqefJA0M2dV7TVqMTFT2zLPaZtOkPEq0t2pfRk/Cc9epIlHTutnv01JWp50l+yjwCcLQU/Zuo0nhBmkXr/BbdLki991gb9GGtO98/orI3d+zOf1V0TEP5VGRTmWsVFRnh0lY3DndLUdC6O8c3CbSXiGedxeTaqcKW1eFRHb9bPfiry0OqaqPuP82b6KVBu9BalpzDERcULbPPYlBjwl4qD+aDElb053Zp/bX7ePdXpOrUwKoDszhK3Q577nJt2K/0T+2xqYu2b967ueL161rPD6EUP8rJ5BGgvzROCVhddfTrrgqUr3+bq/Scxfq/3QbsrW5UhByLnAN0hNWc7Lry1XkeZa4Gklr89LzRTyNfm+vWbZtaTAHNKdjMsmUK5bkprujMK+5iM1Q3gtqdbpk8CvSR3mSqdtB05m9umWLyRNt/7CijSXlz0uez5VZdFgO8X3sglp0qT7SENwdV5/NTXTmZdsc3VSm8drK5bfDLyx67XlSIHMRf3ktVdZD6LM+zwG1yWN3nJZ/juKPn5nJpCfDUl3Ka8k9ddYu8f6V5Q9LnteeH0d4LWF598gVZT8kMI07V1pjugz/8Xfio1r1ntb4fHiXcsOA9bJjxcFrgeuIZ23d6zY3lWFx4eSap87z6+syceTpAukzvv/UeHvhy3KvPQYHuZxS4pFPkVqHvjO/PneCLxmEo7P0mOqj3Td3/Utc3n/nXTOfguw4ETz13d+hrWjSc94GsR7F1LTiN3yl+KrwHyD+OBKtrNQjy/UYqRRIq4EXkkKlq4h1VbWbbdNkPUHYM2S19cC/tjPgTiKf6QpfNuk24rUYeNe0ixS5wGvHlAe5yYNp1d8bUFgoYr1jwB2L3n9w8CRFWmuqdl/6TLSD2jZ3/NIs1BVba9NMLI5cBPptvRPgLVJtw0vA14/Ivs6jtTk6YR8PBxKqrX4EvDrijTvIQV8L8t/m5KChk2B1SvSXFH2uOz5VJVFg2O7Mr8Nt7MsafKpPwL/JV2cPqdi3dLvTV72ipplTwAP5r+HSM0YOo8fnKwyn+xyB1YEPjEZ5VzY5hdyXn5CutCvrICpev/9lg0paHlR4fn1pKYPbwNO6Kfc+8zb1aTppxcrvLYu6Txfup+8znWFx7t31iWNZXxFRZprO2VGunDctLisZl+vI13sXUoaK/6Zfbyvq0gzGi9ReLx4/ruqIs3Qj1tSZV6nMrA0DmnxmbaKQUre/zmkc/XiE81Tm7/p3Ca68ZS8WaMxFlU+aP3TSTVapbdms8tJtzw+EOk2/ZmSNgC+Lem2iNixIt1+pOYeB3Xl48Okobd2LknzeeDXSsMTzXarsGI/nWF8qoYhqpyNrancnCOqlkdE6TSgpCvfujIu29d7SG3C9yCdIAA2AvaXtEKUDKmniY2ysTjwAUnrkN7j9cC3I+LvFetvEiXt3CLiW5JurHlfS3dvU9VT5EL94PR/qllWHNVDpIkRrobaUT3aTBgw7H2tHRHr5tuZd0bEy/Lrp0u6qiLNtsBeETFulBNJG5Eubss6bkbF47LnRcMsi34Vm6KUnQdnifKmVZ3ZOVcgXcS8GzgxaoZgi5LmH7mJx46k27TrVqRrM45wmzKHCZa7pCVJbZZ3JHWE/FU/6Rr4LKmN6/r5b790Wuv5vtYqvP/Vu8qmqkPssjF+JKMHI41ljaT3VqRp89vTqsMp4/uWbEkamYaI+JtUuntoOSpKjJ9UbFvSiBFLAJ+O6uaRi1LdB6rK0I5btescPGjdH9wnSRMFjWurLum1pGY7kzVdfanpHES3nZJ3UZqNsdjdySxIt+/fGhHX1ORv04i4c1zC1MHlRfnHpUrjICsiTs8XBnuQajQhTfDw+qgeXmZ50peqqhw2r8ljU1UzQw3CR0jTrBe/UGdL2op0K75sXOrdaDHKhqQXk2ahO4KxqVo3BP6gNKxW2XTeddOQPlLx+leBUyR9jPEXSV+henKCl9fsp06bgesjmk8YMOx9PZoTPy6pu5Na1YX3Kt0BdN7GpZJWqUjTJhCB4ZZFp91wkwmJ2kwZfCjpB3uniLg076fuQqKYv2VJHeN2IjXd+zLpuzlRxU5JbSdpaFzuSp2VX0d6P2uSAufVImKFlnmo07ZjeJvyGHdcRMQmhafPqEjT+Lcn2nc4fUBpCNO/kibeeRfMahtcOiJF9Dkqiqo7xv2XFGw/CKxEzYyK0a4j8tCOW1p0Dm5g3Oev9jOcfoXy6eqvZ+LT1fc0nYPoxlPyZk3HWNw3Kjp81ekOoLuWVU2tC+2CLHKw/Pbia5JWlPSJiPhqSZKbI2KgB1chb7OuwiUtlV+7p4+k66l6qteI8qFy1H1Fmvd3X03NQ9tRNr4GbNdVU32ipF+RmvKUDoFWcSdEQNXQP0dJugf4IqkmLkgXSZ+Pig5JktYgBd/PJDUj+nhE/LXmvXT2VTqiRw+LqfmEAUPdF7CC0vi5KjwmP1++Ik3ddMJVQ0K1+oEbZlloAhMSNbQcqcb16/muyXFA6agmhbw1rr1uaNZJoGWZQ7ty/wepOctngAsjIpRmmZ10bd9XVbp8wbUD6c5ct7skvSAi/tCVZhNSoFum8W/PBGpE30uqCFmG1IyuM87zFqTpqEtFf6OijBslQtLLScfu80lDLH6zc/HYRH6vO5DabM9252XIx+0G3XeH8oXLDpJeUbaTCQTDbceIbzxd/WSa40bn6EUNe/xqfO/ZgyOibnzOCZN0C/DxskXAVyJi9R7pZ7tVGBGzba+uHOq+BG0pjZrxIdL7mIvUZvHgiPhiTZpGn1VO8wfSqClXdb2+Pqnz3/NL0rQdZeP6iFi7yTJJR1DftOUdVcuaUJrA4ShSm8HXkjrC1fYez+ke6sqfGBvisfTCpcd7iqqL1iHvq6wZVDHhkd2vSToGOLv7olfSu0idnqqGCSwl6aKqmpshl8W1pIu/JhMSfatqWd7ZbBN4SDqE1OnwIqWx7HcgnZcWIJ2X9ipJ82jOz8cKtde3RERdLX7fus7njcs8pzuChuUu6SOk978g6e7Vz0iduSblfXXtq/t9Bal/yDmkETruq0hXHGv7JNLU1B8k/R5dGRHblqR5Pum9HMH4u2Q7A9tHxB9L0rQ5r9/M+BpRJC1HqjhbseZ7tUlZQDwZut+H0nCtV5PueAZdx0jZd6SQtuzOyy+j5G73MI/biu3Mal5VFuSr5Yge+e7AJ0hNTpqMEX9zRDyz6bLJMm2DaEl7RMRX8uM3RcTPC8v2KztB52XrkW6r9jXGosYP8zTwYX4k1bYzKguyKm4Vbh81twpVGNInP1+bsR+5f0XERu3eQem+PkL6MuwaY8NirUbqKHJ6RHyjIl2bk+1LSB3IfsTYGN8bk07qb408IU1XmteQauZmkIYLek9+/WXAHhGxdcW+biB1qrm/6/XFgd9FybBfbUg6MyJemR9/KiK+3EeaKyNig8Lzvo5dSSeQam1+SRoL+PbWGR+hfdXkYT5gm+L5o7BsadJ36VHSsQSpff3TgNcVarX63dcdEbFixbITGF65dw+lVTpEXVea4kXIF0j9MGapuAjZjXROGTeTmKQ1SbVsZcNNFisBOrXXu1SVW1NdQfQJDPn4y+e9TvvuNUhj955QUss52ft9OumW94si4k0V65zI2FjbW5D6/jyNNATflTXbXpoUfHf6hVxHCsB3jIgPlKz/5og4rmJbK5V9DmoxXGJedgWp4/0nI6KyPXMbJd+jNhfq3XdejiPdealskjNFx22TIL9VMFxI/wnSeM99NdlRmo/jPsqnq182Inbt6022FVPQm3Ey/mg/lNS3Sb3zv0y6vfbZtvuZ4ve/c+Hxf/J7eiljF0a39LGNlYE9Sb2CLyPVVqwygLxeQckwYqQZra6oSbdXn9v/VNfzZUhNH44nnWj2AZbpsY1Go2zk5buSboG/jNQ2cGFgM9JJ+70VaQ4qPN6ta9kRVeXX9BgkdR58LmOjctxQeFw69FQh7aKkmSXPyMfV+6np+dzmPU3FvgrrzSDdDj6KNCzSL3qs/3LSXZQP0WN0nR7bqRxacJhlQeph/9HC37jnfbyPK3qt07X+yqTOP1fk4/BzlIwmlNc9BHhxfrwCqRb0spxuv7ZlX5X3pmXettxJlTYv7nptPeBs4ImJvq8G77/ut/GawuMZpIB64Qbbfi6pfepMUq136ehKjP9NPavf/JVsp3a4xLzOXKRROW6iMBTeEMpyIfoYZo10gX4esFHhtX5+u4d13L4nH6M3kUYyWg+4tc/yaTSiR/48zwBOJY26tjtpyMt39Ei3IKkz6F9Iv/nH53THNjl+Wx8Hg97BwDLefiipRmMsktohX01qV9p53HneeIzeSXz/xRPRR0iB27WkETlW7/VFJN1uuY7Uk3uN/NqtA8pr3UmuclmbspjANp5BqmH7BakH9xeApftI9xpSk4n78t/5pJrNfj63foeRanwhR/oROzv/P6fw/GxSE4V+tjEXqZbkXmqCqzbvaSr2RRqa7jDgjnyi/RuwwESPna59vL7i7w3APaNQFkxw/PWJfN9IgdYVVASOpE6+vycFYgeQ2mRCusNWmTdajiPctMzbljtpTPL1yvJNxRCLk/1Hao9e+ZvV5rubP5fPkS5yLiRdaN7WI80VZY/Lnpek7Xu4xK50a5M6+z1Ej6EPG5TnbHkF/h9wO2O/B7cB76/ZxpI5zfmkYWz3Ic2W2G8eBn3cNg7yaR8MtxojvrDuaqQRk7Yhddod+HcqYnoPcRcVj8ueFz0aeRi8iHhEqu5tlrXtCTtoxQ4y3wC+UbhVeAKwnKQ9qL5VeC9pjNKlSTXCf6a+3CaibgrriU7LDoWykHQN5e+jcvgftRtlA9IGf036gWyc167HdaqmaO/koWyIwE+STsZ3w6xbjW8gBSd712ZQehHpOHop6YfxdRFxQV2Sisc9DWtfSrNS3k5qQvSJSFPO3xoRlZ11Wyob9q6j9jgZVlnE5HXS64vKZxIrzUOk0QK+KWnlvP6PcpObY/JflVadklqUObQr91WifKSXS/J7nTQq77j8dNLt+F+ULOtYX2MduQXMn5/XtbX9E2kIuG0i4ua8/4/0yGLj3+6SZg99dzjNfRj2BD4NHBo54qpZf/OIODs/XjVyE8T8/PUx1gFvi650nyHNULxZRNySX1uNdDwvHhFfKtnd3qRmTt8p9Bv4R24q+KuobpY6rOO2cedg2o/osUE07MQIoHbT1U+a6RxEr1/4gs/f9eWv61XfaIzF6LMnrKTfR8k0wAM060SgNH7l0vng2RfYN7f9PojUbGW2MVQjYltJi5ICqy/kbSwm6flR0hlkgoon56Jen1W/iifF17RI32aUDSQdTM2FR5R3JJkrt0+cq/C4c0KrGut22/x/ftIsnU+Sbl3VjeRyGPCKnM9NScdBZ+raw4GqqWtnAg+Qrv53JXUARakDGlE+dGSb9zTUfZFqnrcjBRJP5Pafk37RGDUdQyW9oWbZTIZX7sdFxJvz4wMi4pOFZbPa33elKXZmWqDrfFsaYEnakvRDvzWp5vBYUr+IntOR5/PuAcABSkOZ/pBU61j1vjak4TjCLcsc2pV7m5Fe2uq+kAtSreg3I6JuRIq+xtru8gZS4HeOpNNJZdkrQHuG0rjjKjwmP1+qIk2r4RIl/Y5UcfDS6OrDIGmeGBuVqehAxkbdOL7wGFLzkV9C6SgRbwPWj4j/dl7Igd2bSU0my4LoPwMH5jbHnX4DB3b6DVS8p5kM77jdm+ZBfqtguDtNfk89x4gnNUP7SX58MOM/r3fScK6JpqZtx8K2el319xs0l2z3imjYCW4iNL7D468pnxRiY9It0J6BpaRnkA7UHUi9nSelI88w9FP2ysM0RcTRJcsaj7KRl+1ceNpvZ6uZpCC47IcmoqS3fq7J25d0Qrg9p12BVHO+V9kPgaSrImL9/PhQUlOCvfPzK6PQ6bAr3bmMBUvRlc+IkqGp2rynYe8rpxWpffOOpABrEdK4saeWncAnm6TbI2KlimXnMrxyL547ujtHTdp5TNI5pDs8x5cEHL3SltVeHxMRJ/RI13enpDZlntPNpPl3eFJHehk1ShOMbEf6bm0OHEkKss4sWffz3a8VldUuq2WHU0lbRsRvCs8754CdSLXns01Y1fX9GPd9qPt+SLoxIp5Vsay2867G7rzsQLrgOobUaXC2u8hDPm53o2Hn4Ip9147o0bVu350Y8/qtPq9JE0NqNzLqf6QrsbdMIP1QOx0ChxQe17U5rpwyurDOUsBShecrT/Xn0Ueedy883qvweBHgU6Srz1eSThgfIrVNO7FiWzfQ1akwv7448Kc+83PFJL+/dQqPvwF8j0Inifw+D6fQWaQrfdupaxcZ4mc4tH2V7HseUo3dT4F7h7TPyraOQy73CbdhH2DetiTVOv+dNKX0W+ivg1bjdphDLvOlgd8B55LufH2NdGHwe3p0em6xr8/V/NV2pJ+k/S9OGp+5r74XfW5zQh1OSXcTv0mqhPg3abSm2c75ed22fQ3OArYoeX1z4JwG77VXv4Ghnzdp0Dm4kKZR+3VadmKc6vPZUD+IUfijRZDV53Yn5cNifK/52f4q0txcs73SZfl9701qG/1PUk/se4DPTfVn1Gc5lY50AJxIqqF9L6m24jf5x2qDmm01HmVjUJ9/2fZIt/xUss4M4M8V6T9N6jx6Yj7xde46PZOaThqkZiI7NMzr9aQOrY06cwxzXz22+anJ2laP/VSOzjHkcu+M3PK8/IPYGcXlecANwyiLmrydk39Ma0caKEnXuFNSmzKfSLnntJMy0kuPfXys5O9zpN+4f0/l55vz9x7GOrOLdNH0L1KH/edWpNmNdh1O983nz7NI7aiXoEdgRmoqcRLpIq7zuPP8/pp06+Tj8Ij8+X6QVCN/M4VKkYq0nYv6o0kdnn9GamI4Esdt13Z6Bfltg+G2I5XUDf7w8KCP56dic44TaTAWptKEAT+NiN/12O4VMQm3Dbpudb2X1CZ3lii/1dX4VqFajt08KlQx5q6kayLiOfnxDNJFwkoR8VCP7b2GNG36Ovml64CvRsTJfeZnUscQ77pFdVNErFmxXt2yTRibuvbh/NqapGH7StvN5duKB5GGaPp/kTsL9cjr+qRbfm8mlfcxwHHRe3zPoe2rxzYrm1m02FZdx9Y1I2LeinTDLPdzK/IIQLSfMn7KqMU4wm3KPKeb9GNwUJTmENiN1GzpOOBrEfGPKc7TtaRg+TFJO5GC/FeSgrPPR8RLa9L23ewhr38PadSLg0ijoPxXPSbvUZofoFIUZuAtSTsfqRnCOqTv/HXA0VFoJ921flm/gROipt/AVBy3TZpXqeWESRNosrNy3fJoP8NjX56KQXSjIKuqTVDJeutGmnp7MvPaV2CuFpNCKA1Cv2VE3Nv1+lKkoGto7bvbqAp8Stp4DmyCHHV1tmJsWva63uz9brt7UohfRsRRXeu8FXhzlI/OMSGSXkWqRbmE1I4OqBwJpJhuE1J7tjeQamCO6b64m8p9VWynchKUFtsqO6F32rDvFRGv7pF+SstiTtJvO8y2ZZ7TjmS5K0349FFSc5gjSZ0K75/aXCXFPhmSfgr8IdKoLI3O1xrrcLpeVHSKzL/xr2SsrfY5pA7XK0bE433uZx5Sp7a/1l2AqKJTbo9tn0P7fgMDP25bBvltg+HGM5z22F5lP6jJ9FQMolsFWU2vgAeR1z7WfzljPVivizxMT8W611b9sNQtGybNPr3prEXA/BEx2+gykp4AHmas88T8pOC2bhSBNqNsDFRXEL08qUf4fxg/C+P8pIukv07yvp9FuiPxT1Kv+OIJurIWpmsbm5Hacq9dVfs67H3VpJ+0muiu7W5AqpV6M3Ar6Yeysqf4sMpC5UOgzRJjQ3hNOy06JU24zPN2NmMCx+BkkvRV0tjkh5OGdBt4p9kmJF1OCsruJzUx2TwirsvLboiIymFlm9SIlqSdjzR6007Ai0kTvexUst5hwMERcZ3SCFa/B54gtfX+eESUDrU4lE5sY/saynHbJshvGwxXVViqRydGtZiufjI9FYPoTpAFORijR5BVso2eV8CTlNdB1qJWbnuQ+x1FajHKxqBJujgiNul6bXMKtwkj4qwB7Hd/4LWkW3GnNUy7Melk2RmP+ljg5913O6ZoX40vyNrIJ/zOj8Z9pB+Dj0dE7S3HIZfFjwpPtyG19eyIiHhnk/2PArWbPrl1mef0jcp9WCQ9CfyPNPRZ8Zif8B2yyaDUdO67pD4dJ0fEe/LrLwP2iIitS9I0rhHtkYeFgdeXndslXRcR6+THu5PGfd5O0jLAaVWBsqRbSIFbqcm6OB3147ZtMFxI37TJTqMmupPtKRdEtzWRK+CG+ym2qXwm6VYLjJ0AZ5sspOV+ihcT4xYB80VErwHVR1KubXgfqeyuBn7Y7227nH5otQld+30WKdh6z7D33ZWPU4D3RG4nJ+ntpJPtbcDeZbURkvYj1f7dTzohHxsRd47SvoYlBzAXAO+Ksckn+mkPOCVlMVXH+2RTi3aYbco8rzfSx+B0IGlu0mhD9xdeW5AUk5SNFzyRZg+dzpyd4eduII1udW7F+rO+E/kY+XlEHNG9rCTdfaSO3FVDyE3Kxel0OW4n4+59n012WvWDmizTebKVoai4Au5rwoCW2kwW0tgga9Cn2JHAY6RA5tWkmtvdGqQf6FWl0iQ4B5JGDjiBNDj8t0lDMH1tkPvu07Kk4YhQmqRlf3pP0vI/YKsWTZuGua9haTP5BExdWcwptShtZlZrU+Yw+sfgSMtl3Xlctsr53S9Ey86ukrYmjcT1RdJdRpFGovmh0mx2p5YkeyDXlv+V1OzjXXlbc1M/Mc5tQ7qLMy2O22g+YRJQWWFZV3s9a56EiHhCaSbaoQTQ4JroniZyBdxyf407J9iYrqvSuYE/NmmaMuimLJL+QGrL9nvSiWIP0vH12ajowT1MGt/pp69JWtq2sR3mvoZNDSafyOtPSVnMKU232rTDbFPmedm0OAZHlaSyEY8CWB9YYTIreJRGotktIq7qen09Urvn2UbiyM0OvkUKVr9RqIX+P9JoVx+r2NdQ7upMl+O26d37tk12NAlNdCfCNdE9tL0CnoCqaU+tP8Wr0scrajrGUYspjSdg3s5JGbhR0seBPSPiiUncx0TMLWnu3ARmC9IY2rOWVaT5BXBl/oPxNa9BniZ3ivc1VPnEfzRwtNJICW8C9iRN215maGWRg5jO8b6apJO68j7po70MQePpk2lX5jBNjsFRFRHjpiWX9BLSuPZ3kzqETaZlugPonIer8x2LsvzdRAr+ul8/gzShT5WdJW1Hakp4TV5/EEb6uJ3A3fu9SBVKH29SYTnVd9UdRI+eReuuGF3L0dP6XUHw/Pl5ZUAcEQsPMX/z5VtbnRPYv4H1lKP9qBi/eYiOAc6TdC9pNJALACQ9kzQhQpk3kNrarUdqE3hM9Dd26TD3NWXyD8J36Rrzvcswy+LAwuNRaEI0YZGGSPtmoR3mj3L/iGPyX5k2ZQ7T8BgcRZK2AD5LCuD2i8L03JOoLnCrG6ZtK9JF7zqk/F0PHFDR/KPjfXn93wH7SHp+ROzTPMs9jfpx2zYYnnbj04Obc4ycYXVOsKmh+okuIiI2H2J2SqnFJC15nQWBbUkn6iWAT0eP4ZaGua9RN6yykHREROwymXkfRX12SmpV5nm9Oe4YHIbcTvnTpIDvSxFx0QD39QAlbaxJv68viYinl6R5D2misz2AS/PLG5HaHn8/Ig6v2Ne1wPq5Xe4CwAUR8byJv4vSffm4HRGuiR49w+qcYFMgIjab6jz0EhEXl7zWT2eU/5J+GB8EViL1yB6ZfY26IZbFpIzwM4qadkqaQJnDHHgMDsnJwJ2kISA/WWhy17lbOJnNierGCD6w4vWPkALsYi3q2bl2+kJS570yj3aa5UXEI1IfbQlb8nE7OhxEj57KL56klWPAU1jaYEnaIyK+kh+/KSJ+Xli2X1kHqFGnNITUjsDzgd+SZke7tD7V6O9r1E2gLBboalI0zgg0KWpsAu0w2+zLx+DEdG7bzw+sQZoo5C+kpgmTqlPDmpv2PJN0F/AvUd+JW2XNECLivh5x8VqSru5sA1g9P5/U4Wnb8nE7GG7OMWIkrQssTJp95/yI+EfuSbwn8NKYpOmJbWpo/EyEQ5uifJCUxka+mlRLE3Q1V4lJnPFxmPsadW3LInekvYTqJmNT3qSoKQ1xFCUfgxOjNGrSfsA7gdtJx+EKwBHAXhHxWHXqCe3rNmCuvK8fkZoxzLYvpRGUdu3ukChpfeB7EfH8in3VTqg01RVgPm4HwzXRo2dn0ljRV5Judf0aeD9jJwKb3lTxuOz5dPGOOXRfo65tWdw8HQPlOkPulORjcGK+CiwErBp5PF+lqZsPzMt2n+R9LVyxrwMpn0PgY8BJSjN7XkYKNjcm/Ta/tWpHUx0k98HH7QC4JnrESLoe2DAi/ivp6cBdpI4xf57irNkkmBNrooskLUSqzRzUZERTsq9R16QsOuPZNrzFbSV8DDYn6c/AmtEVfCjNNveniFhjqvelNMX3+0mjbQi4Djg0Iv5Ws6/iUKnkdNH5XzYy1FTxcTt55prqDNhs/tP5MYs0JeqNDqDnKOtLejCfcNfLjzvPnzPVmWtL0v+TdDvpluntkm6T9P7pvq9R17IsPinpAFLnriOBnwB3SPpK7phnPfgYnJDoDmrzi08w+TNottpXRPwtIj5HGrbuvRHx2boAOjuLNBTel4B1I2LhiFik838C72HS+LidfA6iR8/qkk7q/AGrdD23aSwiZhROrHPnx53n0zKAkfQZYBtgs4hYIiKWIHUe2iovm5b7GnUTKItXk4a2WjUinhdplrXVgcWoHrHAMh+DE3a9pLd3vyjprcCfpnpfSvaWdE9e50ZJ90j6XN2OImI74P+Ae4DvSTpP0vuVJluacj5uB8PNOUaMpNmmIS0Kj+doI0bSjaTxUf/b9fr8wFURseZ03Neoa1sWw7ydPifyMTgxkpYnzY73H8a3OZ4feF1E/HUS97Uiaaa+vvcl6SOkC81dI+LW/NpqwHeA0yPiG33sdy7SOMwHkyaS+frkvKP2fNwOhjsWjhgHyTYdlbWnjYj/5B7h03Zfo65lWVTe4pbkWpU++BhsLweuL5C0OWNtjk+LiLMGsLsTI2JDpdkR1+5zX28HtoyIewt5viXXXp8JVAbRkl5EGkbupaRRMF4XERdMwvuYFD5uJ5+D6BEj6Rrq22rNsRMl2LR1p6Qtun+Y8o/k3dN4X6OubVlcL+ntEXFUV7pB3E6fE/kYnAQRcTZw9oB3o7yvs0htlvsxTzGA7oiIe+r6DEiaCTxAHqMceDy/vmFOP9Xjr/u4HQA35xgxGvGxJs26SVqHNFX9hYy/ZfpiYNuIuG467mvUtS2LYd5OnxP5GJw+JN0JVDalKGtmoZpRknosO5exCrDOqByFXU3tsJI+bgfDQfQ0IGlJ4L6yW7Bmo0BpuLSdGD8k1NFltw+n075G3UTKout2+nUDup0+R/IxOD1IupvUlrlqds7ZpoSX9ARQNvSbgPmqOoBLWiQiHpxAdgfOx+3kcxA9YiRtAuwP/BPYB/gxsCRpJJW3R8TpU5g9s9lIOjMiXjmn7WvUuSymhst9+qirOZ6EbT890jC0ned/Ic2CeOwg9jdRPm4Hw0PcjZ5DSLMTHkNqL/buiFgG2BT48lRmzKzCUnPovkady2JquNynj0HOAtt952ZzYHtJv5H0zAHuty0ftwPgjoWjZ+6IOBNA0hcj4mKAiPiTNF1nhbY53KKSXl+1MCJ+OU33NepcFlPD5T59bDHAbY/7Qc79lV4n6VXARZIuAZ4sLH/tAPPSDx+3A+AgevQUh5r5T9cyt72xUbQo8BrKa32C1IltOu5r1LkspobLfZqIiH8OcvPdL0h6FrAHcAFwKON/z6eaj9sBcJvoEVPo1CBSb/lHOouo6dRgNlUG2e5wKvc16lwWU8PlbjD7cSBpf+C1wMci4rSpy1k5H7eD4ZroERMRM6Y6D2YNDbOdkds0jXFZTA2Xu8Hsx8FzgFdExF0AebrxNwC3AXsPuFa8Hz5uB8A10WY2IZLWA1YDnglcExFnzAn7GnUui6nhcp+zSdo4Ii6pWPa2iPhxfrx4MTCWdDkpiP6npE1Jk658CNgAeHZEvHHwua/m43YwPDqHmU3U+4CPAEsA+0j67Byyr1HnspgaLvc52w8kfUfSYp0XJK0r6XxSzTJQ2t56rsJr2wOHR8TxEfFZUuA61XzcDoBros1sQiRdC6wfEU9IWgC4ICKeN933NepcFlPD5T5nkzQ38AnS1N37kJppvJrU1vnXNemuBTaIiMcl/QnYNSLO7yyLiHUHn/tqPm4Hw22izWyiHo2IJwAi4hENdizGYe5r1LkspobLfQ4WEY8DX5b0OPB94C7g+Z22zjWOAc6TdC9pZK0LAPKY0f8aYJb75eN2AFwTbWYTIukR4ObOU2D1/FxARMR603Ffo85lMTVc7nM2SasD3waeIDV/2Ar4ILBvRPyoR9pNgGWBMyPi4fzamsBCEXH5QDPeg4/bwXAQbWYTImnluuV5EoJpt69R57KYGi73OZukm4E9I+IXhdeWA74OrBgRL56yzE2Aj9vBcBBtZmZmBkhaKCL+XbHsFRHx22HnyUaXg2gzmxBJDzF+9i7l553bhItMx32NOpfF1HC5P/XkJh47AjtMdQfBtnzcDoY7FprZRJ0FLEOaNvbYiLh9DtnXqHNZTA2X+1OApGVJQ9XtBKwHfJkUSE9XPm4HwDXRZjZhkhYFXg/sAMwH/Ix0op70WbqGua9R57KYGi73OZek95CC5RWA4/LfiRGx6pRmbBL4uJ18DqLNbNJImotUe3MwsF9EfH1O2Neoc1lMDZf7nEfSo8DvSeNCX5pfuyUiVpvanE0eH7eTx805zGzCJL2IVHvzUuBC4HURccF039eoc1lMDZf7HG054E3A1yUtTaqJnmdqszQ5fNxOPtdEm9mESJoJPAAcC5wNPF5cPpnjow5zX6POZTE1XO5zNkmHAMdExEWSViA1fdgRWAD4VUTsNaUZbMnH7WA4iDazCZF0LmO9vju9vTsiIjafjvsadS6LqeFyn7NJ2o0UOC9LajN8TERcmSdN2TEivjClGWzJx+1gOIg2swmRtEhEPDin7WvUuSymhsv9qSFPTrIDY53wjiF1wrtpSjPWko/bwZhrqjNgZtPeFZJ2mAP3NepcFlPD5f4UEBG3RcQBEfFc0jB3rwNumOJsTYSP2wFwEG1mE7U5sL2k30h65hy0r1HnspgaLvenAEnzSNpG0tHAacBNwBumOFsT4eN2ANycw8wmhaRXAUcClwBPdl6PiNdO532NOpfF1HC5z5kkbUnqSLg18EdSR7wTIuLhKc3YJPFxO7kcRJvZhEl6FvAd4J/AoYw/OZ83Xfc16lwWU8PlPueSdA7wU+D4OW0SEh+3k89BtJlNiKT9gdeSJic4bU7Z16hzWUwNl7tNRz5uB8Ntos1sop4DvKJzYpb0dkknSvqWpMWn8b5GnctiarjcbTrycTsADqLNbKKWBf4LIGlTYH/gKOBfwOHTeF+jzmUxNVzuNh35uB0AT/ttZhM1V6Ht4PbA4RFxPHC8pCun8b5GnctiarjcbTrycTsArok2s4maW1LngnwL0pSys5ZN432NOpfF1HC523Tk43YAXHBmNlHHAOdJuhf4D3ABQB6L9F/TeF+jzmUxNVzuNh35uB0Aj85hZhMmaRNSm7szO+OpSloTWCgiLp+u+xp1Loup4XK36cjH7eRzEG1mZmZm1pDbRJuZmZmZNeQg2szMzMysIQfRZgaApCckXVn4W6XFNraTtPYAsteapO938iRpr8Lrq0i6to/0e0v6eNdrMyUtmR//ro9tzFq/LUmLSXp/zfKQ9LXC849L2nsi+yxs6whJb5yMbfXYz5sk3ZCnXi6+vkp+f/sUXltS0mOSDsnP3yfp7Q33t5ykX0xCvleRdKekubpev1LS82vS9Dz+zGx0OYg2s47/RMQGhb+ZLbaxHdAoiC4MuzQQEfHuiLg+P92rduV223/RZG+zwmJAZRAN/A94/USD9ckmaUaD1d8FvD8iXl6y7BbgNYXnbwKu6zyJiMMi4qgmeYuIuyJiwhcH+btyB/DSzmuS1gIWjog/TnT7ZjaaHESbWSVJz5N0nqTLJJ0hadn8+nskXSLpKknHS1pA0ouA1wJfzTVwq0s6V9JGOc2Skmbmx7tI+rmkk4EzJS0o6Yd5m1dI2javt46kP+btXS1pja78vVnS1/Pj3STdkh+vLunC/PhcSRtJ2h+YP2/r6LyJGZK+J+k6SWdKmr9FGf07/59L0rfztn4t6dSu2tsPSbpc0jU5wKLh+94fWD2/9tWSrDxOmnnsIyV5HFeTXMjzZvnzPU7STZL2l/SWvO9rJK1e2MwrJF2Q13tNTj9D0ldz/q+W9N7Cds+R9FPgmpL87Ji3f62kA/JrnwNeAhxW8f7+A9zQOZ5IE0YcV9jmrDsGkj4s6fqcp2Pzay/T2F2WKyQtXKwNzsfkLyWdLunPkr5S2Pa78vs+Nx8vh5Tk7xhgh8LzHYBj8j4uyJ/95fl70l0euxS3mY+fzfLjV0r6fU77c0kL5df3L7zHA0vyY2aDFhH+85///AfwBHBl/vsVMA/wO2CpvHx74If58RKFdF8CPpQfHwG8sbDsXGCj/HhJYGZ+vAtwJ7B4fr4f8Nb8eDHgJmBB4GDgLfn1pwHzd+V5GeCS/PgXwCXA8sDOwJdL8vDvQtpVSIHnBvn5cZ08dO1jb+CvhbK5EngUWLK4TeCNwKmkyollgPs7ZQHMLJTR+4HvN33fOb/X1nx+/wYWyftaFPg4sHfF59LJ82bAA6Rhr+bN7/MLedluwEGF9Kfn97ZG/uzmA3YFPpPXmRe4FFg1b/dhYNWSfC4H3A4sRZqr4Gxgu+7PqivNKsC1pIu0A4EVgLNIx9Ehhc/p4/nxXcC8nXLN/08GXpwfL5T3PatM87ZuyWU3H3AbsGLO70xgcdJ34oLOPkuOxbuBufPzG4B1gQWA+fJrawCXFt9TYd+HFLb161yGSwLnAwvm1z8JfC7n5UbGRthabKrPH/7z31Pxz5OtmFnHfyJig84TSeuSgoDfSAKYQQoSANaV9CVS4LcQcEaL/f0mxqahfSXwWo21PZ4PWAn4PfBpSSsAv4yIPxc3EBF/k7SQpIVJAc9PgU1Jt9V/2Ucebo2IK/Pjy0iBTZlvRMSs2j7lGvUuLwF+HhFPAn9TV7veQn4uA16fH/f9vvNnUCsiHpR0FPBhUs1tPy6JiLvz+/oLcGZ+/Rqg2KziuPze/pxr/NfK+V+vUMu9KClQfBT4Y0TcWrK/jYFzI+KevM+jSZ/ZCX3k9XRgH+DvwM9q1rsaOFrSCYXtXgR8Pe/vlxFxZ0mZnhUR/8r5uh5YmRTIntc5ViX9HFizO2E+Fq8DtpD0d+CxiLhW0qLAIZI2IF2ozpa2xiak5lEX5bw+jXRsPAj8F/i+pFNIQbeZDZmDaDOrIuC6iHhhybIjSLWHV0nahVRrVuZxxpqNzde17OGufb0hIm7sWucGSX8AtgbOkPTuiDi7a53fA+8g1cxdALwTeCHwsYo8Ff2v8PgJUo1vW72i3M6+nmDs3Nv3+ybVkvbjIOBy4EeF12Z9DkrR2NNK8gXwZOH5k4z/jeieVCBy/j8UEeMuonJThIcp1/tqoEJEPCrpMtJnuw6wTcWqW5MC89cCn5W0TkTsnwPOVwMXS3oFKRAt6j4e5m6Y306Tjr/nx5Ca1/wdWJ/0GXTvE8Z/T2DsuyLSxeaO3QmUOixukff3QWDzBvk0s0ngNtFmVuVGYClJLwSQNI+kdfKyhYG7Jc0DvKWQ5qG8rGMm8Lz8uK4D1xmkNsPK+3pu/r8acEtEfAs4CVivJO35pKYL5wNXkGpP/9epUezyWM7zIFwIvEGpbfTSVF9YFDV5391lWyrXmB5H6qTXMZOxz2FbUrOEpt6U39vqwGqk4+MM4P91ylTSmpIW7LGdPwAvU2ojPwPYETivQT6+BnwyIu4rW6g0QsaKEXEOsAf5bomk1SPimog4gNTsZK0+9/fHnN+nK3WCfUPNuseTgvTtgWPza4sCd+da/LeR7uh0mwlskMt3RaAzosfFwIuVpmZGqe/Bmrld9KIRcSqwO7BBn+/FzCaRg2gzKxURj5IC3wMkXUVqC9zpFPVZUjD0G+BPhWTHAp/IHbdWJ7Vf/X9Kw8DVjRqxDymwuzp39OoMZbY9cK2kK0lBT9noCxeQmnKcHxFPkEZJuLBiP4fnfRxdsXwijie1Fb4W+C6pfMoC+aK+33cOGi9S6oxX1vGu6GuML+/vkQLBPwIvoLqWuM6NpGD3NOB9EfFf4PvA9cDlOf/fpccdztx05FPAOcBVwOURcWK/mYiI6yLiyJpVZgA/kXQN6aLqGxHxALB7LrurSE1dTutzf38ltV3/A/Bb0vst/Vzzfi4G/l5oyvJtYGdJF5OacpSV/UXAraQmNAeS7iSQm7zsQuqgeHXe9lqki6lf59fOo6QzqZkNnqf9NjObJJIWioh/S1qCVIP54oj421Tnyyam8LnOTep0+8OI+NVU58vMppbbRJuZTZ5fS1qM1OZ4HwfQc4y9cxvq+UgdL0+Y2uyY2ShwTbSZmZmZWUNuE21mZmZm1pCDaDMzMzOzhhxEm5mZmZk15CDazMzMzKwhB9FmZmZmZg05iDYzMzMza+j/A39i15Sa5eBHAAAAAElFTkSuQmCC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/>
          </p:nvPr>
        </p:nvSpPr>
        <p:spPr>
          <a:xfrm>
            <a:off x="307975" y="267131"/>
            <a:ext cx="9934500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DISTRIBUTION &amp; OUTLIERS</a:t>
            </a:r>
            <a:endParaRPr dirty="0">
              <a:latin typeface="+mj-lt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460375" y="2430850"/>
            <a:ext cx="78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976D2-744E-ACD1-E828-F38CFB16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023316"/>
            <a:ext cx="9456295" cy="2593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43B01D-5E2E-1296-FB9D-DE666A23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24" y="3665980"/>
            <a:ext cx="9456295" cy="2775301"/>
          </a:xfrm>
          <a:prstGeom prst="rect">
            <a:avLst/>
          </a:prstGeom>
        </p:spPr>
      </p:pic>
      <p:sp>
        <p:nvSpPr>
          <p:cNvPr id="3" name="Google Shape;238;p19" descr="Beige rectangle">
            <a:extLst>
              <a:ext uri="{FF2B5EF4-FFF2-40B4-BE49-F238E27FC236}">
                <a16:creationId xmlns:a16="http://schemas.microsoft.com/office/drawing/2014/main" id="{6DEE4CB4-C34A-661D-98D1-5FE87911777E}"/>
              </a:ext>
            </a:extLst>
          </p:cNvPr>
          <p:cNvSpPr/>
          <p:nvPr/>
        </p:nvSpPr>
        <p:spPr>
          <a:xfrm rot="10800000" flipH="1" flipV="1">
            <a:off x="272032" y="767297"/>
            <a:ext cx="5949474" cy="78827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80185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2003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53" name="Google Shape;253;p20"/>
          <p:cNvSpPr/>
          <p:nvPr/>
        </p:nvSpPr>
        <p:spPr>
          <a:xfrm>
            <a:off x="14250" y="-7"/>
            <a:ext cx="11997749" cy="6678897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294419" y="299264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dirty="0">
                <a:latin typeface="+mj-lt"/>
              </a:rPr>
              <a:t>EXPLORATORY DATA ANALYSIS</a:t>
            </a:r>
            <a:endParaRPr dirty="0">
              <a:latin typeface="+mj-lt"/>
            </a:endParaRPr>
          </a:p>
        </p:txBody>
      </p:sp>
      <p:sp>
        <p:nvSpPr>
          <p:cNvPr id="255" name="Google Shape;255;p20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8" name="Google Shape;258;p20" descr="Beige rectangle"/>
          <p:cNvSpPr/>
          <p:nvPr/>
        </p:nvSpPr>
        <p:spPr>
          <a:xfrm>
            <a:off x="287693" y="779419"/>
            <a:ext cx="6973273" cy="188769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AF7324-E147-9E64-33CD-B11668F4C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539810"/>
              </p:ext>
            </p:extLst>
          </p:nvPr>
        </p:nvGraphicFramePr>
        <p:xfrm>
          <a:off x="579576" y="27855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D0F6230-CA17-7A6E-AC15-75F1DC47E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8639" y="146987"/>
            <a:ext cx="4155298" cy="31052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39FB64-103C-99FC-28F4-E279788CBA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9908" y="3549952"/>
            <a:ext cx="4295827" cy="2639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79209A-9992-CABE-DF49-6244DCD9C5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694" y="1730969"/>
            <a:ext cx="6973273" cy="3696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07" name="Google Shape;307;p24" descr="data:image/png;base64,iVBORw0KGgoAAAANSUhEUgAAAtEAAAJKCAYAAADqaBmHAAAAOXRFWHRTb2Z0d2FyZQBNYXRwbG90bGliIHZlcnNpb24zLjUuMCwgaHR0cHM6Ly9tYXRwbG90bGliLm9yZy8/fFQqAAAACXBIWXMAAAsTAAALEwEAmpwYAACMaklEQVR4nO3debx1Y/3/8dfbTeYhQ+Y5EkKiNEmkb5JoNDTQpH5NNEmalIhSKZQ0oURKGTKWmVLmORK3ISpERGX6/P64rn2fdfa91tp7rXP2Pvvc3s/H4zzO3nuta61rX3vttT/rWtegiMDMzMzMzPo311RnwMzMzMxsunEQbWZmZmbWkINoMzMzM7OGHESbmZmZmTXkINrMzMzMrCEH0WZmZmZmDTmINrORJul1ku6Q9G9Jz53Adk6TtPME0h8m6bNt0w+CpM0k3TnV+TAzeypyEG02BJJmSvpPDgT/LulHkhaa6nx1SNpb0k+mOh8VDgQ+GBELRcQV3QslRS7TuQuvzS3pH5JmDYQfEVtFxJFtMxER74uIfdqmLyNpPkkPSNq8ZNk3JP1iMvc3GSQdIenRfCz/U9JvJK01gG13/rafhG1+aTLyN1m6zgf/lnRm1/KdJN0m6WFJJ0havMe2XjH4XLcziuVvNlkcRJsNzzYRsRCwIbAx8JkmiZU8Fb+zKwPX9VjnAWCrwvNXA/cPKkOTJSL+C/wMeHvxdUkzgB2B1kH/gH0lH8srAP8Ajmi6geJFT9m2C38/m0A+J6wmnxO1TeE9vrKwv3WA7wJvA5YGHgG+PaA8dPb5VD23mE2IvzRmQxYRfwVOA9YFkLSJpN/lGsmrJG3WWVfSuZL2lXQR6cd0NUnr5Nq/f+Ya2L3yunNJ2lPSXyTdJ+m4Tg2WpFVyje3Okm6XdK+kT+dlrwL2ArbPtWJX5dffIekGSQ9JukXSe4vvQ9Ieku6WdJekd+ftPzMvm1fSgXlff89NIeYvK4+c78/kmrd/SDpK0qJ5G/8GZgBXSfpLTbH+mPGB6NuBo7r2c66kd+fHz5R0nqR/5bL4WX5duQb4H3nZ1ZI6n9OsGjXlZhSSPpbXvVvSOwr7WkLSyZIelHSJpC9JurAi70cCb5C0QOG1/yOdn0/r9Tl0vcdZn0F3nvPz10i6Mh9rv5O0XmHZJyX9Ne/nRklbVO2nIyIeAX7K2LG8nKTjJd0j6VZJHy5sf29Jv5D0E0kPArv02n4hbeWxnZf/XNLf8md2vlIgiqRdgbcAe+Rj++Re5VT4bD8p6W/Aj3rtf5K9BTg5Is6PiH8DnwVeL2nhJhuR9HRJv86fxf358QqF5WXnllfmz/5fkr6dvyPvLqR5Zz4W75d0hqSV8+ul35uq8jebUziINhsySSuSakqvkLQ8cArwJWBx4OPA8ZKWKiR5G7ArsDDwd+C3wOnAcsAzgbPyeh8GtgNelpfdDxzatfuXAM8CtgA+J+nZEXE6sB/ws1wrtn5e9x/Aa4BFgHcA35C0YX4PrwI+Crwi5+FlXfs5AFgT2CAvXx74XEWR7JL/Xg6sBiwEHBIR/8u1nQDrR8TqFekBTgA2lbSYpMWAlwIn1qy/D3Am8HRSberB+fVXApvmvC8GbA/cV7GNZYBF83t7F3CopKfnZYcCD+d1ds5/pSLid8DdwOsLL78N+GlEPE7N59BETvND4L3AEqTazpOULlaeBXwQ2DgiFiYF8TP72OZCpCDpCqWazJOBq0hlsgWwu6T/KyTZFvgFqWyPbpD9Xsf2acAawDOAyzvbjojD8+NO7fY2fe5vGdL3cWXSd6+f71ZTR+cA90xJ6xdeX4dUhuT38BfgUdIx2cRcwI9I72El4D/AIV3rFM8t/yJ9Np8iHR83Ai/qrChpO9LF9uuBpYALgGPy4tLvzQTK32xacBBtNjwnSHoAuBA4jxS4vhU4NSJOjYgnI+I3wKWkILvjiIi4LgdUrwH+FhFfi4j/RsRDEfGHvN57gU9HxJ0R8T9gb+CNGn87+gsR8Z+IuIr0Q1388R4nIk6JiL9Ech4p6HxpXvxm4Ec5X48AX+ikkyTgPcBHIuKfEfFQfq87VOzqLcDXI+KWXPP2KWAHNbuN/l9SALd93s9J+bUqj5GCi+VyOV5YeH1hYC1AEXFDRNxds40vRsRjEXEq8G/gWUpNMd4AfD4iHomI6+ndLOMock26pEVIweaR0PNzaOI9wHcj4g8R8URuH/4/YBPgCWBeYG1J80TEzBy8Vfl4PpZvJl307EJqorRURHwxIh6NiFuA7zH+c/99RJyQj/X/1G07/92bX6s9tiPih/m70Fm2vqRFmxXPOE+SPr//5Xz2891q4i3AKqRj8BzgjHzxB6k8/9W1/r9Ix2XfIuK+iDg+H4MPAfsy+8Vu8dyyFXBdRPwyP/8W8LfCuu8Fvpy/E4+TvtMb5NroJt8bszmGg2iz4dkuIhaLiJUj4v35x3ll4E2FoOEBUm3xsoV0dxQerwhUBTcrA78qbOcGUnC0dGGd4o/iI6Qf7FKStpJ0sVKzkQdIgf2SefFyXfkqPl4KWAC4rJCX0/PrZZYDbis8vw2Yuyvf/egEorM15SixByDgj5Kuk/ROgIg4m1Rbdyjwd0mH56C2zH05mOjolOdSOf9V5VOV95fnOxNvBG7udKLs8Tk0sTLwsa5jbUXShcTNwO6k4PAfko6VtFzNtg7Mx/IyEfHaHHCvDCzXtf29GP859iqH4rYXi4jO+6w8tiXNkLR/bmrxIGM16G3KqOOe3F69o5/vFjBrFJhOh8G3lG08Ii7KF7OPRMSXSW36OxdG/ybddShaBHioyRuQtICk7yo1k3oQOB9YLF/kdRQ/j3Hf6YgIoDjyy8rANwtl8E/Sd2j5ht8bszmGg2izqXUH8ONC0LBYRCwYEfsX1omu9auaNdwBbNW1rfkitcHupbgPJM0LHE8aGWPpiFgMOJX0owmp+cEKhSQrFh7fS7p1vE4hH4sWmmZ0u4v0A92xEvA4qelKExeQLj6WJtX2V4qIv0XEeyJiOVIN27eV28hGxLci4nmk2+prAp9omI97cv6ryqcsP7fn/L+FdIv9KOjrc+j2COkCpmOZwuM7gH27jo8FIuKYnIefRsRLSJ9FkJrkNHEHcGvX9heOiOJdlahK3Me2q47tnUg1968gNa9ZJafplFHZPuvKqSxN39+tSKPAdDoM9ttkJQr5vY7CHSJJq5HuEtzU57Y6PkZquvWCiFiE1NwCxh87xfc57jud7ygVj+E7gPd2lcH8kZoj1X1v2n7mZiPPQbTZ1PoJsI2k/8s1avMpdWxaoWL9XwPLSNo9t2VdWNIL8rLDgH0LnX2WkrRtn/n4O7CKxnroP430w30P8LikrUjtHjuOA94h6dlKHeJmtXeOiCdJt/G/IekZOS/Ld7WNLToG+IikVXMb20777Mcr1i+Va862AV6bH1eS9KZCGd9P+qF/QtLGkl4gaR5Sm+b/kmocm+TjCeCXwN65NnAtukbfqHAkqV3yixlrL9zrc+h2JbBTPpZexfjb998D3pffnyQtKGnrfAw9S9LmOWj/L+kiqNH7Bv4IPKjUIW/+nId1JW3ccDtl6o7thUnNUu4jBcb7daX9O6mtfdGVVJdT0/03ImklSS+W9LT8ff8Eqdb8orzK0aRzwkslLQh8EfhlbpJRZZ68rc7f3KRy+Q/wgFInyM/3yNopwHMkbZfTf4DxFxeHAZ/SWKfNRSW9KT+u+96Ulb/ZHMFBtNkUiog7SLVoe5ECpTtINTil3838Q7olKVj8G/BnUoc8gG+S2gKfKekh4GLgBWXbKfHz/P8+SZfn/XyYFCzfT6rtO6mQj9NIbSbPIbWL/X1e9L/8/5P59YvzreTfkmrFyvyQNLrG+cCtpB/gD/WZ73Fy+85ew+FBar/7B6XRP04CdouIW0m3zb9Hes+3kQKzA1tk5YOkWtG/kd7bMYyVTZVfkDo6ntVpT9rrcyixG+nYeIBUq31CZ0FEXEpqF31I3tbNjI2QMS+wP+kuwt9IHfT26v02x+SLh21InUlvzdv6PqkcJqru2D6K9Fn9Fbg+Lyv6Aamt9wOSTsivVZZTi/03tTDwHdJn8FfgVaRa7vsgHcPA+0jB9D/y+u/vsc1TSQFz529v4CBgftLncDGpSVWliLgXeBPwFdJxvzapf8b/8vJfke5OHJu/09cyNqxk3femrPzN5gjqUWFjZtaTpGeTflTnbVqD/FQg6QBgmYhoPWOi2TDlu1J3Am+JiHOmOj9mo8g10WbWitJ03E9TGtbtANLYtg6gAUlrSVovN5t4PmkIvF9Ndb7M6uRmZYvlZj17kdpPd9fsm1nmINrM2novqQnKX0jtH//f1GZnpCxMahf9MKkpxteoH7fabBS8kPR9vpfU3GW7qB6K0Owpz805zMzMzMwack20mZmZmVlDDqLNzMzMzBpqO2XplFlyySVjlVVWmepsmJmZmdkc7rLLLrs3Ikpn3J12QfQqq6zCpZdeOtXZMDMzM7M5nKTbqpa5OYeZmZmZWUMOos3MzMzMGnIQbWZmZmbWkINoMzMzM7OGHESbmZmZmTXkINrMzMzMrCEH0WZmZmZmDTmINjMzMzNryEG0mZmZmVlDDqLNzMzMzBpyEG1mZmZm1pCDaDMzMzOzhhxEm5mZmZk15CDazMzMzKwhB9FmZmZmZg0NLIiW9ENJ/5B0bcVySfqWpJslXS1pw0HlxczMzMxsMg2yJvoI4FU1y7cC1sh/uwLfGWBezMzMzMwmzcCC6Ig4H/hnzSrbAkdFcjGwmKRlB5UfMzMzM7PJMpVtopcH7ig8vzO/ZmZmZmY20uaewn2r5LUoXVHaldTkg5VWWmncslX2PKV04zP337pyx1Vp6tK1SVOXbrLz13ZfZmZmZtbcVNZE3wmsWHi+AnBX2YoRcXhEbBQRGy211FJDyZyZmZmZWZWpDKJPAt6eR+nYBPhXRNw9hfkxMzMzM+vLwJpzSDoG2AxYUtKdwOeBeQAi4jDgVODVwM3AI8A7BpUXMzMzM7PJNLAgOiJ27LE8gA8Mav9mZmZmZoPiGQvNzMzMzBqaytE5bAS0HQnEzMzM7KnMQbQ15sDbzMzMnurcnMPMzMzMrCEH0WZmZmZmDbk5hw3NMGdvNDMzMxsk10SbmZmZmTXkINrMzMzMrCEH0WZmZmZmDTmINjMzMzNryEG0mZmZmVlDDqLNzMzMzBpyEG1mZmZm1pCDaDMzMzOzhhxEm5mZmZk15CDazMzMzKwhB9FmZmZmZg3NPdUZMJtsq+x5SuWymftvPcScmJmZ2ZzKNdFmZmZmZg05iDYzMzMza8hBtJmZmZlZQw6izczMzMwachBtZmZmZtaQg2gzMzMzs4YcRJuZmZmZNeRxos0yjy9tZmZm/XJNtJmZmZlZQw6izczMzMwachBtZmZmZtaQg2gzMzMzs4YcRJuZmZmZNeQg2szMzMysIQfRZmZmZmYNOYg2MzMzM2vIQbSZmZmZWUMOos3MzMzMGvK032YT4KnCzczMnppcE21mZmZm1pCDaDMzMzOzhhxEm5mZmZk15CDazMzMzKwhB9FmZmZmZg05iDYzMzMza8hBtJmZmZlZQw6izczMzMwachBtZmZmZtaQg2gzMzMzs4YcRJuZmZmZNeQg2szMzMysIQfRZmZmZmYNOYg2MzMzM2vIQbSZmZmZWUMOos3MzMzMGnIQbWZmZmbWkINoMzMzM7OGHESbmZmZmTXkINrMzMzMrCEH0WZmZmZmDTmINjMzMzNryEG0mZmZmVlDDqLNzMzMzBpyEG1mZmZm1pCDaDMzMzOzhhxEm5mZmZk1NPdUZ8DsqWiVPU8pfX3m/lsPOSdmZmbWhmuizczMzMwachBtZmZmZtaQg2gzMzMzs4YcRJuZmZmZNeQg2szMzMysIQfRZmZmZmYNOYg2MzMzM2vIQbSZmZmZWUMOos3MzMzMGhpoEC3pVZJulHSzpD1Lli8q6WRJV0m6TtI7BpkfMzMzM7PJMLAgWtIM4FBgK2BtYEdJa3et9gHg+ohYH9gM+Jqkpw0qT2ZmZmZmk2GQNdHPB26OiFsi4lHgWGDbrnUCWFiSgIWAfwKPDzBPZmZmZmYTNsggenngjsLzO/NrRYcAzwbuAq4BdouIJ7s3JGlXSZdKuvSee+4ZVH7NzMzMzPoyyCBaJa9F1/P/A64ElgM2AA6RtMhsiSIOj4iNImKjpZZaarLzaWZmZmbWyCCD6DuBFQvPVyDVOBe9A/hlJDcDtwJrDTBPZmZmZmYTNsgg+hJgDUmr5s6COwAnda1zO7AFgKSlgWcBtwwwT2ZmZmZmEzb3oDYcEY9L+iBwBjAD+GFEXCfpfXn5YcA+wBGSriE1//hkRNw7qDyZmZmZmU2GgQXRABFxKnBq12uHFR7fBbxykHkwMzMzM5tsnrHQzMzMzKwhB9FmZmZmZg05iDYzMzMza8hBtJmZmZlZQw6izczMzMwachBtZmZmZtbQQIe4M7PJs8qep1Qum7n/1kPMiZmZmbkm2szMzMysIQfRZmZmZmYNOYg2MzMzM2vIQbSZmZmZWUMOos3MzMzMGnIQbWZmZmbWkINoMzMzM7OGHESbmZmZmTXkINrMzMzMrCEH0WZmZmZmDTmINjMzMzNryEG0mZmZmVlDDqLNzMzMzBpyEG1mZmZm1pCDaDMzMzOzhhxEm5mZmZk15CDazMzMzKwhB9FmZmZmZg05iDYzMzMza2juqc6AmQ3OKnueUrls5v5bDzEnZmZmcxbXRJuZmZmZNeQg2szMzMysIQfRZmZmZmYNOYg2MzMzM2vIQbSZmZmZWUMOos3MzMzMGnIQbWZmZmbWkINoMzMzM7OGHESbmZmZmTXUKIiWNJekRQaVGTMzMzOz6aBnEC3pp5IWkbQgcD1wo6RPDD5rZmZmZmajqZ+a6LUj4kFgO+BUYCXgbYPMlJmZmZnZKOsniJ5H0jykIPrEiHgMiIHmyszMzMxshPUTRH8XmAksCJwvaWXgwUFmyszMzMxslM3da4WI+BbwrcJLt0l6+eCyZGZmZmY22vrpWLi0pB9IOi0/XxvYeeA5MzMzMzMbUf005zgCOANYLj+/Cdh9QPkxMzMzMxt5/QTRS0bEccCTABHxOPDEQHNlZmZmZjbC+gmiH5a0BHlEDkmbAP8aaK7MzMzMzEZYz46FwEeBk4DVJV0ELAW8caC5MjMzMzMbYf2MznG5pJcBzwIE3JjHijYzMzMze0rqGURLenvXSxtKIiKOGlCezMzMzMxGWj/NOTYuPJ4P2AK4HHAQbWZmZmZPSf005/hQ8bmkRYEfDyxHZmZmZmYjrp/RObo9Aqwx2RkxMzMzM5su+mkTfTJ5eDtS0L02cNwgM2VmZmZmNsr6aRN9YOHx48BtEXHngPJjZmZmZjby+mkTfd4wMmJmZmZmNl1UBtGSHmKsGce4RUBExCIDy5WZmZmZ2QirDKIjYuFhZsTMRscqe55SuWzm/ltPWhozM7Ppqp820QBIegZpnGgAIuL2geTIzMzMzGzE9RziTtJrJf0ZuBU4D5gJnDbgfJmZmZmZjax+xoneB9gEuCkiViXNWHjRQHNlZmZmZjbC+gmiH4uI+4C5JM0VEecAGww2W2ZmZmZmo6ufNtEPSFoIOB84WtI/SONFm5mZmZk9JVXWREt6o6T5gG1JU31/BDgd+AuwzXCyZ2ZmZmY2eupqot8CfJsUOB8DnBkRRw4lV2ZmZmZmI6yyJjoiXgc8EzgL+DBwh6TvSNp0WJkzMzMzMxtFtR0LI+LBiDgyIrYCngNcCRws6Y5hZM7MzMzMbBT1MzoHkp4OvB7YHlgcOH6QmTIzMzMzG2WVbaIlLQxsB+wIbAicBHwJOCciYii5MzMzMzMbQXUdC28FzgC+A5weEY8NJ0tmZmZmZqOtLoheKSIeGVpOzMzMzMymibrRORxAm5mZmZmV6KtjoZmZmZmZjXEQbWZmZmbWUF2baAAknQx0j8bxL+BS4LsR8d9BZMzMzMzMbFT1UxN9C/Bv4Hv570Hg78Ca+XklSa+SdKOkmyXtWbHOZpKulHSdpPOaZd/MzMzMbPh61kQDz42I4lTfJ0s6PyI2lXRdVSJJM4BDgS2BO4FLJJ0UEdcX1lkM+Dbwqoi4XdIzWr0LMzMzM7Mh6qcmeilJK3We5MdL5qeP1qR7PnBzRNwSEY8CxwLbdq2zE/DLiLgdICL+0XfOzczMzMymSD810R8DLpT0F0DAqsD7JS0IHFmTbnngjsLzO4EXdK2zJjCPpHOBhYFvRsRR3RuStCuwK8BKK63UvdjMzMzMbKh6BtERcaqkNYC1SEH0nwqdCQ+qSaqyzZXs/3nAFsD8wO8lXRwRN3Xl4XDgcICNNtrIU46bmZmZ2ZTqpyYaUqC7Sl5/PUmU1Rh3uRNYsfB8BeCuknXujYiHgYclnQ+sD9yEmZmZmdmI6meIux8DqwNXAk/klwPoFURfAqwhaVXgr8AOpDbQRScCh0iaG3gaqbnHN/rNvJmZmZnZVOinJnojYO2IaNSMIiIel/RB4AxgBvDDiLhO0vvy8sMi4gZJpwNXA08C34+Ia5u9BTMzMzOz4eoniL4WWAa4u+nGI+JU4NSu1w7rev5V4KtNt21mZmZmNlX6CaKXBK6X9Efgf50XI+K1A8uVmZmZmdkI6yeI3nvQmTAzMzMzm076GeLOU3GbmZmZmRVUBtGSLoyIl0h6iPHjOwuIiFhk4LkzMzMzMxtBlUF0RLwk/194eNkxMzMzMxt9c/VaQdLqkubNjzeT9GFJiw08Z2ZmZmZmI6pnEA0cDzwh6ZnAD4BVgZ8ONFdmZmZmZiOsnyD6yYh4HHgdcFBEfARYdrDZMjMzMzMbXf0E0Y9J2hHYGfh1fm2ewWXJzMzMzGy09RNEvwN4IbBvRNwqaVXgJ4PNlpmZmZnZ6OpnnOjrgQ8DSHo6sHBE7D/ojJmZmZmZjap+Ruc4V9IikhYHrgJ+JOnrg8+amZmZmdlo6qc5x6IR8SDweuBHEfE84BWDzZaZmZmZ2ejqJ4ieW9KywJsZ61hoZmZmZvaU1U8Q/UXgDODmiLhE0mrAnwebLTMzMzOz0dVPx8KfAz8vPL8FeMMgM2VmZmZmNsoqg2hJe0TEVyQdDET38oj48EBzZmZmZmY2oupqom/I/y8dRkbMzMzMzKaLyiA6Ik7O/48cXnbMzMzMzEZfXXOOk+oSRsRrJz87ZmZmZmajr645xwuBO4BjgD8AGkqOzMzMzMxGXF0QvQywJbAjsBNwCnBMRFw3jIyZmZmZmY2qujbRTwCnA6dLmpcUTJ8r6YsRcfCwMmhmc7ZV9jyl9PWZ+2/dOE2vdGZmZpOldpzoHDxvTQqgVwG+Bfxy8NkyM5tcDrzNzGwy1XUsPBJYFzgN+EJEXDu0XJmZmZmZjbC6mui3AQ8DawIflmb1KxQQEbHIgPNmZmZmZjaS6tpEzzXMjJiZmZmZTRcOlM3MzMzMGnIQbWZmZmbWUGUQnUfmMDMzMzOzLnU10b8HkPTjIeXFzMzMzGxaqBud42mSdgZeJOn13QsjwuNFm5mZmdlTUl0Q/T7gLcBiwDZdywJPumJmZmZmT1F1Q9xdCFwo6dKI+MEQ82RmZmZmNtJqp/3Ofizpw8Cm+fl5wGER8djgsmVmNhqqpgv3VOFmZk9t/QTR3wbmyf8hzWT4HeDdg8qUmZmZmdko6yeI3jgi1i88P1vSVYPKkJmZmZnZqOtnspUnJK3eeSJpNeCJwWXJzMzMzGy09VMT/QngHEm3AAJWBt4x0FyZmZmZmY2wnkF0RJwlaQ3gWaQg+k8R8b+B58zMzMzMbET1UxNNDpqvHnBezMzMzMymhX7aRJuZmZmZWYGDaDMzMzOzhnoG0UreKulz+flKkp4/+KyZmZmZmY2mfmqivw28ENgxP38IOHRgOTIzMzMzG3H9dCx8QURsKOkKgIi4X9LTBpwvMzMzM7OR1U9N9GOSZgABIGkp4MmB5srMzMzMbIT1E0R/C/gV8AxJ+wIXAvsNNFdmZmZmZiOsn8lWjpZ0GbAFabKV7SLihoHnzMzMzMxsRPUMoiUtDvwDOKbw2jwR8dggM2ZmZmZmNqr6ac5xOXAPcBPw5/z4VkmXS3reIDNnZmZmZjaK+gmiTwdeHRFLRsQSwFbAccD7ScPfmZmZmZk9pfQTRG8UEWd0nkTEmcCmEXExMO/AcmZmZmZmNqL6GSf6n5I+CRybn28P3J+HvfNQd2ZmZmb2lNNPTfROwArACcCJwEr5tRnAmweWMzMzMzOzEdXPEHf3Ah+qWHzz5GbHzMzMzGz09TPE3VLAHsA6wHyd1yNi8wHmy8zMzMxsZPXTnONo4E/AqsAXgJnAJQPMk5mZmZnZSOunY+ESEfEDSbtFxHnAeZLOG3TGzMymq1X2PKVy2cz9tx5iTszMbFD6CaI7MxPeLWlr4C5SR0MzMzMzs6ekfoLoL0laFPgYcDCwCLD7IDNlZmZmZjbK+gmi74+IfwH/Al4OIOnFA82VmZmZmdkI66dj4cF9vmZmZmZm9pRQWRMt6YXAi4ClJH20sGgR0kQrZmZmZmZPSXXNOZ4GLJTXWbjw+oPAGweZKTMzMzOzUVYZRBeGszsiIm4bYp7MzMzMzEZaPx0L55V0OLBKcX3PWGhmZmZmT1X9BNE/Bw4Dvg88MdjsmJmZmZmNvn6C6Mcj4jsDz4mZmZmZ2TTRzxB3J0t6v6RlJS3e+Rt4zszMzMzMRlQ/NdE75/+fKLwWwGqTnx0zMzMzs9HXM4iOiFWHkREzMzMzs+miZ3MOSQtI+kweoQNJa0h6zeCzZmZmZmY2mvppE/0j4FHS7IUAdwJf6mfjkl4l6UZJN0vas2a9jSU9IcmTuJiZmZnZyOsniF49Ir4CPAYQEf8B1CuRpBnAocBWwNrAjpLWrljvAOCMBvk2MzMzM5sy/QTRj0qan9SZEEmrA//rI93zgZsj4paIeBQ4Fti2ZL0PAccD/+gvy2ZmZmZmU6ufIPrzwOnAipKOBs4C9ugj3fLAHYXnd+bXZpG0PPA60mQuZmZmZmbTQj+jc/xG0uXAJqRmHLtFxL19bLusyUd0PT8I+GREPCFVtxCRtCuwK8BKK63Ux67NzMzMzAann9E5XkeatfCUiPg18Lik7frY9p3AioXnKwB3da2zEXCspJnAG4Fvl207Ig6PiI0iYqOlllqqj12bmZmZmQ1OX805IuJfnScR8QCpiUcvlwBrSFpV0tOAHYCTiitExKoRsUpErAL8Anh/RJzQZ97NzMzMzKZEPzMWlgXa/TQDeVzSB0mjbswAfhgR10l6X17udtBmZmZmNi31E0RfKunrpOHqgjSaxmX9bDwiTgVO7XqtNHiOiF362aaZ2ZxqlT1PKX195v5bN07TK52ZmU1MP805PkSabOVnwHHAf4APDDJTZmZmZmajrLYmOk+EcmJEvGJI+TEzMzMzG3m1NdER8QTwiKRFh5QfMzMzM7OR10+b6P8C10j6DfBw58WI+PDAcmVmZmZmNsL6CaJPyX9mZmZmZkZ/Q9UdKWl+YKWIuHEIeTIzMzMzG2n9zFi4DXAlcHp+voGkk2oTmZmZmZnNwfppzrE38HzgXICIuFLSqgPMk5mZDZDHljYzm7h+xol+vDjtdxaDyIyZmZmZ2XTQT030tZJ2AmZIWgP4MPC7wWbLzMzMzGx09Ttj4TrA/4CfAv8Cdh9gnszMzMzMRlplTbSk+YD3Ac8ErgFeGBGPDytjZmZmZmajqq4m+khgI1IAvRVw4FByZGZmZmY24uraRK8dEc8BkPQD4I/DyZKZmZmZ2Wirq4l+rPPAzTjMzMzMzMbU1USvL+nB/FjA/Pm5gIiIRQaeOzMzMzOzEVQZREfEjGFmxMzMzMxsuuhniDszMzMzMytwEG1mZmZm1pCDaDMzMzOzhhxEm5mZmZk15CDazMzMzKwhB9FmZmZmZg3VjRNtZmY2yyp7nlL6+sz9tx5yTszMpp5ros3MzMzMGnIQbWZmZmbWkINoMzMzM7OGHESbmZmZmTXkINrMzMzMrCEH0WZmZmZmDTmINjMzMzNryEG0mZmZmVlDDqLNzMzMzBpyEG1mZmZm1pCDaDMzMzOzhhxEm5mZmZk15CDazMzMzKwhB9FmZmZmZg05iDYzMzMza8hBtJmZmZlZQ3NPdQbMzGzOtcqep1Qum7n/1kPMiZnZ5HJNtJmZmZlZQw6izczMzMwachBtZmZmZtaQg2gzMzMzs4YcRJuZmZmZNeQg2szMzMysIQfRZmZmZmYNOYg2MzMzM2vIQbSZmZmZWUMOos3MzMzMGnIQbWZmZmbWkINoMzMzM7OGHESbmZmZmTXkINrMzMzMrCEH0WZmZmZmDTmINjMzMzNryEG0mZmZmVlDDqLNzMzMzBpyEG1mZmZm1pCDaDMzMzOzhhxEm5mZmZk1NPdUZ8DMzKzbKnueUvr6zP23HnJOzMzKuSbazMzMzKwhB9FmZmZmZg05iDYzMzMza8hBtJmZmZlZQ+5YaGZmc4SqzojgDolmNvlcE21mZmZm1pCDaDMzMzOzhhxEm5mZmZk15CDazMzMzKwhdyw0M7OnrLadET2jopm5JtrMzMzMrKGBBtGSXiXpRkk3S9qzZPlbJF2d/34naf1B5sfMzMzMbDIMLIiWNAM4FNgKWBvYUdLaXavdCrwsItYD9gEOH1R+zMzMzMwmyyBrop8P3BwRt0TEo8CxwLbFFSLidxFxf356MbDCAPNjZmZmZjYpBhlELw/cUXh+Z36tyruA0waYHzMzMzOzSTHI0TlU8lqUrii9nBREv6Ri+a7ArgArrbTSZOXPzMzMzKyVQdZE3wmsWHi+AnBX90qS1gO+D2wbEfeVbSgiDo+IjSJio6WWWmogmTUzMzMz69cgg+hLgDUkrSrpacAOwEnFFSStBPwSeFtE3DTAvJiZmZmZTZqBNeeIiMclfRA4A5gB/DAirpP0vrz8MOBzwBLAtyUBPB4RGw0qT2ZmZmZmk2GgMxZGxKnAqV2vHVZ4/G7g3YPMg5mZmZnZZPOMhWZmZmZmDTmINjMzMzNryEG0mZmZmVlDA20TbWZmZskqe55SuWzm/lsPMSdmNhlcE21mZmZm1pCDaDMzMzOzhhxEm5mZmZk15CDazMzMzKwhB9FmZmZmZg05iDYzMzMza8hBtJmZmZlZQw6izczMzMwachBtZmZmZtaQg2gzMzMzs4YcRJuZmZmZNeQg2szMzMysIQfRZmZmZmYNOYg2MzMzM2vIQbSZmZmZWUMOos3MzMzMGnIQbWZmZmbWkINoMzMzM7OGHESbmZmZmTXkINrMzMzMrCEH0WZmZmZmDTmINjMzMzNryEG0mZmZmVlDDqLNzMzMzBpyEG1mZmZm1pCDaDMzMzOzhhxEm5mZmZk15CDazMzMzKwhB9FmZmZmZg3NPdUZMDMzs3Kr7HlK5bKZ+289xJyYWTfXRJuZmZmZNeSaaDMzszmMa7DNBs810WZmZmZmDTmINjMzMzNryEG0mZmZmVlDDqLNzMzMzBpyEG1mZmZm1pCDaDMzMzOzhhxEm5mZmZk15CDazMzMzKwhT7ZiZmZmnqDFrCEH0WZmZtZaVfDtwNvmdG7OYWZmZmbWkINoMzMzM7OGHESbmZmZmTXkINrMzMzMrCEH0WZmZmZmDTmINjMzMzNryEPcmZmZ2VB5TGqbE7gm2szMzMysIddEm5mZ2chz7bWNGtdEm5mZmZk15CDazMzMzKwhB9FmZmZmZg05iDYzMzMza8hBtJmZmZlZQw6izczMzMwachBtZmZmZtaQg2gzMzMzs4YcRJuZmZmZNeQg2szMzMysIQfRZmZmZmYNOYg2MzMzM2vIQbSZmZmZWUMOos3MzMzMGnIQbWZmZmbWkINoMzMzM7OGHESbmZmZmTXkINrMzMzMrCEH0WZmZmZmDQ00iJb0Kkk3SrpZ0p4lyyXpW3n51ZI2HGR+zMzMzMwmw9yD2rCkGcChwJbAncAlkk6KiOsLq20FrJH/XgB8J/83MzMzm7BV9jylctnM/bceYk5sTjOwIBp4PnBzRNwCIOlYYFugGERvCxwVEQFcLGkxSctGxN0DzJeZmZlZJQfe1o9BNudYHrij8PzO/FrTdczMzMzMRopSJfAANiy9Cfi/iHh3fv424PkR8aHCOqcAX46IC/Pzs4A9IuKyrm3tCuyanz4LuLFit0sC9zbMaps0w9zXqOdvmPsa9fwNc1+jnr9h7mvU8zfMfTl/02dfo56/Ye5r1PM3zH2Nev6Gua9Ryd/KEbFU6ZKIGMgf8ELgjMLzTwGf6lrnu8COhec3AstOYJ+XDiPNMPc16vlzWbgspnpfo54/l8X0yZ/LwmUx1fsa9fy5LMb/DbI5xyXAGpJWlfQ0YAfgpK51TgLenkfp2AT4V7g9tJmZmZmNuIF1LIyIxyV9EDgDmAH8MCKuk/S+vPww4FTg1cDNwCPAOwaVHzMzMzOzyTLI0TmIiFNJgXLxtcMKjwP4wCTu8vAhpRnmvkY9f8Pc16jnb5j7GvX8DXNfo56/Ye7L+Zs++xr1/A1zX6Oev2Hua9TzN8x9jXr+Btex0MzMzMxsTuVpv83MzMzMGnIQbWZmZmbW0LQNoiUNtD33VMmjlBhzZlm0OW7nxHIYJZKWnuo8mNnkk7RIzbKVJnlfPk8/BU3bIBr4Y5tEktYqPJ63a9lsXwJJb265n7ZfqG+3TIekl0v6oKQPSHp52+2MkMZlIelgSQuXvL6WpN9OTrb6ysftFYvaHLetj4mpImnxIe7rtS3SLCrpnfmYuLxF+tLPV9LKkhYtPH+5pG9K+mge6nOg+il3SRtLWqbw/O2STpT0rar0bc6Dks5skeagwuPdupYdUZNuj8LjN3Ut269pPoZJ0oIVrzf6rZqkvCwh6UOSDs1/H5S0RMP0r5P0vJp1Gge2kjYvPF61a9nra7J0bmG9s7qWnVCTrrj9eSQ9V9Izeqza6jwtaW5J20j6RP57zbArCSUtVPF64+9VPtcV/z4i6W3dn9tk7Csva/w9mcw4YToH0WqZ7qeFx7/vWlb2JXi7pNMlrdZwP9+R9F1JizVM15ik5SX9AdgbWA14JrC3pD9KqpxGXdLOki6X9HD+u1TS2/vYX6N0ko4rPD6ga1njH9oe/gZcKWmnvP0FJH2FNCb5oRX5e4+kNfJjSfqRpAclXS1pw5b5qDo+2x63zXbesswlrVd4PI+kz0g6SdJ+khaoSPOZwuO1Jd0EXCZppqQXNMz3TT2Wv77r7w3A4Z3nPdLOL2l7SScC1wJfB74ErNgkj53NVbx+HLBg3t8GwM+B24H1qfmRzcfpHvlHdD5Ju+Ry/0rND9yLJd0g6TpJL5D0G+BSSXdIemFN3r8LPJq3sSmwP3AU8C+qe6i3OQ+Wz/BVb9PC4527lq1HtR0Kjz/VtexVZQkkzZD0Xkn7SHpx17LPlKXJy54j6eJczodLenphWeVFcj5Pb6R8MSXpGTk4+HNFkqa/VZ39tDqfSXo26XvxPOCmnK+NgWuKgUpXml9LWjc/XjanfyfwY0m7V+zq3EL6fgPbAwuPj+9aVvlZMf572n2BWPodlnSYpHXy40WBq0jfjysk7Vizr8YkLQdcB3wMWA5YHvgEcF1e1nR7bUezuL7i9cbfK2Dhrr9FgI2A0yTtUJGm7b6g3fekcZxQZTo3iVhK0kerFkbE1ysWqeJx2XMi4jWStgNOkfRT4DvAk4Xl/6zYz/OADwN/lLRPRPy4Kq9dVpPUPSlNMT9ltW6HAN+JiCOKL+bA9tvAtt0J8rLdgY+SauIEbAh8VRIRcVTZ/lumW6PweEvgk4XndT+0jcsiIvbNn9MhSmOSL0cKbDaIiEcqNrUbcER+vCPpx3pV4LnAN4GX1uSxMnsVr7c5btscE23L/AjS5wkpuFoC+BqwHXAYUHax9HpSMArwVWC3iDhN0vOBg4AXle1I0kOMlVPnu7dA5/WIKKuxOg44HfhHIc2CwDZ5W7+s2NfRpADtTNL35Wzg5og4t2z9PlR9vvNHxF358VtJ4+N/TdJcwJU12zsCuAOYHzgFuIEUOGxDOue8rSTNN4A3AwvlNNtFxIU5UDoYeHFJGoAZhfPW9sDhEXE8cLyk0jy2PA8uWndhExFln1Xd+blOo/N69l1gAdLdoW9JOi8iOt/N4jHd7TukCouLgXcDF0p6bUT8BZinNHMpoPw0aU6EeSV9k3QRdxTpt2Ky3hO0P5/tQ/ruHld8MV+o7gu8oSTNqhFxbX78DuA3EfF2pVq+i0jf/26NA1val0VUPC573vHSiHhffvwO4KaI2E7p7s1pwDEV6dqcp/cj/XYfVHxR0oeBLzP7hWTd3SaR5t0oX1j9uyPSOaRqWdnjsucARMQXKva/OPBb4NjJ2tcE8tgmTig1nYPoGaQPvmnNXuMvVUScIOlW4HzgXYX1glTzW5bmSeCgXOv3e0nfzuuL6gAB4B5S0NLE2hHxupI8HCXp0xVp3g+8LiJmFl47O58wjyWd3CcrXd04inXL2pRFcZtzk+623NDji/F4RDyWH78GOCoi7gN+m69OS7U8KbU5btuUQ9syL+ZrC2DjiHhM0vmkGplelouI0wAi4o+S5q9Z9whgUeATEfF3AEm3RkTdbb8XkoL7S4DDIiIkbRYRvSZqWhe4nxSc/ikinpBUO77nJPzobE6uUYmIJ6Xaj3zNiHiz0kp3A6/I7+0Cqst9noi4Juf1noi4MO/r8h7lPkPS3BHxOOkz3rWwrPI3ocV5cFHS96nsjVdd8MyVa3bnKjzupJ9R/ZZaBUvPj4j1ACQdAnxb0i9JgWfdh7VQRJyeHx8o6TLgdElvq9nXrsCzIuKfSk0WbgY2jYiLa/bT5j1By/MZ8JyIeONsmYg4XtW30x8rPN4C+F5O85CkJ8uTtHpfbcviGfl7rMJj8vOqyoRHC4+3JN1NIiL+1uM73OY8vUlE7NL9YkR8S9KNNfu5jfHHaCe2qGtysh+pkuPxkmVVrRLalvvsG0rH/mRf8ExGun7jhFLTOYi+OyK+2CLdCpK+RTrgOo/Jz2dr+qDUxuYzwBuBt0TEr/vdkaR3AXuSaiAOjf4G5f53RJzX7z6y0h+XXPtV9cOzSFcgDEBEzFRNm7WW6RaQ9FzSgTp/fqz8V/dj/1DTssi3YXcBPh0RP1NqzvJNSe8G/l9ElN22ejLfiryf9EOwb2FZXf5ma1NV8M2K19sct22OibZlvqik1+V083Z+jHNAV3X8dmpgOt+pBQono9KaubzNDym1nTxG0gmkGuLa70hEXCJpS+BDpIu3T/ZKk9Otn29J70QKJv4BLCxpmYj4W0WyNp/v2UpNae4Gnk6q8e7c6n60Ik0xnyHp1M65oke5F3/4um9/1rW/PgY4T9K9wH+AC3Ien0lq0jGblufB2yLinX2sV7QocBljAUKxvXrd57y+pAdzuvnzY/Lz+SrSzCqjfEGxq6TPkT6zqoskSK0kFo2If+W05+RKhOOZvWa147+d2vqIuF3STT0CaGj4W1XQ9nz2cItld0j6EHAn6Q7W6ZCaTlH93W8T2BbPMcUaX5Fq2at8j7HvcfExwPcr0jwg6TXAX0l3c96V39Pc1Jdfm/P0f2qWVQV0twBbRMRs/TIk3VGzvcuBEyLispJ0765I0+Z7VUqpXfv9Nau03Vfj70nLOKHUdA6i27Yt/UTh8aVdy7qfA1xNOjluGBF1B/w4kn4HzCTdGvpb17J5CjUF3W7tdx8FJ0v6HrB7RDyc97Eg6XbvqRVp6t7LZC+7m3TrElJbpK93Lasys/uF/L5eB+wYEVuXpFkKeG5EPAQQEX8F3ihpK9Ln+OySNJ8jffYzgJMi4rq8r5eRTlilqm5b5bQbVy2qSlOjzTFRLOfuMq8KGgHOAzq3HS+WtHRE/D3fyry3Ik13c6G5AJRGvfhOXSYj4jJJrwA+mPfd88Sc7/J8U9IvSMd4T5I2yUHL54DPSdqIVOP4R0l3RsRsTU56fL67VyzandREYlngJYXv+TKki+kql0paKCL+XQw8Ja0OPFSR5rOdC5aIOKErTdWdpM6tzLNyHs8sXNzPRbo4KdPmPNjmWH9ZRNzWIt18NefUKpdKelWhVpmI+KKku6g/bg8gnUdmBcERcbWkLYDPVqQp/rhDCh5nPY+ID5ekafpb1dHqfMb4gLaoLrh9F/BF4BXA9hHxQH59E+BHFWnaBLbFc8yBXcu6nxfdFxGH1Cwv817gW6Tv7O6F3+8tSM2mqrQ5T1c1eRKpLXGZg0gX6GWdm+vuNLwDqGp+ulHZixFRd/enlKRrmP2Cd3HgLsqbA7beV9bme9ImTig1bWcslLQU8ETV8qhoqyxpv4jYq8F+1iZ1sngi1wqtCLwA+EtEXFGTbsuI+E3huYCXk2rCtomI0mG18i1BoqsNtaT3AA9HxE9L0sxDaj+1C+k2D8BKwJHAXhExWw2YpEdItxRnWwSsFhFVPcZbpasi6QUR8Yce6zyN1NZrJ1IHg+OBX0bEyQ33tWlEnF/y+iKkq/6FI+L+wusLkr4j/+5z+2uTOkfsCPwrImY7MbU5bnMtV+UXNcrblk47ufbsuRFRdeE3kW1fHhGzdarK38tNW9zxuD0iZhtJQNJaEfGn/HjeiPhfYVknkG+ad/V5F6vpdp8DdDqM3RBjbVvL1l27rHZG0itJzXG2LFm2bkRcq9Qrfx3SMXxDRFQGclWfUx/vpVW6YZE0W9vWoog4siRNo9+qQrpW5zNJn++Rx8qLyortrVx2QSTpg00DW0lHREmzhz7SDe24UGoS9KlOYFZ4fS3gkIh4RUmaqgsNAKJ3M7WBkjQf8D7SYAVXk/p4lDUHKaZZueulIF3M1N3pqGvrnTYySTFdL93n7Z7rT+Mg+lbG2gF1i4gobavc9EuVg9cDgH+TOl58gnRb5LmkA+qAmuQojU6wE6n2dHHgA6TagdLbGpKuIP2od38RFwbOjYi6oYPmJx3sInWaqmzfU3Kgj1NVG9Q2XU0+SoORvGxLUkD6f8A5wM+AgyNilQbb7yew/Qvptk5Vh4e67a+ct70jqa3ZysBGUdLkJa/f+LjtcaKNslvmSr3zv0o6Hq4BPp6vtmtV1IoUdzZbwJ7zV9mWMSLeNQL7mtQfU0l3RMRso3oU99O9z7o8DLksFgVOJI1KcjXpWHwOqWZr24h4sCTNy0kd8ZYjjaCwH6m2W8C+FflbhFSzuBGpU6VIo5RcBryrYj9XRMRzK95TpTbp2pR5Tte43CW9Obo67PWRv7YXFK3OZ5I2ioi6Gu6qdC8k3TY/PyL+oTTCz56ku7C135EG+xjaxZWk4yLizfnxARHxycKyMyPilRXp9iLVzH82In6qNJrR3qRO2Z+MiF81zX/FfoZ53P6M1O79AmArUhOt3brXmwxKbejvZKzN9rg235MV0+U0rT7j0m1N1yC6LUlXAZtRcaux+2pH0nXAS0i3nG4AVo6Ie/MX5JKIWKdiP/uSes7fTmqD+Cvg0qjvNIWkqyN3dul3Wcsf4FY1ZpNd01YVjORlT5K+vLtExK35tVuqvkyFdE0D25VJt8gWIrWHKqtpL0v3O1IbzmOBYyPiz+rdMW4olDqkHUXqBPZa4IURUXuc5HRPkgKeKzsvFRZXBexlvfZXIjVtmBERK4zAvh4glUWpKO85X6mmJnpWMNcd2NUFekMui2+R2mfvEalpDEr9J/YnjS4yW5OOfHH/EdIQUluRjq3PRkRV23CUxnWeCXyxsB+Rmjw8MyJmu7Wr1Fa9MviL8mYPSLqT8U2WutPNtqxNmed0jctd0q9JzSffHzU18V1pGv1WFdK1PZ9dkdMcQzqf9WwXKumrpM6LV5Iu2H9N6ny+H/DdiPhvSZo2Qc+fqOnwGRGlY71LepzytsWVHfy7vsPdF8K1F2tKd10OIcULnREfvlRVoaWakZpgJI7bayLiOfnx3MAfe312Kh91KUjH/9MiorQZsdKINZuRRnU5Brgw+ghQ23xPJvIZd5u2baLzieKByJ07ck3JdqST9qFR0oQhW4vxHVeKynqZPxqp1vh+STdHxL0AEfGIpLqOQrsCN5La1v06Iv6rHqMBZPNIWjC6bn3kmuiqzkK/oOZLRXkv+J8yNpTZ7wuPIQ2LV/VFaZuuSl2ZPI9Ui/xbSbeQflxr2011BbZvLAS2MyszkGrPXyfpVcBFki5h/PBdVQHWPcAKwNKkNlZ/7vF+Wh23krYBrs75RKnz0xtITXd261xgdFk4Ir6XH39VUr8TiryB1KZ3PVJt5TG9foQjDY/WyetqwF6k4eT2B34wIvtq3HO+68dg3CKqOxi17Sk+zLJ4BbBeJ7DN23oy16RdU7O/c/PDE5RGA6kMoLMXR9ct+Pyj+EVJVWMj/4d0fm6qzag3jcsc2pV7tBsisOlvVWdbrc5nEfFcSc8inXN/kX/fOgF11R3GrUlNsP6rNJLKXaRjq+rzBVhPY53GiioDW1JN99eoLovNK/Z1TZOAqLC9NsuKy/sd8aGu83KVoR23FEZfiYjHVT86SWe9ce8pxy7vJ7U1r6yNj4jd8kX2ZqQhPQ9WGt3sOxW/cR1tvicT+Yy71o6Yln/AH0jDaQFsQOr09DFSO+Dv16S7ouF+/kRquvE8Uk30c0mB4vNIX5CqdDMYq7G5E/gxqRPd3D3293HSWJSrFF5bhdSh4RMVaV5HChovZayWp9f7uqLsca8yapMOOJk0iHn338mkdt79fA4vJl3h353LZ9eK9U4k1f4fArwov3ZLH9t/FqlX/i+AlwMv6/z1SLcoaXKB35A6ltxPGjpr0o5b0i33BfLj15Da6D+PNEbtGT2O2w3zX/HY3bCP8liQ1AzpRODCPsrh2cBPSBMH7NLrOB/2voDL+83PRP5I41d/izROc+dx5/nfR6Qsrmy6jNQh7fWFv3HPK9LcXLOfP0/m5zSRz7dpmbct95xufdIIKDPz+eJWKs5PNPyt6krb6nxWktcvA38BLqpY57J+j62JvK+2ZVGXjjREZNnrbX/zP0PqL7R9fr58Lv/zSMPQtvos87Y+VfLawI9bUv+dB/PfQ6Q7u53HD/ZIuxipOcstpDHXl2jwfhcjtcW+B3jPAI6n7s+48ztZ+xmX/U3bmmjaT2pQSXkkgq6X60aWqBvlYPlI4+WeptQ4/zWkgf3/KumsiNipLFFEHCjp36QhqBYiXRU9DOwfEaU9xiO1tfqVUseRbYGvKU3V+umo7jDVtsasTbq63tN1y8Y2HHERqVblw6SxO7enZHa1iNhWqc3nG4AvKA3btZik50dE6WxikvYnNXn4WP7M+iLp9ZGayvwQ+KHStLDbk8YHXzHKm6m0OW4jxmozXg/8INIwRZdJen9FmrJjtfO8ruam47+kH/sHSbf8KkfNkPRzUrvXA0m3/J8AFunUWkT1hETD3NfMkm3VjvSidh1d2o6o0DGMsphPY0MejtskMG/J+pACgW0qnlfd7boo3zXZJ/IvV873ZymMbNGl5zCAFZrUQHfru8yhXblrAkOlVuSh7Leqs6zV+axrG3ORxhxemhSs3VOx6uoaP8HIKsXn0byZVN3IVVVpNo6ISyoW/7xr3XEd/Envr1vbkY0mbcSHEm8iXdAUDfy4jXajcyxJqhjanvTb+NzId157pOvEL9uTyvKXpAqfumH7em2z6ntyN2N3Nv7G+Dik7jOefR+Fc9u00tVW53LSldoZ+Xldu+JdojCzXyHg2gl4dkTUjb/ZJH9VowEsQpqsZLbe2CXrLkT6jKqGuOpefwZp9IodSJNL7Nkpk5J1O20PRTpoO+0QBbw5qkcPaZWuDUlvjYif5McvzoF0Z1lpD+/uk3AhsN0RKA1sldqv7xOF9nu9Aqy8Tl1HsZWjvGd64+NW0tWkWf8eIdVcvSFyByBJ10fE2iVpFomSjlu95OYlOwLPJ88uFT06G0maydgFVDB7G72qDiFD21chfd8jvahl5+U2hlzu51JzoRwRL+874/X5W4R0m3hD0gVikGp/riB1LJzth1Vp3PC6vFW1fe0e9SZIzaYqt9WmzHO6mTQsd6WJM44nnWf6GiKw7W9V2/NZXu+lpDLZjjSF97HA8VVBkNKweZXKKnEk7RUR+xWejwtsy35DJL0yIs4sPO/ZYbwrfaMO/pNNDUd8KEl/RYy14R3mcXsqqR3/zAZ5fZh00fUjSobnjIrZpHO6P5OaEN1M13kgqjtMNv6eKM2me0dE3J2f75zTzAT27qPiZ2xb0ziI/iZpnNO7SVfda0aaWW1Z4OS6L5XSKBavJRXyhqR2SduRehc/WbL+EnndWcNBAT+tK2i172V+UETsnh/vFoV2h6oY5qflD/DOdcurgvw26ZRGitiL1NTh66SxQV9Kuk347qpaBLUY6SAH+SeSvojndNWAlQa2heWNhtKrC6Jr9tH4uJX0TlL5PQj8IyJelV9/LnBgRGxRkqZtD/0nSc1HLiSdxLpPZKUdu9oY8r4mPNJLzbbXibGxeE+mPggsrZkbZlm0JWldUk17Z7i660nHX2U76pxudWBt0o/2dRHxF0m7R9dUx3ndc2o2FRFRegel4oJnIdJsj+8uCwKGfPyVDhFYst7BUejY2fS3qmtbTc9nd5Cawh0LHFdRg9edZg/gaxFROWxnTdqmI1etTIMO4zlN4w7+aj/6xaSN+FCy7eJv4TCP2zeTmmIcCXwl+rhLIGnv7jyNz175ZGNKHZHr0pV2mMxpm8Z0l5Nmhf2npE1Jx/yHSE0snx0lM3dW7nsaB9GdmtBlSV/4v+bXnws8I6prYI8mNaY/k1RwZ5Pa7pV+qSQ9O69zBqkGRaTalC2BzSOPVFGSrm0v8zaB40j/AEu6kNQ2fBHSbaTdSe2hX0rqufyCinTFq+9xFyVVFyn5gueNpFqKNUht0o6JmrGo2wZYqh8zO6K8Vrntcbs86fbqVTE20sGypHZ9t5esvzLteui3vbh6GvAWxgdYP62rfRnyvlqN9NKPru9s45q5nG6YZbFHRHwlP35TRPy8sKx0zFVJ25JueX6Z1CxFpPaDnyINn3hiXf5Ltlc5tOVkygHRrp0Lz65lrco8p21c7n3mt3gsNfqtKmyj7fls5Yi4Tan54TPz+/pLlIywUUhzKKm/ygeicKewx37aBLYXkdrJNhoJSdI9pA7+BzHWwb/2e68WQ4rmdMXfqwmN+NBj20M9bpXuYnyOdCH2Y8Z3Uq0cEadiW3VNb+rS1TVfavw9kXRVRKyfHx8K3BMRe+fnV0bEBv3mbdq2ic41jLMFqVEzAUq2LqlG9AbgTxHxhOpHzdiHNALCuDE+lYaL2Zd0C6BM217mqnhc5x2Nd9K+xqxNuoUi4vCc/n2FH+3fKA2RVLm5isdlzzv7v480nu13JS1Hakt2kFKzjmMjomzWuDNIAdZLCgHWN0vW63Yr49uJ9tTmuJVUvHDaQLP3kJ4tiI72PfRnnYCV2+RH70Hy1yZ1FL2IsV7SmwGflrRt5FraqdwXLUZ6aWDWB1IVJPcy5LLYgbGZzT7F+HajryLd9ej2RWDLrlq/qySdTbrz0yiIpuLcpjTT5x2RZ4mT9HbGRqJpdJsVUq2h0hS/Zcsal3let225N9X0t6qj7fnsr5IOIHWUvp00usQKOaj8dFktZER8IJ+fDlYahq571JGy5jdtRq66lzSued8jIWXLAK8kXVQcpHSnY35Jc0fFpCHRfoKTfvsStTHrOzoFx+1jpH5Z85JqeGvvgFTsd1bTGypmRyxJN65ZBtVT3bf5nswoHANbkI7JjmZxcUygx+hU/pF7h5b89dNrdC3Sj8KNpJPNPcAyFeveWLOdumVte5lfRZrSc4nC48Xz31UTLLODC49fVvdXs43G6Ypl0V0udeVEagN8NWnYrc7jzvN+R/VYiDTV6JVUjI5AurNwAKl5yW9IA+bf1se2rxjGcUuqTar6O7tmX21HHPl/pB/R+/LfbaR2cVXrn0UKsLpffwWpSc1I7Kuwbl8jvTT4TIvH97akWrnO8z+QeqffQhpyccrLgnYj7Fxfs73KZTVpbq8qS2Dx/HhT0pBpbyBVZvyixX4Won40kkZlPlnHYD/HUn7e929VIU3b89k3SJPjLFx4bRFSB+5v9ki7WS6/c+lxbqL9yFWL0mAkpJL085HuUv4S+DupBrZq3RnAkoXnTyMFWnWjczQe1QN4D7BGfixSO+IHSb9zlaMoDeu4JV1UX08aBm+BBmW9MmnCnatIAfu9FEYcq0k3P+lO7YnAHcAD+diaq0e6Rt8T4NOki4kTyS0M8uvPpGIkmsptNVl5TvwDNia1070d+F3J8rogr27ZxS3zM5P0g3tryV/Podp6bLs0v6Qr+6VabK+vdLQMhvMXsfKvJt18pBrozsnySNJJe0Yfee07wCJN5TqMY7R0KKYeafbPJ7+tGqb7DHAqaQr3zmurkZrffKYizZ9qttdrSKih7Kti/blIt7x/NMHPpxhEX0TqwNp5fiXpgngl4KxRKAtaXNSSfgxXKnl9ZdIY5mVp6i4YH6/aT+HxoaTa51llWfOePlryt0/Od+kQWW3KfLKPwZL0VxQeb9K1bCPSiAKlv1UV22tyPvszOZjoen0G1UMSPoMUBF8ErN/i/fYd2Jbs98PA70h3Lprud2Fg54plO5BqTO8ijULzclKw/yvqA9tz6v4q0lxLPr+Talwvy+eLVwAXTPVxS2oiuk7Dsv0daQi9zzJ2gXBrH+mOJgXOPyA1l53RT7qS7dTGdIX1NiG1x1+w8NqadZ9x6XaaZnBU/kgzI+1Eg6ujHtsTJTV0+ctTdoL+WN2XlzS286KF5y8HvpnTPm2Kyqz7B/PzpCvE+0hX9fcAn+tjO43S0TIYrtneDNIwUWXLfkoan/cXpJPzfC3LqmeAlY+BsmPjo8BHJ+u4ze/ne/kYmu1HriLNb9u8d9KV/GzpSDUEN1WkuQmYt+T1+aj48R32vvI6S5A6jxya/z5Ig7FLa7Z7ceHxJV3LDilbb4rLvTP2a3Hc187zxyrSbJf3twtpivB1Sc3IbgS2m2D5Pb3w+FpyjSSpZm/T4rKabXy+6+9zpI5qz5nMMp/oMVixvbkLj3cpPK66oCn9reqxj37OZ7XvueL1W0g1tH2dl3rksTKw7VpvXOUNPX5DSOfNX5ICu+tIvw2b1ax/LXmuBVJN8v9II2r1ytcmvdYpSXNl4fFPSU1He33+Qztu6WPc75I0J9JuroarSJVrHydXRPSTrmZ7jb8nbf7mYvr6Hqk96m2SfiZpu9xovidJO0u6XNIjkh6WdCnwtihvz/g90pe7+28h0q2vKj8jja+JpA1IbZpuJw1g/+2avH2w8Lh0SvHJIOkjpOnMN46IJSLi6cALgBfnZZOWLiJuK/sjzfa3R82+FpH0KUmHSHqlkg+RTtxvrkh2BrB6RLwxIn4RFZ1iujtnSFpC0ockHZo7Gryf1Nmlrn3cQpQfG52/Mm2O22eTOnN9DrhD0kFKPdvrLF713nspSxdpWK6qtnBHAcdLWqXzQn58HKmWasr3pdRB+FrSrdWbSLVuGwPXKM3S1jdJz5LUmQ2SiNiksPjpXe/lg4WnS9Vtd1hlEREzImKRiFg4IubOjzvP56lIcwLp7s7mwBF53y8nDWt5Qt376sNZhcfHkMbIP5HUr+SC/L6eSaodrHpPX+j8kWprvxYRh0aPkUNalDm0KHelztWdx93rzBq/PgpDddXkOSp+q4r7a3M+uz63Qe/e1ltJFzRlXhARh0eOWmryc3zX85dL+qWk6/LfL4DnRXUHWknaW9K9pCDyJkn3SPpc1I+4tDVprOKTSZUXbyHV4v5Q0qsrkj0auSN2pDbdt0aai6GXyt/1Gk9KWlapM+cWpMqPjqpZUYd23PbYXlXetiVdaF9OmqvhVuDpSsPK1aVbn/S7vgip78oFwMKSlum1z4Yx3eQadJQ+6D/G2tD8ijRI9g8pafdTWP/tpDYwLye1sVqM9MNwGfD2SczX1YXHB5KGh4FUI1B6+zMvr7zVOgl5uqL4mEKbr8LrS9FjxsI26QrrbUDq1DSTdJvrQzXrnkj6wX4v6Yv+G9LttQ0moSyK5fxs0u3OI4DdSKOHHEm6nfesPrY1W3lM9nFbSLdczuPvSW0e9+31/hrm6yxgi5LXN6e+ne0HSReJnTsUt9V9tlOwr1+QAr7u199AGge3LM16pB7f15KGeVqaNEzYncBHKtIcTUnzgXwMHzMiZbF43V9Fmv3aHE99HnNXdD3veZuVQu114bU2bcobl3mbcmf8ubf7juAVFWkeoHym15NIQ8FV7avV+YzUcesPpHbNXyP9bp1HCvKXn6zPmDRV+K2kOxnrk34T3kmqHHl1RfqPkM7/qxZeW41UaVL6XczrnEtJMxPSd/u8ijTdd5/HPe/3OO6zXF4D/JX0G/C9wusvA04ZgeO26k58bVl0bWNpWjS9ITVf6qdZxlBiuqq/aTvEXRlJ65FOFutFxUw7ki4GdoiusSXzFdmxMb5WCaUZt6pEROxTsZ+2k8EUhzi6IiYwLE7exqxeyCoMSi7p2ohYtyLNpC6TtCZjvXPvI9XSfzwiVu6R92IZziB98VeKPief6bHtWWWba0GOi/IRWHaKiNIRWCS9htQR5DHSFfubI+J3LfLS87jtWn8h0syFHwWWjfLJCR4Azq/aRlSPvrIOY9PIXkbqVb4xqW3lttFj5AFJC+ft9/yMhryvGyOitMa5apmkP5BGEPg9qYPNHqRbrp+N6jsczwBOIN0C7oxM8DxSz/btonqYpmGWxZOkH8fO6ATFkTIiyiddaDwmer/abLs7jdIIHC8CPhgRt+TXViM1oftDRHypZBsTKvO8jb7KXe2GLv0z8O6qbUb1cImtzmeF9TYnDYEm0rjeZ9Wt34+u938uqdnCVV3rrEfq/P6ykvRXkCoZ7u16fSngzKrfSUl/ioi1miyT9Pm69xLpbkfZ9h6g3Tl3blJnzvsLry2Y08w26saQj9u7SefA0tF0qsqiZnsrR82dg4o0IjXrqjreG8V0k23aDnHXIWlp0i2AHUhj7/6c+iHfFukubICImKk0w1a3sqFjFiT1eF6C1HmlzNmSjiPVCDydNEoCSmP71k1tu5ik15FqrBdR18DvUTLQu6QLI+Il+fGPI+JthcV/JLXrIsbfKqzLw2Qv+xPptuw2kW+TqabJSMGsIZUiDVtz62QE0J1NFh4/J0oGV4+I4yXt1/16wX7ASyPiT0rNK75CqkHoqelxm2/3bUO6EHkxcDppeLIzK5LcQ6pNaiQirlOaVGMnxn5IzwfeWxM4frTkteI2S8cSHea+KP8e91o2b+E7c6Okj5NmAa2cWCIi/gG8qBCIQKpROrtm/8Mui4NJPd4vIjWfuDB616bMkPR0qn9MGw09Nwm68/E2Uo3jrLKKiFuUJou4inQnYZw2ZQ6ty714Xl+scF4XqfaszL+rAoceWp3PlIYXXDLSVOFnF17fBrgrItoM2Vpmme4AOufv6nxeLDNPdwCd09wjqbQJUtb4e980MCxoe859nNS3qOhFpIv2LUvWH+Zxe3dUTI5Ss5+TeqxSdTFRV2EJ6a5ImaYx3aSatkG0pPeQAopnkToN7BH9DfZeN+XqbMsiYtaXIl+97UYKdo6l/guzO2OTarwkxsbYXIY0vEqV8xk7yM5n/DjEQXqv3RYsPO5uR136owesL+nBktdF6mhQpU26N5CCxXMknc7YtOG9FPcl0vieD+bHERET+YIU998mwII0wsCfSJn5Q+fqvnanLY5bST8l9dY+n1QTulPdyTJ7qM0PsMZm1vphg2Q93/dU7wt4RtmPCOk4qGqrPJ/SJDidY+XfwHq5ZoSomII6Lzub8YHIYqSh7/YtW3+YZRERu+X3sBkp+DxY0pnAdyKPK1xiLcbGlp1tk6Rb6231cy4o2+f4Fyraieaa99l32q7MoV25n8fYef08xp/Xq2ov75e0TDQfM7vt+eyrpI6j3W4gDXO3eU3aXiZ6vm1bsbN6RVAnKo5ZtZ95sPE5N19sH0ZqpncCqWLmqJy/yTxXQLvjtq/vpqSnF2rSX0gaZeMYUvOgfr/fvSosq4L5RjHdZJu2QTTpSm1/4LdRM/2pClPyZs+WdHXZqlR/qRYn3Tp/C+m2+4ZRMTVpR67Z6TmphqTfR8QLC8t3qdtu1e6aLos+mg1MVrpInTJ+lW9RbUdq37a0pO8Av4qI0trUtnnsUzFwbRNglaUb97ziyr7NcXsGqZah1623nWOsY876devWqO38VmYCNTfD3Feng3CZqg7CfyO1ySt7HpQEFZJWJA3t1PlR/CnpbtXb8+MqwyyLzvnpnHybfAdSHv9MKqcy11fdMq+imtnJJL0tIjqdmWabtr6FOyVtEV1ND3KQcndFmsZlDu3KPdpN4LEYOUBUmpp4f8amJj6cNPpQmbbnsyUqavRuVpoJdvYNSotERFmlCpJWirHZVD9ZWNQ4sKV9pc+2NcsOrHh9jcLjLRmf97rym1mzbBZJW0bEb/LTr5FGN/k9aRjWi0nNxb5Zs4mhHbf0/908i3zHm1RR2Jk1cyfgFFJ/kNpmJhOosGwc002maRtENzgp/ZixDxdSp4u+Kc2o93rSSes5EfHvJun7MO4EIOmgiNg9P96t+GWSdERFkN34VqGkzTu3mCWtWqyBkvT6smYjExWpfdfRwNH5wuSNpAHZS4PovE7d9kprYpTaTz+9c/tPafSLXUgdUJ6d0xZHTWgTYJWlq9tOJ8+Nj9uomca1y26kizxIQwW1sWh3E6KisuMi166fG2kqXpHG+ezUmO3cfeE4Ffvq9wdE0qci4ss5zWb9pOlyFKmm8XhSO+qLScNqPadTo1hhaGWRL2a3Jd0pW4p0R2TDiLijj/fXxA+Upmv+VEQ8kPe9LmkUg3+SRwRo2RSku3brw8CJSqNgzNZOtGIbjcsc2pW7pBVIk01cmJ9/lDS6D6SxkW8u2dVchbLZHjg8Io4njbBwZVW+aX8+qxwNgvF3O4vOJZ+nJJ0VEcWg6wTGzmHFc3zjwLbfCpWuGtHKduMl6Y6PsbbijSul8r4qj6UuB5A6SeZkcW5+fIKke3oE0DDE47bBd3PW9zFSc7fTgdMlzUsKps+V9MWIOLh2Iy0qLGkY0022aRtENzDuZBt9Nmov1BB/jNRJ6DOk6TGL242YWJMCmP1LuWnh8c6kjjEdpZ0RaXer8EDGLi6OZ/yFxmcobzYyKXKtxqbAZZGnA6/Q+TEUqVnMXYx9nqW3kCXtQJr2+2Gljjl7k36sLyF9MWfTCbAkLRkl7e6qTKQmsA9tbnGP6yDWcr+LknqMV922LzsudiONBADphLk+6bN5LvAt4KUjsK9+vQn4MqSLyZI83UsaO7XqrsDiEbF3fnyGpL+ThoP8X4/9DrMs/kGqdT4GuDlvf+PcJrbqR3i2H3alNtIP5FrtMhsCnwCukLQPadirVwMfi4hflyVoW3sd7dqJtilzaFfuXyVVIHS8l1QxswDwBcrPTXOrxdTEEzgv/VbSvqQJO2Z9ppK+QKFpUpdi2XVXelS1n28T2ParWCPaRPG3ZIHcjGsuUhPCTpMuUX+h0a9iuSzWdZ5R8XnFd3GYx22/xp0DcvC8dd7PKnn7tTHFBCosP0G6EG3cqX8yPBWC6LbBxHwAETHXJOalH6p4XKnlrcK6/bQJ4Kp3JP2a1CHrWqWOlZeTxj1eTdL3IuKgsnQRsWphG1f0eTv5M6TxRm+WtCHpNtkOUTPOpwqjbOT2k32NsjGBGth+tDlui2nWqrnFFVExOgxpeuB3Ntzv4zHW5v81wFERcR/pR/krNemGua9+FY/9bUqWL05qF/2uqOgsqPEd8P5G+lHu9LavqtkZZln8nHSsrJX/iqp+hFeStFakTrTzkmqa1gcel7RTRPy2O0EO/r4s6XFSDehdpGma76rJW+va6xwsj2snKmmGpLdExNHd69OuzKFduT+r68Lhkc7ta6XxcMt0xsy+lwZjZkv6Vl3mI+LDFYs+Rvqcbi7UdK9POle/p2pzFY/LnjfV5lZ829+uYl6LzbbKmnRNVHFf3f2eipVgVd/FYR63jUk6kjQZ02nAFyLi2j6Ttq2w/DPwtRxb/IzUdOTKltlv7KkQRLcVUNqkIKivfSGnW7Hq9qikl0ZE58TZ/aWfK/8Iz1V43Fmnati+NrcKB3ny67Zq4Yv0DuA3EfH23O7pIuCgPrbRb57GDZSvNKJHZQCdtR1lY9C1ok0Vj6VbKQ8Cm2yjX0/mE9j9pBqzYoeYupqbYe6rX7OOs6qLU0krk8YtL5vwZlFm74DX6YBY1wFvaGURffa70Pg29tszNhLRzvn/UqTxm49k/CQRnfSrk4LfJ0i3XLcCzpe0b0T8qGK3jWuv874WIc1QuDxp+K/f5uefIE29XhZEtw242pR7d7vdYk16aXvjiNhX0lmku3BnFn5z5iK1ja7yPtLY5scx/u5drUjN7XZUGhqw00H9ushDBlbotL8W49ti92p/3VeWhpRm/AbaNeNqu69dWiQb5nHbJk9vI3USXBP4cL/BcL8VliVNdr4JfDOfl3cAfqQ0mtUxpCHubmr6Zpp4KgTRdT13+1FsUtCxcL5Sf3eUdMTIzpN0GPD1GBuneWlSA/lnkdrrQTrgirp/hIsjAFSdINrcKlxNqXOHCo/Jz1ctWX8iHis83oLceSkiHlJFz/kJ6O5Us5B6d/ZrPMpGId2gruzbHLfFzpKPVjVdkvQzUlBUZmdJ2wHPBK6JPLZ5D58j1VbNIE0CcV3ez8tIEyhUGea++tXzByoiblPFsFoRsUrL/Y5iWRTb2D9aCOL+j/Tj9ARwg9I4t2XOIN2B+kV+fqPSsJ9fl/TuiHhxd4KWtdeQaqjvJ915eg9peLCnkcbNvbIiTZsyh3bl/pCkNTs/6J2adElrkUZ9KRURF5e81isoWJbULGl70ljgPyNNKFTbtlTSWyPiJ5GGBlw2CqMGSfpgRBxSkqzY/rq7LXZd++tRMxbppWZNd0TzUVH6NbOwrzZ9oIZ23LZpXtU2GG6gtMlO/r07ADggN8H5IfB5KiofJ8scNdkKgNIUvh+PiKrbT/1up7b5QG63tGtEvKpi+dNJvalfRPoxeg6pwfxXSENJTVrwqNkH75+Vd0kXRMRsNaL5i1MpJnG6TEknkzoP3kk6sFeNiAckzU+airZ0evOuYPijjL+tVhoQq8VA+ZLu7Nr2uH1VBN4oTaKzNenH+zZg88KJ6YbInRhL0s1NqpXr3Eq/ATi9c7FVsv5HgX9FxA+6Xv8QMCNKmsNIOiTGd54sLrs9IlaqWPZtUi3U70gnxpOjYkKhkvfU94QBw95XvyTtFRF1Y4N3Ap8fRWFUncKyt0bET/LjF/cZiIxqWRTPIxeTJv74O2na5edF7oys6kkrFoqKdo2SXhElTUC6aq8/QvqefJA0M2dV7TVqMTFT2zLPaZtOkPEq0t2pfRk/Cc9epIlHTutnv01JWp50l+yjwCcLQU/Zuo0nhBmkXr/BbdLki991gb9GGtO98/orI3d+zOf1V0TEP5VGRTmWsVFRnh0lY3DndLUdC6O8c3CbSXiGedxeTaqcKW1eFRHb9bPfiry0OqaqPuP82b6KVBu9BalpzDERcULbPPYlBjwl4qD+aDElb053Zp/bX7ePdXpOrUwKoDszhK3Q577nJt2K/0T+2xqYu2b967ueL161rPD6EUP8rJ5BGgvzROCVhddfTrrgqUr3+bq/Scxfq/3QbsrW5UhByLnAN0hNWc7Lry1XkeZa4Gklr89LzRTyNfm+vWbZtaTAHNKdjMsmUK5bkprujMK+5iM1Q3gtqdbpk8CvSR3mSqdtB05m9umWLyRNt/7CijSXlz0uez5VZdFgO8X3sglp0qT7SENwdV5/NTXTmZdsc3VSm8drK5bfDLyx67XlSIHMRf3ktVdZD6LM+zwG1yWN3nJZ/juKPn5nJpCfDUl3Ka8k9ddYu8f6V5Q9LnteeH0d4LWF598gVZT8kMI07V1pjugz/8Xfio1r1ntb4fHiXcsOA9bJjxcFrgeuIZ23d6zY3lWFx4eSap87z6+syceTpAukzvv/UeHvhy3KvPQYHuZxS4pFPkVqHvjO/PneCLxmEo7P0mOqj3Td3/Utc3n/nXTOfguw4ETz13d+hrWjSc94GsR7F1LTiN3yl+KrwHyD+OBKtrNQjy/UYqRRIq4EXkkKlq4h1VbWbbdNkPUHYM2S19cC/tjPgTiKf6QpfNuk24rUYeNe0ixS5wGvHlAe5yYNp1d8bUFgoYr1jwB2L3n9w8CRFWmuqdl/6TLSD2jZ3/NIs1BVba9NMLI5cBPptvRPgLVJtw0vA14/Ivs6jtTk6YR8PBxKqrX4EvDrijTvIQV8L8t/m5KChk2B1SvSXFH2uOz5VJVFg2O7Mr8Nt7MsafKpPwL/JV2cPqdi3dLvTV72ipplTwAP5r+HSM0YOo8fnKwyn+xyB1YEPjEZ5VzY5hdyXn5CutCvrICpev/9lg0paHlR4fn1pKYPbwNO6Kfc+8zb1aTppxcrvLYu6Txfup+8znWFx7t31iWNZXxFRZprO2VGunDctLisZl+vI13sXUoaK/6Zfbyvq0gzGi9ReLx4/ruqIs3Qj1tSZV6nMrA0DmnxmbaKQUre/zmkc/XiE81Tm7/p3Ca68ZS8WaMxFlU+aP3TSTVapbdms8tJtzw+EOk2/ZmSNgC+Lem2iNixIt1+pOYeB3Xl48Okobd2LknzeeDXSsMTzXarsGI/nWF8qoYhqpyNrancnCOqlkdE6TSgpCvfujIu29d7SG3C9yCdIAA2AvaXtEKUDKmniY2ysTjwAUnrkN7j9cC3I+LvFetvEiXt3CLiW5JurHlfS3dvU9VT5EL94PR/qllWHNVDpIkRrobaUT3aTBgw7H2tHRHr5tuZd0bEy/Lrp0u6qiLNtsBeETFulBNJG5Eubss6bkbF47LnRcMsi34Vm6KUnQdnifKmVZ3ZOVcgXcS8GzgxaoZgi5LmH7mJx46k27TrVqRrM45wmzKHCZa7pCVJbZZ3JHWE/FU/6Rr4LKmN6/r5b790Wuv5vtYqvP/Vu8qmqkPssjF+JKMHI41ljaT3VqRp89vTqsMp4/uWbEkamYaI+JtUuntoOSpKjJ9UbFvSiBFLAJ+O6uaRi1LdB6rK0I5btescPGjdH9wnSRMFjWurLum1pGY7kzVdfanpHES3nZJ3UZqNsdjdySxIt+/fGhHX1ORv04i4c1zC1MHlRfnHpUrjICsiTs8XBnuQajQhTfDw+qgeXmZ50peqqhw2r8ljU1UzQw3CR0jTrBe/UGdL2op0K75sXOrdaDHKhqQXk2ahO4KxqVo3BP6gNKxW2XTeddOQPlLx+leBUyR9jPEXSV+henKCl9fsp06bgesjmk8YMOx9PZoTPy6pu5Na1YX3Kt0BdN7GpZJWqUjTJhCB4ZZFp91wkwmJ2kwZfCjpB3uniLg076fuQqKYv2VJHeN2IjXd+zLpuzlRxU5JbSdpaFzuSp2VX0d6P2uSAufVImKFlnmo07ZjeJvyGHdcRMQmhafPqEjT+Lcn2nc4fUBpCNO/kibeeRfMahtcOiJF9Dkqiqo7xv2XFGw/CKxEzYyK0a4j8tCOW1p0Dm5g3Oev9jOcfoXy6eqvZ+LT1fc0nYPoxlPyZk3HWNw3Kjp81ekOoLuWVU2tC+2CLHKw/Pbia5JWlPSJiPhqSZKbI2KgB1chb7OuwiUtlV+7p4+k66l6qteI8qFy1H1Fmvd3X03NQ9tRNr4GbNdVU32ipF+RmvKUDoFWcSdEQNXQP0dJugf4IqkmLkgXSZ+Pig5JktYgBd/PJDUj+nhE/LXmvXT2VTqiRw+LqfmEAUPdF7CC0vi5KjwmP1++Ik3ddMJVQ0K1+oEbZlloAhMSNbQcqcb16/muyXFA6agmhbw1rr1uaNZJoGWZQ7ty/wepOctngAsjIpRmmZ10bd9XVbp8wbUD6c5ct7skvSAi/tCVZhNSoFum8W/PBGpE30uqCFmG1IyuM87zFqTpqEtFf6OijBslQtLLScfu80lDLH6zc/HYRH6vO5DabM9252XIx+0G3XeH8oXLDpJeUbaTCQTDbceIbzxd/WSa40bn6EUNe/xqfO/ZgyOibnzOCZN0C/DxskXAVyJi9R7pZ7tVGBGzba+uHOq+BG0pjZrxIdL7mIvUZvHgiPhiTZpGn1VO8wfSqClXdb2+Pqnz3/NL0rQdZeP6iFi7yTJJR1DftOUdVcuaUJrA4ShSm8HXkjrC1fYez+ke6sqfGBvisfTCpcd7iqqL1iHvq6wZVDHhkd2vSToGOLv7olfSu0idnqqGCSwl6aKqmpshl8W1pIu/JhMSfatqWd7ZbBN4SDqE1OnwIqWx7HcgnZcWIJ2X9ipJ82jOz8cKtde3RERdLX7fus7njcs8pzuChuUu6SOk978g6e7Vz0iduSblfXXtq/t9Bal/yDmkETruq0hXHGv7JNLU1B8k/R5dGRHblqR5Pum9HMH4u2Q7A9tHxB9L0rQ5r9/M+BpRJC1HqjhbseZ7tUlZQDwZut+H0nCtV5PueAZdx0jZd6SQtuzOyy+j5G73MI/biu3Mal5VFuSr5Yge+e7AJ0hNTpqMEX9zRDyz6bLJMm2DaEl7RMRX8uM3RcTPC8v2KztB52XrkW6r9jXGosYP8zTwYX4k1bYzKguyKm4Vbh81twpVGNInP1+bsR+5f0XERu3eQem+PkL6MuwaY8NirUbqKHJ6RHyjIl2bk+1LSB3IfsTYGN8bk07qb408IU1XmteQauZmkIYLek9+/WXAHhGxdcW+biB1qrm/6/XFgd9FybBfbUg6MyJemR9/KiK+3EeaKyNig8Lzvo5dSSeQam1+SRoL+PbWGR+hfdXkYT5gm+L5o7BsadJ36VHSsQSpff3TgNcVarX63dcdEbFixbITGF65dw+lVTpEXVea4kXIF0j9MGapuAjZjXROGTeTmKQ1SbVsZcNNFisBOrXXu1SVW1NdQfQJDPn4y+e9TvvuNUhj955QUss52ft9OumW94si4k0V65zI2FjbW5D6/jyNNATflTXbXpoUfHf6hVxHCsB3jIgPlKz/5og4rmJbK5V9DmoxXGJedgWp4/0nI6KyPXMbJd+jNhfq3XdejiPdealskjNFx22TIL9VMFxI/wnSeM99NdlRmo/jPsqnq182Inbt6022FVPQm3Ey/mg/lNS3Sb3zv0y6vfbZtvuZ4ve/c+Hxf/J7eiljF0a39LGNlYE9Sb2CLyPVVqwygLxeQckwYqQZra6oSbdXn9v/VNfzZUhNH44nnWj2AZbpsY1Go2zk5buSboG/jNQ2cGFgM9JJ+70VaQ4qPN6ta9kRVeXX9BgkdR58LmOjctxQeFw69FQh7aKkmSXPyMfV+6np+dzmPU3FvgrrzSDdDj6KNCzSL3qs/3LSXZQP0WN0nR7bqRxacJhlQeph/9HC37jnfbyPK3qt07X+yqTOP1fk4/BzlIwmlNc9BHhxfrwCqRb0spxuv7ZlX5X3pmXettxJlTYv7nptPeBs4ImJvq8G77/ut/GawuMZpIB64Qbbfi6pfepMUq136ehKjP9NPavf/JVsp3a4xLzOXKRROW6iMBTeEMpyIfoYZo10gX4esFHhtX5+u4d13L4nH6M3kUYyWg+4tc/yaTSiR/48zwBOJY26tjtpyMt39Ei3IKkz6F9Iv/nH53THNjl+Wx8Hg97BwDLefiipRmMsktohX01qV9p53HneeIzeSXz/xRPRR0iB27WkETlW7/VFJN1uuY7Uk3uN/NqtA8pr3UmuclmbspjANp5BqmH7BakH9xeApftI9xpSk4n78t/5pJrNfj63foeRanwhR/oROzv/P6fw/GxSE4V+tjEXqZbkXmqCqzbvaSr2RRqa7jDgjnyi/RuwwESPna59vL7i7w3APaNQFkxw/PWJfN9IgdYVVASOpE6+vycFYgeQ2mRCusNWmTdajiPctMzbljtpTPL1yvJNxRCLk/1Hao9e+ZvV5rubP5fPkS5yLiRdaN7WI80VZY/Lnpek7Xu4xK50a5M6+z1Ej6EPG5TnbHkF/h9wO2O/B7cB76/ZxpI5zfmkYWz3Ic2W2G8eBn3cNg7yaR8MtxojvrDuaqQRk7Yhddod+HcqYnoPcRcVj8ueFz0aeRi8iHhEqu5tlrXtCTtoxQ4y3wC+UbhVeAKwnKQ9qL5VeC9pjNKlSTXCf6a+3CaibgrriU7LDoWykHQN5e+jcvgftRtlA9IGf036gWyc167HdaqmaO/koWyIwE+STsZ3w6xbjW8gBSd712ZQehHpOHop6YfxdRFxQV2Sisc9DWtfSrNS3k5qQvSJSFPO3xoRlZ11Wyob9q6j9jgZVlnE5HXS64vKZxIrzUOk0QK+KWnlvP6PcpObY/JflVadklqUObQr91WifKSXS/J7nTQq77j8dNLt+F+ULOtYX2MduQXMn5/XtbX9E2kIuG0i4ua8/4/0yGLj3+6SZg99dzjNfRj2BD4NHBo54qpZf/OIODs/XjVyE8T8/PUx1gFvi650nyHNULxZRNySX1uNdDwvHhFfKtnd3qRmTt8p9Bv4R24q+KuobpY6rOO2cedg2o/osUE07MQIoHbT1U+a6RxEr1/4gs/f9eWv61XfaIzF6LMnrKTfR8k0wAM060SgNH7l0vng2RfYN7f9PojUbGW2MVQjYltJi5ICqy/kbSwm6flR0hlkgoon56Jen1W/iifF17RI32aUDSQdTM2FR5R3JJkrt0+cq/C4c0KrGut22/x/ftIsnU+Sbl3VjeRyGPCKnM9NScdBZ+raw4GqqWtnAg+Qrv53JXUARakDGlE+dGSb9zTUfZFqnrcjBRJP5Pafk37RGDUdQyW9oWbZTIZX7sdFxJvz4wMi4pOFZbPa33elKXZmWqDrfFsaYEnakvRDvzWp5vBYUr+IntOR5/PuAcABSkOZ/pBU61j1vjak4TjCLcsc2pV7m5Fe2uq+kAtSreg3I6JuRIq+xtru8gZS4HeOpNNJZdkrQHuG0rjjKjwmP1+qIk2r4RIl/Y5UcfDS6OrDIGmeGBuVqehAxkbdOL7wGFLzkV9C6SgRbwPWj4j/dl7Igd2bSU0my4LoPwMH5jbHnX4DB3b6DVS8p5kM77jdm+ZBfqtguDtNfk89x4gnNUP7SX58MOM/r3fScK6JpqZtx8K2el319xs0l2z3imjYCW4iNL7D468pnxRiY9It0J6BpaRnkA7UHUi9nSelI88w9FP2ysM0RcTRJcsaj7KRl+1ceNpvZ6uZpCC47IcmoqS3fq7J25d0Qrg9p12BVHO+V9kPgaSrImL9/PhQUlOCvfPzK6PQ6bAr3bmMBUvRlc+IkqGp2rynYe8rpxWpffOOpABrEdK4saeWncAnm6TbI2KlimXnMrxyL547ujtHTdp5TNI5pDs8x5cEHL3SltVeHxMRJ/RI13enpDZlntPNpPl3eFJHehk1ShOMbEf6bm0OHEkKss4sWffz3a8VldUuq2WHU0lbRsRvCs8754CdSLXns01Y1fX9GPd9qPt+SLoxIp5Vsay2867G7rzsQLrgOobUaXC2u8hDPm53o2Hn4Ip9147o0bVu350Y8/qtPq9JE0NqNzLqf6QrsbdMIP1QOx0ChxQe17U5rpwyurDOUsBShecrT/Xn0Ueedy883qvweBHgU6Srz1eSThgfIrVNO7FiWzfQ1akwv7448Kc+83PFJL+/dQqPvwF8j0Inifw+D6fQWaQrfdupaxcZ4mc4tH2V7HseUo3dT4F7h7TPyraOQy73CbdhH2DetiTVOv+dNKX0W+ivg1bjdphDLvOlgd8B55LufH2NdGHwe3p0em6xr8/V/NV2pJ+k/S9OGp+5r74XfW5zQh1OSXcTv0mqhPg3abSm2c75ed22fQ3OArYoeX1z4JwG77VXv4Ghnzdp0Dm4kKZR+3VadmKc6vPZUD+IUfijRZDV53Yn5cNifK/52f4q0txcs73SZfl9701qG/1PUk/se4DPTfVn1Gc5lY50AJxIqqF9L6m24jf5x2qDmm01HmVjUJ9/2fZIt/xUss4M4M8V6T9N6jx6Yj7xde46PZOaThqkZiI7NMzr9aQOrY06cwxzXz22+anJ2laP/VSOzjHkcu+M3PK8/IPYGcXlecANwyiLmrydk39Ma0caKEnXuFNSmzKfSLnntJMy0kuPfXys5O9zpN+4f0/l55vz9x7GOrOLdNH0L1KH/edWpNmNdh1O983nz7NI7aiXoEdgRmoqcRLpIq7zuPP8/pp06+Tj8Ij8+X6QVCN/M4VKkYq0nYv6o0kdnn9GamI4Esdt13Z6Bfltg+G2I5XUDf7w8KCP56dic44TaTAWptKEAT+NiN/12O4VMQm3Dbpudb2X1CZ3lii/1dX4VqFajt08KlQx5q6kayLiOfnxDNJFwkoR8VCP7b2GNG36Ovml64CvRsTJfeZnUscQ77pFdVNErFmxXt2yTRibuvbh/NqapGH7StvN5duKB5GGaPp/kTsL9cjr+qRbfm8mlfcxwHHRe3zPoe2rxzYrm1m02FZdx9Y1I2LeinTDLPdzK/IIQLSfMn7KqMU4wm3KPKeb9GNwUJTmENiN1GzpOOBrEfGPKc7TtaRg+TFJO5GC/FeSgrPPR8RLa9L23ewhr38PadSLg0ijoPxXPSbvUZofoFIUZuAtSTsfqRnCOqTv/HXA0VFoJ921flm/gROipt/AVBy3TZpXqeWESRNosrNy3fJoP8NjX56KQXSjIKuqTVDJeutGmnp7MvPaV2CuFpNCKA1Cv2VE3Nv1+lKkoGto7bvbqAp8Stp4DmyCHHV1tmJsWva63uz9brt7UohfRsRRXeu8FXhzlI/OMSGSXkWqRbmE1I4OqBwJpJhuE1J7tjeQamCO6b64m8p9VWynchKUFtsqO6F32rDvFRGv7pF+SstiTtJvO8y2ZZ7TjmS5K0349FFSc5gjSZ0K75/aXCXFPhmSfgr8IdKoLI3O1xrrcLpeVHSKzL/xr2SsrfY5pA7XK0bE433uZx5Sp7a/1l2AqKJTbo9tn0P7fgMDP25bBvltg+HGM5z22F5lP6jJ9FQMolsFWU2vgAeR1z7WfzljPVivizxMT8W611b9sNQtGybNPr3prEXA/BEx2+gykp4AHmas88T8pOC2bhSBNqNsDFRXEL08qUf4fxg/C+P8pIukv07yvp9FuiPxT1Kv+OIJurIWpmsbm5Hacq9dVfs67H3VpJ+0muiu7W5AqpV6M3Ar6Yeysqf4sMpC5UOgzRJjQ3hNOy06JU24zPN2NmMCx+BkkvRV0tjkh5OGdBt4p9kmJF1OCsruJzUx2TwirsvLboiIymFlm9SIlqSdjzR6007Ai0kTvexUst5hwMERcZ3SCFa/B54gtfX+eESUDrU4lE5sY/saynHbJshvGwxXVViqRydGtZiufjI9FYPoTpAFORijR5BVso2eV8CTlNdB1qJWbnuQ+x1FajHKxqBJujgiNul6bXMKtwkj4qwB7Hd/4LWkW3GnNUy7Melk2RmP+ljg5913O6ZoX40vyNrIJ/zOj8Z9pB+Dj0dE7S3HIZfFjwpPtyG19eyIiHhnk/2PArWbPrl1mef0jcp9WCQ9CfyPNPRZ8Zif8B2yyaDUdO67pD4dJ0fEe/LrLwP2iIitS9I0rhHtkYeFgdeXndslXRcR6+THu5PGfd5O0jLAaVWBsqRbSIFbqcm6OB3147ZtMFxI37TJTqMmupPtKRdEtzWRK+CG+ym2qXwm6VYLjJ0AZ5sspOV+ihcT4xYB80VErwHVR1KubXgfqeyuBn7Y7227nH5otQld+30WKdh6z7D33ZWPU4D3RG4nJ+ntpJPtbcDeZbURkvYj1f7dTzohHxsRd47SvoYlBzAXAO+Ksckn+mkPOCVlMVXH+2RTi3aYbco8rzfSx+B0IGlu0mhD9xdeW5AUk5SNFzyRZg+dzpyd4eduII1udW7F+rO+E/kY+XlEHNG9rCTdfaSO3FVDyE3Kxel0OW4n4+59n012WvWDmizTebKVoai4Au5rwoCW2kwW0tgga9Cn2JHAY6RA5tWkmtvdGqQf6FWl0iQ4B5JGDjiBNDj8t0lDMH1tkPvu07Kk4YhQmqRlf3pP0vI/YKsWTZuGua9haTP5BExdWcwptShtZlZrU+Yw+sfgSMtl3Xlctsr53S9Ey86ukrYmjcT1RdJdRpFGovmh0mx2p5YkeyDXlv+V1OzjXXlbc1M/Mc5tQ7qLMy2O22g+YRJQWWFZV3s9a56EiHhCaSbaoQTQ4JroniZyBdxyf407J9iYrqvSuYE/NmmaMuimLJL+QGrL9nvSiWIP0vH12ajowT1MGt/pp69JWtq2sR3mvoZNDSafyOtPSVnMKU232rTDbFPmedm0OAZHlaSyEY8CWB9YYTIreJRGotktIq7qen09Urvn2UbiyM0OvkUKVr9RqIX+P9JoVx+r2NdQ7upMl+O26d37tk12NAlNdCfCNdE9tL0CnoCqaU+tP8Wr0scrajrGUYspjSdg3s5JGbhR0seBPSPiiUncx0TMLWnu3ARmC9IY2rOWVaT5BXBl/oPxNa9BniZ3ivc1VPnEfzRwtNJICW8C9iRN215maGWRg5jO8b6apJO68j7po70MQePpk2lX5jBNjsFRFRHjpiWX9BLSuPZ3kzqETaZlugPonIer8x2LsvzdRAr+ul8/gzShT5WdJW1Hakp4TV5/EEb6uJ3A3fu9SBVKH29SYTnVd9UdRI+eReuuGF3L0dP6XUHw/Pl5ZUAcEQsPMX/z5VtbnRPYv4H1lKP9qBi/eYiOAc6TdC9pNJALACQ9kzQhQpk3kNrarUdqE3hM9Dd26TD3NWXyD8J36Rrzvcswy+LAwuNRaEI0YZGGSPtmoR3mj3L/iGPyX5k2ZQ7T8BgcRZK2AD5LCuD2i8L03JOoLnCrG6ZtK9JF7zqk/F0PHFDR/KPjfXn93wH7SHp+ROzTPMs9jfpx2zYYnnbj04Obc4ycYXVOsKmh+okuIiI2H2J2SqnFJC15nQWBbUkn6iWAT0eP4ZaGua9RN6yykHREROwymXkfRX12SmpV5nm9Oe4YHIbcTvnTpIDvSxFx0QD39QAlbaxJv68viYinl6R5D2misz2AS/PLG5HaHn8/Ig6v2Ne1wPq5Xe4CwAUR8byJv4vSffm4HRGuiR49w+qcYFMgIjab6jz0EhEXl7zWT2eU/5J+GB8EViL1yB6ZfY26IZbFpIzwM4qadkqaQJnDHHgMDsnJwJ2kISA/WWhy17lbOJnNierGCD6w4vWPkALsYi3q2bl2+kJS570yj3aa5UXEI1IfbQlb8nE7OhxEj57KL56klWPAU1jaYEnaIyK+kh+/KSJ+Xli2X1kHqFGnNITUjsDzgd+SZke7tD7V6O9r1E2gLBboalI0zgg0KWpsAu0w2+zLx+DEdG7bzw+sQZoo5C+kpgmTqlPDmpv2PJN0F/AvUd+JW2XNECLivh5x8VqSru5sA1g9P5/U4Wnb8nE7GG7OMWIkrQssTJp95/yI+EfuSbwn8NKYpOmJbWpo/EyEQ5uifJCUxka+mlRLE3Q1V4lJnPFxmPsadW3LInekvYTqJmNT3qSoKQ1xFCUfgxOjNGrSfsA7gdtJx+EKwBHAXhHxWHXqCe3rNmCuvK8fkZoxzLYvpRGUdu3ukChpfeB7EfH8in3VTqg01RVgPm4HwzXRo2dn0ljRV5Judf0aeD9jJwKb3lTxuOz5dPGOOXRfo65tWdw8HQPlOkPulORjcGK+CiwErBp5PF+lqZsPzMt2n+R9LVyxrwMpn0PgY8BJSjN7XkYKNjcm/Ta/tWpHUx0k98HH7QC4JnrESLoe2DAi/ivp6cBdpI4xf57irNkkmBNrooskLUSqzRzUZERTsq9R16QsOuPZNrzFbSV8DDYn6c/AmtEVfCjNNveniFhjqvelNMX3+0mjbQi4Djg0Iv5Ws6/iUKnkdNH5XzYy1FTxcTt55prqDNhs/tP5MYs0JeqNDqDnKOtLejCfcNfLjzvPnzPVmWtL0v+TdDvpluntkm6T9P7pvq9R17IsPinpAFLnriOBnwB3SPpK7phnPfgYnJDoDmrzi08w+TNottpXRPwtIj5HGrbuvRHx2boAOjuLNBTel4B1I2LhiFik838C72HS+LidfA6iR8/qkk7q/AGrdD23aSwiZhROrHPnx53n0zKAkfQZYBtgs4hYIiKWIHUe2iovm5b7GnUTKItXk4a2WjUinhdplrXVgcWoHrHAMh+DE3a9pLd3vyjprcCfpnpfSvaWdE9e50ZJ90j6XN2OImI74P+Ae4DvSTpP0vuVJluacj5uB8PNOUaMpNmmIS0Kj+doI0bSjaTxUf/b9fr8wFURseZ03Neoa1sWw7ydPifyMTgxkpYnzY73H8a3OZ4feF1E/HUS97Uiaaa+vvcl6SOkC81dI+LW/NpqwHeA0yPiG33sdy7SOMwHkyaS+frkvKP2fNwOhjsWjhgHyTYdlbWnjYj/5B7h03Zfo65lWVTe4pbkWpU++BhsLweuL5C0OWNtjk+LiLMGsLsTI2JDpdkR1+5zX28HtoyIewt5viXXXp8JVAbRkl5EGkbupaRRMF4XERdMwvuYFD5uJ5+D6BEj6Rrq22rNsRMl2LR1p6Qtun+Y8o/k3dN4X6OubVlcL+ntEXFUV7pB3E6fE/kYnAQRcTZw9oB3o7yvs0htlvsxTzGA7oiIe+r6DEiaCTxAHqMceDy/vmFOP9Xjr/u4HQA35xgxGvGxJs26SVqHNFX9hYy/ZfpiYNuIuG467mvUtS2LYd5OnxP5GJw+JN0JVDalKGtmoZpRknosO5exCrDOqByFXU3tsJI+bgfDQfQ0IGlJ4L6yW7Bmo0BpuLSdGD8k1NFltw+n075G3UTKout2+nUDup0+R/IxOD1IupvUlrlqds7ZpoSX9ARQNvSbgPmqOoBLWiQiHpxAdgfOx+3kcxA9YiRtAuwP/BPYB/gxsCRpJJW3R8TpU5g9s9lIOjMiXjmn7WvUuSymhst9+qirOZ6EbT890jC0ned/Ic2CeOwg9jdRPm4Hw0PcjZ5DSLMTHkNqL/buiFgG2BT48lRmzKzCUnPovkady2JquNynj0HOAtt952ZzYHtJv5H0zAHuty0ftwPgjoWjZ+6IOBNA0hcj4mKAiPiTNF1nhbY53KKSXl+1MCJ+OU33NepcFlPD5T59bDHAbY/7Qc79lV4n6VXARZIuAZ4sLH/tAPPSDx+3A+AgevQUh5r5T9cyt72xUbQo8BrKa32C1IltOu5r1LkspobLfZqIiH8OcvPdL0h6FrAHcAFwKON/z6eaj9sBcJvoEVPo1CBSb/lHOouo6dRgNlUG2e5wKvc16lwWU8PlbjD7cSBpf+C1wMci4rSpy1k5H7eD4ZroERMRM6Y6D2YNDbOdkds0jXFZTA2Xu8Hsx8FzgFdExF0AebrxNwC3AXsPuFa8Hz5uB8A10WY2IZLWA1YDnglcExFnzAn7GnUui6nhcp+zSdo4Ii6pWPa2iPhxfrx4MTCWdDkpiP6npE1Jk658CNgAeHZEvHHwua/m43YwPDqHmU3U+4CPAEsA+0j67Byyr1HnspgaLvc52w8kfUfSYp0XJK0r6XxSzTJQ2t56rsJr2wOHR8TxEfFZUuA61XzcDoBros1sQiRdC6wfEU9IWgC4ICKeN933NepcFlPD5T5nkzQ38AnS1N37kJppvJrU1vnXNemuBTaIiMcl/QnYNSLO7yyLiHUHn/tqPm4Hw22izWyiHo2IJwAi4hENdizGYe5r1LkspobLfQ4WEY8DX5b0OPB94C7g+Z22zjWOAc6TdC9pZK0LAPKY0f8aYJb75eN2AFwTbWYTIukR4ObOU2D1/FxARMR603Ffo85lMTVc7nM2SasD3waeIDV/2Ar4ILBvRPyoR9pNgGWBMyPi4fzamsBCEXH5QDPeg4/bwXAQbWYTImnluuV5EoJpt69R57KYGi73OZukm4E9I+IXhdeWA74OrBgRL56yzE2Aj9vBcBBtZmZmBkhaKCL+XbHsFRHx22HnyUaXg2gzmxBJDzF+9i7l553bhItMx32NOpfF1HC5P/XkJh47AjtMdQfBtnzcDoY7FprZRJ0FLEOaNvbYiLh9DtnXqHNZTA2X+1OApGVJQ9XtBKwHfJkUSE9XPm4HwDXRZjZhkhYFXg/sAMwH/Ix0op70WbqGua9R57KYGi73OZek95CC5RWA4/LfiRGx6pRmbBL4uJ18DqLNbNJImotUe3MwsF9EfH1O2Neoc1lMDZf7nEfSo8DvSeNCX5pfuyUiVpvanE0eH7eTx805zGzCJL2IVHvzUuBC4HURccF039eoc1lMDZf7HG054E3A1yUtTaqJnmdqszQ5fNxOPtdEm9mESJoJPAAcC5wNPF5cPpnjow5zX6POZTE1XO5zNkmHAMdExEWSViA1fdgRWAD4VUTsNaUZbMnH7WA4iDazCZF0LmO9vju9vTsiIjafjvsadS6LqeFyn7NJ2o0UOC9LajN8TERcmSdN2TEivjClGWzJx+1gOIg2swmRtEhEPDin7WvUuSymhsv9qSFPTrIDY53wjiF1wrtpSjPWko/bwZhrqjNgZtPeFZJ2mAP3NepcFlPD5f4UEBG3RcQBEfFc0jB3rwNumOJsTYSP2wFwEG1mE7U5sL2k30h65hy0r1HnspgaLvenAEnzSNpG0tHAacBNwBumOFsT4eN2ANycw8wmhaRXAUcClwBPdl6PiNdO532NOpfF1HC5z5kkbUnqSLg18EdSR7wTIuLhKc3YJPFxO7kcRJvZhEl6FvAd4J/AoYw/OZ83Xfc16lwWU8PlPueSdA7wU+D4OW0SEh+3k89BtJlNiKT9gdeSJic4bU7Z16hzWUwNl7tNRz5uB8Ntos1sop4DvKJzYpb0dkknSvqWpMWn8b5GnctiarjcbTrycTsADqLNbKKWBf4LIGlTYH/gKOBfwOHTeF+jzmUxNVzuNh35uB0AT/ttZhM1V6Ht4PbA4RFxPHC8pCun8b5GnctiarjcbTrycTsArok2s4maW1LngnwL0pSys5ZN432NOpfF1HC523Tk43YAXHBmNlHHAOdJuhf4D3ABQB6L9F/TeF+jzmUxNVzuNh35uB0Aj85hZhMmaRNSm7szO+OpSloTWCgiLp+u+xp1Loup4XK36cjH7eRzEG1mZmZm1pDbRJuZmZmZNeQg2szMzMysIQfRZgaApCckXVn4W6XFNraTtPYAsteapO938iRpr8Lrq0i6to/0e0v6eNdrMyUtmR//ro9tzFq/LUmLSXp/zfKQ9LXC849L2nsi+yxs6whJb5yMbfXYz5sk3ZCnXi6+vkp+f/sUXltS0mOSDsnP3yfp7Q33t5ykX0xCvleRdKekubpev1LS82vS9Dz+zGx0OYg2s47/RMQGhb+ZLbaxHdAoiC4MuzQQEfHuiLg+P92rduV223/RZG+zwmJAZRAN/A94/USD9ckmaUaD1d8FvD8iXl6y7BbgNYXnbwKu6zyJiMMi4qgmeYuIuyJiwhcH+btyB/DSzmuS1gIWjog/TnT7ZjaaHESbWSVJz5N0nqTLJJ0hadn8+nskXSLpKknHS1pA0ouA1wJfzTVwq0s6V9JGOc2Skmbmx7tI+rmkk4EzJS0o6Yd5m1dI2javt46kP+btXS1pja78vVnS1/Pj3STdkh+vLunC/PhcSRtJ2h+YP2/r6LyJGZK+J+k6SWdKmr9FGf07/59L0rfztn4t6dSu2tsPSbpc0jU5wKLh+94fWD2/9tWSrDxOmnnsIyV5HFeTXMjzZvnzPU7STZL2l/SWvO9rJK1e2MwrJF2Q13tNTj9D0ldz/q+W9N7Cds+R9FPgmpL87Ji3f62kA/JrnwNeAhxW8f7+A9zQOZ5IE0YcV9jmrDsGkj4s6fqcp2Pzay/T2F2WKyQtXKwNzsfkLyWdLunPkr5S2Pa78vs+Nx8vh5Tk7xhgh8LzHYBj8j4uyJ/95fl70l0euxS3mY+fzfLjV0r6fU77c0kL5df3L7zHA0vyY2aDFhH+85///AfwBHBl/vsVMA/wO2CpvHx74If58RKFdF8CPpQfHwG8sbDsXGCj/HhJYGZ+vAtwJ7B4fr4f8Nb8eDHgJmBB4GDgLfn1pwHzd+V5GeCS/PgXwCXA8sDOwJdL8vDvQtpVSIHnBvn5cZ08dO1jb+CvhbK5EngUWLK4TeCNwKmkyollgPs7ZQHMLJTR+4HvN33fOb/X1nx+/wYWyftaFPg4sHfF59LJ82bAA6Rhr+bN7/MLedluwEGF9Kfn97ZG/uzmA3YFPpPXmRe4FFg1b/dhYNWSfC4H3A4sRZqr4Gxgu+7PqivNKsC1pIu0A4EVgLNIx9Ehhc/p4/nxXcC8nXLN/08GXpwfL5T3PatM87ZuyWU3H3AbsGLO70xgcdJ34oLOPkuOxbuBufPzG4B1gQWA+fJrawCXFt9TYd+HFLb161yGSwLnAwvm1z8JfC7n5UbGRthabKrPH/7z31Pxz5OtmFnHfyJig84TSeuSgoDfSAKYQQoSANaV9CVS4LcQcEaL/f0mxqahfSXwWo21PZ4PWAn4PfBpSSsAv4yIPxc3EBF/k7SQpIVJAc9PgU1Jt9V/2Ucebo2IK/Pjy0iBTZlvRMSs2j7lGvUuLwF+HhFPAn9TV7veQn4uA16fH/f9vvNnUCsiHpR0FPBhUs1tPy6JiLvz+/oLcGZ+/Rqg2KziuPze/pxr/NfK+V+vUMu9KClQfBT4Y0TcWrK/jYFzI+KevM+jSZ/ZCX3k9XRgH+DvwM9q1rsaOFrSCYXtXgR8Pe/vlxFxZ0mZnhUR/8r5uh5YmRTIntc5ViX9HFizO2E+Fq8DtpD0d+CxiLhW0qLAIZI2IF2ozpa2xiak5lEX5bw+jXRsPAj8F/i+pFNIQbeZDZmDaDOrIuC6iHhhybIjSLWHV0nahVRrVuZxxpqNzde17OGufb0hIm7sWucGSX8AtgbOkPTuiDi7a53fA+8g1cxdALwTeCHwsYo8Ff2v8PgJUo1vW72i3M6+nmDs3Nv3+ybVkvbjIOBy4EeF12Z9DkrR2NNK8gXwZOH5k4z/jeieVCBy/j8UEeMuonJThIcp1/tqoEJEPCrpMtJnuw6wTcWqW5MC89cCn5W0TkTsnwPOVwMXS3oFKRAt6j4e5m6Y306Tjr/nx5Ca1/wdWJ/0GXTvE8Z/T2DsuyLSxeaO3QmUOixukff3QWDzBvk0s0ngNtFmVuVGYClJLwSQNI+kdfKyhYG7Jc0DvKWQ5qG8rGMm8Lz8uK4D1xmkNsPK+3pu/r8acEtEfAs4CVivJO35pKYL5wNXkGpP/9epUezyWM7zIFwIvEGpbfTSVF9YFDV5391lWyrXmB5H6qTXMZOxz2FbUrOEpt6U39vqwGqk4+MM4P91ylTSmpIW7LGdPwAvU2ojPwPYETivQT6+BnwyIu4rW6g0QsaKEXEOsAf5bomk1SPimog4gNTsZK0+9/fHnN+nK3WCfUPNuseTgvTtgWPza4sCd+da/LeR7uh0mwlskMt3RaAzosfFwIuVpmZGqe/Bmrld9KIRcSqwO7BBn+/FzCaRg2gzKxURj5IC3wMkXUVqC9zpFPVZUjD0G+BPhWTHAp/IHbdWJ7Vf/X9Kw8DVjRqxDymwuzp39OoMZbY9cK2kK0lBT9noCxeQmnKcHxFPkEZJuLBiP4fnfRxdsXwijie1Fb4W+C6pfMoC+aK+33cOGi9S6oxX1vGu6GuML+/vkQLBPwIvoLqWuM6NpGD3NOB9EfFf4PvA9cDlOf/fpccdztx05FPAOcBVwOURcWK/mYiI6yLiyJpVZgA/kXQN6aLqGxHxALB7LrurSE1dTutzf38ltV3/A/Bb0vst/Vzzfi4G/l5oyvJtYGdJF5OacpSV/UXAraQmNAeS7iSQm7zsQuqgeHXe9lqki6lf59fOo6QzqZkNnqf9NjObJJIWioh/S1qCVIP54oj421Tnyyam8LnOTep0+8OI+NVU58vMppbbRJuZTZ5fS1qM1OZ4HwfQc4y9cxvq+UgdL0+Y2uyY2ShwTbSZmZmZWUNuE21mZmZm1pCDaDMzMzOzhhxEm5mZmZk15CDazMzMzKwhB9FmZmZmZg05iDYzMzMza+j/A39i15Sa5eBHAAAAAElFTkSuQmCC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/>
          </p:nvPr>
        </p:nvSpPr>
        <p:spPr>
          <a:xfrm>
            <a:off x="307975" y="267131"/>
            <a:ext cx="9934500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</a:pPr>
            <a:r>
              <a:rPr lang="en-US" dirty="0"/>
              <a:t>CLUSTER ANALYSIS</a:t>
            </a:r>
            <a:endParaRPr dirty="0"/>
          </a:p>
        </p:txBody>
      </p:sp>
      <p:sp>
        <p:nvSpPr>
          <p:cNvPr id="309" name="Google Shape;309;p24"/>
          <p:cNvSpPr txBox="1"/>
          <p:nvPr/>
        </p:nvSpPr>
        <p:spPr>
          <a:xfrm>
            <a:off x="460375" y="2430850"/>
            <a:ext cx="78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2E9FE-3F9A-465B-11C0-0E532361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173" y="345636"/>
            <a:ext cx="3871107" cy="2163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821E2-3839-051E-811A-CAFB5FED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521910"/>
            <a:ext cx="7314137" cy="420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08A3D-B239-1815-7DC6-FFAAD0F3E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682" y="3087069"/>
            <a:ext cx="3432088" cy="2923414"/>
          </a:xfrm>
          <a:prstGeom prst="rect">
            <a:avLst/>
          </a:prstGeom>
        </p:spPr>
      </p:pic>
      <p:sp>
        <p:nvSpPr>
          <p:cNvPr id="3" name="Google Shape;238;p19" descr="Beige rectangle">
            <a:extLst>
              <a:ext uri="{FF2B5EF4-FFF2-40B4-BE49-F238E27FC236}">
                <a16:creationId xmlns:a16="http://schemas.microsoft.com/office/drawing/2014/main" id="{2D29F31A-FEC8-E84D-0782-652B898FA92C}"/>
              </a:ext>
            </a:extLst>
          </p:cNvPr>
          <p:cNvSpPr/>
          <p:nvPr/>
        </p:nvSpPr>
        <p:spPr>
          <a:xfrm rot="10800000" flipH="1" flipV="1">
            <a:off x="272033" y="759087"/>
            <a:ext cx="4568908" cy="56701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36367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rgbClr val="000000"/>
      </a:dk1>
      <a:lt1>
        <a:srgbClr val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438</Words>
  <Application>Microsoft Office PowerPoint</Application>
  <PresentationFormat>Widescreen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</vt:lpstr>
      <vt:lpstr>Arial</vt:lpstr>
      <vt:lpstr>Calibri</vt:lpstr>
      <vt:lpstr>Arial </vt:lpstr>
      <vt:lpstr>Gill Sans</vt:lpstr>
      <vt:lpstr>Wingdings</vt:lpstr>
      <vt:lpstr>Times New Roman</vt:lpstr>
      <vt:lpstr>Courier New</vt:lpstr>
      <vt:lpstr>Office Theme</vt:lpstr>
      <vt:lpstr>ONLINE SHOPPERS INTENTION ANALYSIS </vt:lpstr>
      <vt:lpstr>BUSINESS UNDERSTANDING</vt:lpstr>
      <vt:lpstr>BUSINESS DESCRIPTION </vt:lpstr>
      <vt:lpstr> TECHNOLOGIES &amp; METHODOLOGIES  </vt:lpstr>
      <vt:lpstr>ACCOMPLISHMENTS</vt:lpstr>
      <vt:lpstr>DATA</vt:lpstr>
      <vt:lpstr>DISTRIBUTION &amp; OUTLIERS</vt:lpstr>
      <vt:lpstr>EXPLORATORY DATA ANALYSIS</vt:lpstr>
      <vt:lpstr>CLUSTER ANALYSIS</vt:lpstr>
      <vt:lpstr>CHALLENGES    &amp;      DATA PREPARATION </vt:lpstr>
      <vt:lpstr>MODELLING PROCESS</vt:lpstr>
      <vt:lpstr>MODEL’S DECISION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INTENTION ANALYSIS</dc:title>
  <dc:creator>User</dc:creator>
  <cp:lastModifiedBy>Natalia Rodrigues</cp:lastModifiedBy>
  <cp:revision>6</cp:revision>
  <dcterms:modified xsi:type="dcterms:W3CDTF">2023-11-15T15:45:34Z</dcterms:modified>
</cp:coreProperties>
</file>