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5" r:id="rId4"/>
    <p:sldId id="266" r:id="rId5"/>
    <p:sldId id="267" r:id="rId6"/>
    <p:sldId id="270" r:id="rId7"/>
    <p:sldId id="269" r:id="rId8"/>
    <p:sldId id="280" r:id="rId9"/>
    <p:sldId id="281" r:id="rId10"/>
    <p:sldId id="27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10E1CB-B06B-40FC-90B3-49561E329115}" v="3043" dt="2023-12-09T15:09:52.554"/>
    <p1510:client id="{7C604699-FE5C-48FF-A425-98CF8B4E733C}" v="20" dt="2023-12-11T05:52:55.998"/>
    <p1510:client id="{BE0B6B90-3439-468E-A3F2-A7CD604E61BD}" v="82" dt="2023-12-12T04:35:43.332"/>
    <p1510:client id="{DF97EBAA-54A2-4238-B453-77DF4C1FC1B6}" v="6" dt="2023-12-09T11:46:00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DA183-18D6-4408-B55A-38B91872A9D1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7B2B4-81AC-491C-88A8-8F01AE47A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60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CAED7-7BD6-71E0-0778-1567895E0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451612-3919-3C42-887D-5F70F2444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8D6ED1-FE91-80BF-A639-AFF9073F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1E2F-D878-46D5-9FAB-B1B862CF3456}" type="datetime1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FC9EB-6616-1054-8311-A612BFA8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39C8FB-6C64-1FD8-5E52-DA766888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33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1AC03-7937-6309-53E1-F763E61D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53C020-85DB-3900-EFBF-F77D087BF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44537-7833-8210-EA62-C25A8953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232C-5CAA-4334-B627-3D6F33C04CE6}" type="datetime1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E63511-622E-5CF4-1D15-314D2767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CEC756-DBAC-3C9C-EDDF-F6525804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1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09C29B-FCE5-B968-6261-335DF74B8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FAE32B-4DAF-FC78-D880-63FBCF7FF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BBC84E-9ED7-729C-F15D-A03A865E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C8D3-0927-454A-B778-B5C10ED90A42}" type="datetime1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C516D5-6ED6-8FD9-530D-5ADE9A42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FC03E7-AECD-9B16-FD24-542A04F2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12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50D23-E967-5CD8-6FCB-B6D7C4C8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F17C3-B5F4-7337-B711-0FD57E8DA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91DA33-EA96-1361-A82C-D6F2488E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177E-7116-4CCE-98C6-C8DAF99B1819}" type="datetime1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38B57-E357-FEF1-068F-DBB47A41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19E3F4-9B40-FE66-49B3-71100FDF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44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C9582-D6E9-E1EA-CE33-21C5D58E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987BDC-E0C8-9676-0EF0-A797557A4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C982C0-5C35-8329-0BBE-81E48472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DD45-AFBC-4F46-BA71-475E49369D9C}" type="datetime1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EAA40-EF98-1E83-FA36-EEF4B67C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BB3D7B-5954-D8BC-7291-023DCBAD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89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C942B-C4F0-02BD-1EE7-1188D810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2BE955-4903-0152-1326-DA3D4498A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5E3916-DBDC-E5C2-2C02-E58FBA01C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2DB3A0-2700-1DFA-01BE-AAE98531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CF8-E9C7-4E73-9B5B-97E5C57659D7}" type="datetime1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0C9C47-FEE8-5D00-7357-B112681D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778650-F767-21BF-1A83-CAE095BE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41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75E1A-A42D-3899-F2BE-29558C78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446A9D-5B3C-6E92-BA77-F6DE269E3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592DB2-024D-3071-FD9F-259EFBD0F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5FD7E7-5F90-7AE4-FBC8-790ABF82E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9EBDE1-F14A-9433-E751-5162234B9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12E776-A94C-5B1B-1CFE-36D34A8B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26FD-4036-4D4C-969A-A9AEDD4A661D}" type="datetime1">
              <a:rPr lang="ru-RU" smtClean="0"/>
              <a:t>10.05.2024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3DB436-7C76-4B6E-7A15-A7C4C3D6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1EC7734-C002-C7C7-9C0F-283AB19C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93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5074A-CEB0-EDF8-ADA3-50B1860F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2792BC-8B8A-CD54-B1E5-625909B2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E672-15DB-4514-937A-B279DA465AFE}" type="datetime1">
              <a:rPr lang="ru-RU" smtClean="0"/>
              <a:t>10.05.2024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E143AB-2E53-8471-33E2-23270E91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4D48D5-EE9D-AF44-EB34-36E365E9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88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9FC266-8711-FE21-CC72-9491F188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5C0C-581A-481A-9C3D-5E244186DF5E}" type="datetime1">
              <a:rPr lang="ru-RU" smtClean="0"/>
              <a:t>10.05.2024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C1C19C-D0EA-94AE-2468-B12FF473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B65B6F-2EFD-6F2C-0BA3-07FAFF66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61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08224-815E-720F-E475-94F644D5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EC9EC3-B9AF-BFF9-BFE0-AA9D0AFB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4916BF-5DB8-F42D-8152-499F0C8A1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2609F6-3F07-6FA8-32A9-3B92FAB9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AC99-FD14-4D26-83BF-284D0342727F}" type="datetime1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91747-7C45-FCC8-E703-C9CEF468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23036A-B177-02EA-B237-A6594279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31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7F98D-1B2C-DEC8-F08C-3E14EAD5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70F5368-6C1E-C83B-C6FA-52858F26D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1F8D36-AB54-BB60-178D-580062C5E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14B323-485B-8E12-F4DF-37198AC9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2CFA-1CE0-49BE-AE73-9F95F0F47C04}" type="datetime1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24965E-AA4A-6264-4BB4-6D86A944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EE8A03-8DE0-395E-FB9E-87C2E692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13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C61A1-8EEA-09CB-FBC0-85614479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A4E628-BC46-C548-435F-2DA188307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F9CE07-3459-07B5-134F-20F0819FB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B9AA-A2ED-4FAF-9B65-11EC535A1F28}" type="datetime1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A743DC-C5B0-2248-2B3B-BC5C83BDA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4C0E03-8885-55C8-76E3-1DAAA23BC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99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42C064-5A04-4E6E-8533-26EA73970988}"/>
              </a:ext>
            </a:extLst>
          </p:cNvPr>
          <p:cNvSpPr txBox="1"/>
          <p:nvPr/>
        </p:nvSpPr>
        <p:spPr>
          <a:xfrm>
            <a:off x="358913" y="418604"/>
            <a:ext cx="1152663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  <a:cs typeface="Calibri" panose="020F0502020204030204"/>
              </a:rPr>
              <a:t>МИНИСТЕРСТВО НАУКИ И ВЫСШЕГО ОБРАЗОВАНИЯ РЕСПУБЛИКИ КАЗАХСТАН</a:t>
            </a:r>
            <a:endParaRPr lang="ru-RU" dirty="0"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ru-RU" dirty="0">
                <a:latin typeface="Times New Roman"/>
                <a:cs typeface="Calibri" panose="020F0502020204030204"/>
              </a:rPr>
              <a:t>СЕВЕРО-КАЗАХСТАНСКИЙ УНИВЕРСИТЕТ</a:t>
            </a:r>
          </a:p>
          <a:p>
            <a:pPr algn="ctr"/>
            <a:r>
              <a:rPr lang="ru-RU" dirty="0">
                <a:latin typeface="Times New Roman"/>
                <a:cs typeface="Calibri" panose="020F0502020204030204"/>
              </a:rPr>
              <a:t>ИМ. М. КОЗЫБАЕВА</a:t>
            </a:r>
          </a:p>
          <a:p>
            <a:pPr algn="ctr"/>
            <a:r>
              <a:rPr lang="ru-RU" dirty="0">
                <a:latin typeface="Times New Roman"/>
                <a:cs typeface="Calibri" panose="020F0502020204030204"/>
              </a:rPr>
              <a:t>ФАКУЛЬТЕТ ИНЖЕНЕРИИ И ЦИФРОВЫХ ТЕХНОЛОГИЙ</a:t>
            </a:r>
          </a:p>
          <a:p>
            <a:pPr algn="ctr"/>
            <a:r>
              <a:rPr lang="ru-RU" dirty="0">
                <a:latin typeface="Times New Roman"/>
                <a:cs typeface="Calibri" panose="020F0502020204030204"/>
              </a:rPr>
              <a:t>КАФЕДРА "ИНФОРМАЦИОННО-КОММУНИКАЦИОННЫЕ ТЕХНОЛОГИИ"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D9716-7B28-F0FE-ABD4-DFF20E9B16F6}"/>
              </a:ext>
            </a:extLst>
          </p:cNvPr>
          <p:cNvSpPr txBox="1"/>
          <p:nvPr/>
        </p:nvSpPr>
        <p:spPr>
          <a:xfrm>
            <a:off x="850682" y="4220560"/>
            <a:ext cx="35176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cs typeface="Calibri"/>
              </a:rPr>
              <a:t>Выполнил: студент</a:t>
            </a:r>
            <a:endParaRPr lang="ru-RU" dirty="0">
              <a:latin typeface="Calibri" panose="020F0502020204030204"/>
              <a:cs typeface="Calibri"/>
            </a:endParaRPr>
          </a:p>
          <a:p>
            <a:r>
              <a:rPr lang="ru-RU" dirty="0">
                <a:latin typeface="Times New Roman"/>
                <a:cs typeface="Calibri"/>
              </a:rPr>
              <a:t>группы ИС-22</a:t>
            </a:r>
          </a:p>
          <a:p>
            <a:endParaRPr lang="ru-RU" dirty="0">
              <a:latin typeface="Times New Roman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43D16-20CB-F534-E451-F688F2A71B11}"/>
              </a:ext>
            </a:extLst>
          </p:cNvPr>
          <p:cNvSpPr txBox="1"/>
          <p:nvPr/>
        </p:nvSpPr>
        <p:spPr>
          <a:xfrm>
            <a:off x="3760732" y="6073008"/>
            <a:ext cx="47296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  <a:cs typeface="Calibri" panose="020F0502020204030204"/>
              </a:rPr>
              <a:t>Петропавловск, 2023</a:t>
            </a:r>
            <a:endParaRPr lang="ru-RU" dirty="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19A9F-AAAD-0CA8-D585-A19196747654}"/>
              </a:ext>
            </a:extLst>
          </p:cNvPr>
          <p:cNvSpPr txBox="1"/>
          <p:nvPr/>
        </p:nvSpPr>
        <p:spPr>
          <a:xfrm>
            <a:off x="9705644" y="4440621"/>
            <a:ext cx="22958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Балтабаев Е. А.</a:t>
            </a:r>
            <a:endParaRPr lang="ru-RU" dirty="0">
              <a:latin typeface="Calibri" panose="020F0502020204030204"/>
              <a:cs typeface="Calibri" panose="020F0502020204030204"/>
            </a:endParaRPr>
          </a:p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59E3-84C2-C5BC-9A90-6D1E29B6419A}"/>
              </a:ext>
            </a:extLst>
          </p:cNvPr>
          <p:cNvSpPr txBox="1"/>
          <p:nvPr/>
        </p:nvSpPr>
        <p:spPr>
          <a:xfrm>
            <a:off x="2065940" y="2502775"/>
            <a:ext cx="80469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  <a:cs typeface="Calibri" panose="020F0502020204030204"/>
              </a:rPr>
              <a:t>ЭКЗАМЕН</a:t>
            </a:r>
          </a:p>
          <a:p>
            <a:pPr algn="ctr"/>
            <a:r>
              <a:rPr lang="ru-RU" dirty="0">
                <a:latin typeface="Times New Roman"/>
                <a:cs typeface="Calibri" panose="020F0502020204030204"/>
              </a:rPr>
              <a:t>ПО ДИСЦИПЛИНЕ «ПРОТОКОЛЫ И ИНТЕРФЕЙСЫ КОМПЬЮТЕРНЫХ СИСТЕМ"</a:t>
            </a:r>
          </a:p>
        </p:txBody>
      </p:sp>
    </p:spTree>
    <p:extLst>
      <p:ext uri="{BB962C8B-B14F-4D97-AF65-F5344CB8AC3E}">
        <p14:creationId xmlns:p14="http://schemas.microsoft.com/office/powerpoint/2010/main" val="423693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B5A70E3-EDF8-D820-150F-77B1E89E037C}"/>
              </a:ext>
            </a:extLst>
          </p:cNvPr>
          <p:cNvSpPr/>
          <p:nvPr/>
        </p:nvSpPr>
        <p:spPr>
          <a:xfrm>
            <a:off x="2705488" y="1934601"/>
            <a:ext cx="6781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Спасибо за внимание!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7CFD6A-94E2-A933-CE92-B83F582E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419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428898-A36F-657E-8E38-11D5BEDFD585}"/>
              </a:ext>
            </a:extLst>
          </p:cNvPr>
          <p:cNvSpPr txBox="1"/>
          <p:nvPr/>
        </p:nvSpPr>
        <p:spPr>
          <a:xfrm>
            <a:off x="630620" y="1110154"/>
            <a:ext cx="1089134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титульный лист,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актуальность проекта,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цель и задачи проекта,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практическая значимость проекта,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сравнительный анализ аналогичных проектов,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структурная схема проекта,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скрины основных интерфейсов,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QR-код на публикацию проекта.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F84CD-AE58-E32A-FC57-217AA3D5C483}"/>
              </a:ext>
            </a:extLst>
          </p:cNvPr>
          <p:cNvSpPr txBox="1"/>
          <p:nvPr/>
        </p:nvSpPr>
        <p:spPr>
          <a:xfrm>
            <a:off x="1159093" y="371146"/>
            <a:ext cx="98738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444500" algn="just" rtl="0">
              <a:spcBef>
                <a:spcPts val="0"/>
              </a:spcBef>
              <a:spcAft>
                <a:spcPts val="0"/>
              </a:spcAft>
            </a:pPr>
            <a:r>
              <a:rPr lang="ru-RU" sz="2800" b="1" i="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ТРЕБОВАНИЯ К СОДЕРЖАНИЮ ПРЕЗЕНТАЦИИ</a:t>
            </a:r>
            <a:endParaRPr lang="ru-RU" sz="3200" b="0" dirty="0">
              <a:effectLst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F308AC-3E96-2C62-9116-0976E7F0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2856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E67FC1-DD04-6DB3-6844-2A7A11019740}"/>
              </a:ext>
            </a:extLst>
          </p:cNvPr>
          <p:cNvSpPr txBox="1"/>
          <p:nvPr/>
        </p:nvSpPr>
        <p:spPr>
          <a:xfrm>
            <a:off x="2403256" y="225944"/>
            <a:ext cx="73854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latin typeface="Times New Roman"/>
                <a:cs typeface="Calibri"/>
              </a:rPr>
              <a:t>Актуальность темы сайта публикации музыки</a:t>
            </a:r>
            <a:endParaRPr lang="ru-RU" sz="2800" dirty="0">
              <a:latin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87898-C7CF-4CFD-4028-999475576325}"/>
              </a:ext>
            </a:extLst>
          </p:cNvPr>
          <p:cNvSpPr txBox="1"/>
          <p:nvPr/>
        </p:nvSpPr>
        <p:spPr>
          <a:xfrm>
            <a:off x="1500680" y="1053773"/>
            <a:ext cx="9190640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 наше время вопросы авторских прав становятся все более актуальными для пользователей, особенно когда речь идет о публикации музыкального контента. Существует множество случаев, когда пользователи сталкиваются с проблемами из-за использования музыки с авторским правом без соответствующих разрешений: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Блокировки и штрафы</a:t>
            </a: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Публикация музыки с авторским правом без разрешения правообладателя может привести к блокировке контента или даже к юридическим последствиям, таким как штрафы и судебные иски.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платформ</a:t>
            </a: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Многие онлайн-платформы для обмена контентом (например, YouTube, </a:t>
            </a:r>
            <a:r>
              <a:rPr lang="ru-RU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SoundCloud</a:t>
            </a: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имеют системы автоматического распознавания контента с авторскими правами и могут блокировать или удалять контент без соответствующих разрешений.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Ограниченный доступ</a:t>
            </a: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Некоторая музыка может быть доступна только через определенные платные сервисы или лицензии, что делает ее недоступной для свободного использования.</a:t>
            </a:r>
          </a:p>
          <a:p>
            <a:pPr algn="l"/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Сайты, которые предоставляют музыкальный контент без авторских прав, могут предложить пользователю альтернативу, где они могут наслаждаться музыкой без риска нарушения законодательства об авторском праве. Однако важно помнить, что создание и поддержание такого сайта требует строгого соблюдения авторских прав и лицензионных соглашений. Без надлежащих разрешений на использование музыкального контента сайт также может столкнуться с юридическими проблемами.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BD79CBE-C272-E1C9-DABF-6F20C551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722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5679A5-4B6F-7B9B-75B9-48C82F2EA5EE}"/>
              </a:ext>
            </a:extLst>
          </p:cNvPr>
          <p:cNvSpPr txBox="1"/>
          <p:nvPr/>
        </p:nvSpPr>
        <p:spPr>
          <a:xfrm>
            <a:off x="4318108" y="215353"/>
            <a:ext cx="355578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latin typeface="Times New Roman"/>
                <a:cs typeface="Calibri"/>
              </a:rPr>
              <a:t>Цель и задача проекта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B3F7D-4AB1-207D-5FC3-513EDA02106D}"/>
              </a:ext>
            </a:extLst>
          </p:cNvPr>
          <p:cNvSpPr txBox="1"/>
          <p:nvPr/>
        </p:nvSpPr>
        <p:spPr>
          <a:xfrm>
            <a:off x="512379" y="803069"/>
            <a:ext cx="1109892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Обеспечить пользователям сервиса безопасность от контента с авторскими правами, предоставляя им возможность свободно прослушивать музыку в различных платформах без опасений.</a:t>
            </a:r>
          </a:p>
          <a:p>
            <a:pPr algn="l"/>
            <a:r>
              <a:rPr lang="ru-RU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Авторское право и лицензирование:</a:t>
            </a:r>
            <a:endParaRPr lang="ru-RU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авторских прав и лицензий на музыкальный контент, чтобы понять, какие треки могут быть предоставлены пользователям безопасно.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Установить контакт с правообладателями и получить соответствующие лицензии на использование музыкального контента.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 контента:</a:t>
            </a:r>
            <a:endParaRPr lang="ru-RU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систему фильтрации контента, которая автоматически определяет треки с авторскими правами и исключает их из сервиса.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Иметь механизмы обнаружения и удаления контента, который может нарушать авторские права.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Партнерство с правообладателями:</a:t>
            </a:r>
            <a:endParaRPr lang="ru-RU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Установить партнерские отношения с правообладателями музыкального контента для обеспечения доступа к контенту безопасно и легально.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Предложить правообладателям привилегии и выгодные условия сотрудничества для обеспечения обоюдной выгоды.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и осведомленность пользователей:</a:t>
            </a:r>
            <a:endParaRPr lang="ru-RU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Предоставить пользователям информацию о правилах использования музыкального контента и рисках нарушения авторских прав.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образовательные материалы и ресурсы, чтобы помочь пользователям понять, как использовать контент безопасно.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положительного опыта пользователя:</a:t>
            </a:r>
            <a:endParaRPr lang="ru-RU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Предоставить удобный и простой интерфейс, который позволяет пользователям легко находить и слушать музыку на сервисе.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высокое качество звучания и широкий выбор музыкального контента для удовлетворения различных музыкальных предпочтений пользователей.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1C87F01-94E4-1BA9-AE07-9F3AF43B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5418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2E2C319-F0CE-FC77-1C40-C02D318D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A08A6-42FB-DE8D-056D-69972BD29036}"/>
              </a:ext>
            </a:extLst>
          </p:cNvPr>
          <p:cNvSpPr txBox="1"/>
          <p:nvPr/>
        </p:nvSpPr>
        <p:spPr>
          <a:xfrm>
            <a:off x="953815" y="938576"/>
            <a:ext cx="1042889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Проект, направленный на обеспечение пользователей безопасностью от контента с авторскими правами и предоставление им возможности свободного прослушивания музыки, имеет высокую практическую значимость и может быть чрезвычайно полезным для различных групп пользователей: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Для пользователей:</a:t>
            </a:r>
            <a:endParaRPr lang="ru-RU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получают доступ к широкому выбору музыкального контента без необходимости беспокоиться о нарушении авторских прав или возможных негативных последствиях.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позволяет пользователям наслаждаться музыкой на различных платформах, не испытывая опасений за возможные санкции или удаление контента.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Для правообладателей:</a:t>
            </a:r>
            <a:endParaRPr lang="ru-RU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Партнерство с сервисом обеспечивает правообладателям контроль над использованием и распространением их контента, что помогает защитить их авторские права и обеспечить справедливое вознаграждение за его использование.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Правообладатели могут быть уверены в том, что их контент используется в соответствии с законодательством и без ущерба для их интересов.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Для общества в целом:</a:t>
            </a:r>
            <a:endParaRPr lang="ru-RU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безопасной и законной среды для распространения музыкального контента способствует развитию культуры и творчества, позволяя музыкантам и композиторам продвигать свое творчество и получать за него достойное вознаграждение.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способствует формированию более осведомленного и ответственного отношения к авторским правам и ценности интеллектуальной собственности.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Для бизнеса:</a:t>
            </a:r>
            <a:endParaRPr lang="ru-RU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может привлечь большое количество пользователей, заинтересованных в доступе к безопасному и легальному музыкальному контенту, что способствует росту популярности и прибыли.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Партнерство с правообладателями и обеспечение безопасного контента помогает установить репутацию надежного и законопослушного бренда.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B41EE-F3BD-C601-380D-9D7A947747DF}"/>
              </a:ext>
            </a:extLst>
          </p:cNvPr>
          <p:cNvSpPr txBox="1"/>
          <p:nvPr/>
        </p:nvSpPr>
        <p:spPr>
          <a:xfrm>
            <a:off x="4317453" y="414449"/>
            <a:ext cx="3557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рактическая значимость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5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D1ABA61-2E9B-B165-F5A6-8A7903E1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5E36-D974-C9E7-0A2F-2D0C6EC8CCF9}"/>
              </a:ext>
            </a:extLst>
          </p:cNvPr>
          <p:cNvSpPr txBox="1"/>
          <p:nvPr/>
        </p:nvSpPr>
        <p:spPr>
          <a:xfrm>
            <a:off x="3444109" y="433580"/>
            <a:ext cx="4709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Сравнительный анализ аналогичных проектов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0A63E6-2F93-EC46-B196-A241CF48978D}"/>
              </a:ext>
            </a:extLst>
          </p:cNvPr>
          <p:cNvSpPr txBox="1"/>
          <p:nvPr/>
        </p:nvSpPr>
        <p:spPr>
          <a:xfrm>
            <a:off x="851338" y="1720840"/>
            <a:ext cx="1049983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и разнообразие контента:</a:t>
            </a: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Важно оценить, какой выбор музыкального контента предлагается пользователям на различных платформах. Некоторые сервисы могут иметь более обширную библиотеку песен, а другие могут сосредотачиваться на определенных жанрах или исполнителях.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использования и интерфейс:</a:t>
            </a: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Пользовательский интерфейс и удобство использования важны для привлечения и удержания пользователей. Проекты с интуитивно понятным интерфейсом и простым процессом взаимодействия будут более привлекательными для аудитории.</a:t>
            </a:r>
          </a:p>
          <a:p>
            <a:pPr>
              <a:buFont typeface="+mj-lt"/>
              <a:buAutoNum type="arabicPeriod"/>
            </a:pPr>
            <a:r>
              <a:rPr lang="ru-RU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законность:</a:t>
            </a: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Resonance </a:t>
            </a:r>
            <a:r>
              <a:rPr lang="ru-RU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гарантирует законность и безопасность контента, содержащегося в проекте.</a:t>
            </a:r>
          </a:p>
          <a:p>
            <a:pPr algn="l">
              <a:buFont typeface="+mj-lt"/>
              <a:buAutoNum type="arabicPeriod"/>
            </a:pPr>
            <a:endParaRPr lang="ru-RU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DB90B7-CCB9-61FF-3475-A5F9F79D2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179" y="3429001"/>
            <a:ext cx="2082230" cy="25717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1342D3-D59B-406B-E87A-A1B9E64B7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514" y="3377624"/>
            <a:ext cx="1699054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750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48D4FC7E-61BE-C1C7-E50D-723F7893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6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4DAD265-960C-66B7-6210-98AD87218E28}"/>
              </a:ext>
            </a:extLst>
          </p:cNvPr>
          <p:cNvSpPr/>
          <p:nvPr/>
        </p:nvSpPr>
        <p:spPr>
          <a:xfrm>
            <a:off x="1098330" y="1016876"/>
            <a:ext cx="1361090" cy="536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161C77B-60A7-CDC8-438F-AD463820FD11}"/>
              </a:ext>
            </a:extLst>
          </p:cNvPr>
          <p:cNvSpPr/>
          <p:nvPr/>
        </p:nvSpPr>
        <p:spPr>
          <a:xfrm>
            <a:off x="4009695" y="1016876"/>
            <a:ext cx="1361090" cy="536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search.html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EF57E83-6705-9F1C-DC66-02B9D56E3FC1}"/>
              </a:ext>
            </a:extLst>
          </p:cNvPr>
          <p:cNvSpPr/>
          <p:nvPr/>
        </p:nvSpPr>
        <p:spPr>
          <a:xfrm>
            <a:off x="6826468" y="1016876"/>
            <a:ext cx="1361090" cy="536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My_media.html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959EAD0-BCF0-A92B-A62F-A7CE214AD8E9}"/>
              </a:ext>
            </a:extLst>
          </p:cNvPr>
          <p:cNvSpPr/>
          <p:nvPr/>
        </p:nvSpPr>
        <p:spPr>
          <a:xfrm>
            <a:off x="9285888" y="2215053"/>
            <a:ext cx="1361090" cy="536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about.html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05AC817-7210-41E6-7DB9-42744483630B}"/>
              </a:ext>
            </a:extLst>
          </p:cNvPr>
          <p:cNvSpPr/>
          <p:nvPr/>
        </p:nvSpPr>
        <p:spPr>
          <a:xfrm>
            <a:off x="9285888" y="4106919"/>
            <a:ext cx="1361090" cy="536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contacts.html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58909EF-79C1-99F5-8236-24B47B9E937C}"/>
              </a:ext>
            </a:extLst>
          </p:cNvPr>
          <p:cNvSpPr/>
          <p:nvPr/>
        </p:nvSpPr>
        <p:spPr>
          <a:xfrm>
            <a:off x="9285888" y="3160986"/>
            <a:ext cx="1361090" cy="536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team.html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F43C9F1-BD25-3348-D951-3964A31158B5}"/>
              </a:ext>
            </a:extLst>
          </p:cNvPr>
          <p:cNvSpPr/>
          <p:nvPr/>
        </p:nvSpPr>
        <p:spPr>
          <a:xfrm>
            <a:off x="6826468" y="2215053"/>
            <a:ext cx="1361090" cy="536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genres.html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F0D5F2A-EA47-AD3F-2973-DA17A3DF6C3B}"/>
              </a:ext>
            </a:extLst>
          </p:cNvPr>
          <p:cNvSpPr/>
          <p:nvPr/>
        </p:nvSpPr>
        <p:spPr>
          <a:xfrm>
            <a:off x="6826468" y="3160986"/>
            <a:ext cx="1361090" cy="536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diagramma.html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54CA253-20EC-9A00-C386-90D11350234D}"/>
              </a:ext>
            </a:extLst>
          </p:cNvPr>
          <p:cNvSpPr/>
          <p:nvPr/>
        </p:nvSpPr>
        <p:spPr>
          <a:xfrm>
            <a:off x="6826468" y="4106919"/>
            <a:ext cx="1361090" cy="536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galery.html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1C2C23F-D094-6941-F488-B9E0838B93EE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7507013" y="1552904"/>
            <a:ext cx="0" cy="66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6CA3CE0-E3DA-3B7C-CE6B-79D36B226BC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507013" y="2751081"/>
            <a:ext cx="0" cy="41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008FB0A-FF65-AC8A-02BD-CAEFD924582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507013" y="3697014"/>
            <a:ext cx="0" cy="40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7E700544-F7EA-9A07-71E0-D283A2F527D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9966433" y="1573705"/>
            <a:ext cx="0" cy="64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F3E1C76-542B-B7D7-87CC-4FABBE495A6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966433" y="2751081"/>
            <a:ext cx="0" cy="40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FE66606-DCF3-6294-512E-A48E3CB6FD8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966433" y="3712784"/>
            <a:ext cx="0" cy="39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0C9841AC-0CE7-BC21-03DB-8DF58EE388FC}"/>
              </a:ext>
            </a:extLst>
          </p:cNvPr>
          <p:cNvSpPr/>
          <p:nvPr/>
        </p:nvSpPr>
        <p:spPr>
          <a:xfrm>
            <a:off x="9285888" y="1037677"/>
            <a:ext cx="1361090" cy="536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us.html</a:t>
            </a:r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E5D255E-E3AD-1DCD-8AB1-670E6329A27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459420" y="1284890"/>
            <a:ext cx="1550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D760CB51-0722-8678-F8E5-35DAFAB13B3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370785" y="1284890"/>
            <a:ext cx="14556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87B98626-556A-1138-900F-A837038DA14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87558" y="1284890"/>
            <a:ext cx="10983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67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4DDB811-E4F3-C509-2AA8-9CABD1FE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69BF1-4848-472A-3B45-5E438418065C}"/>
              </a:ext>
            </a:extLst>
          </p:cNvPr>
          <p:cNvSpPr txBox="1"/>
          <p:nvPr/>
        </p:nvSpPr>
        <p:spPr>
          <a:xfrm>
            <a:off x="4368734" y="331980"/>
            <a:ext cx="3454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Скрины основных интерфейсов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E162DF-2982-0183-4741-C8F85CBA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04" y="1615440"/>
            <a:ext cx="5016175" cy="28082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A71A63-7D19-631D-D07E-A90E9E89F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23" y="1890106"/>
            <a:ext cx="5463150" cy="20611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858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7422DEC5-5FCA-6ED2-1304-35210179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B055D-34F0-884D-49DC-99CD6C44A5FE}"/>
              </a:ext>
            </a:extLst>
          </p:cNvPr>
          <p:cNvSpPr txBox="1"/>
          <p:nvPr/>
        </p:nvSpPr>
        <p:spPr>
          <a:xfrm>
            <a:off x="4414454" y="443740"/>
            <a:ext cx="3363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QR-</a:t>
            </a:r>
            <a:r>
              <a:rPr lang="ru-R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код на публикацию проекта</a:t>
            </a:r>
            <a:endParaRPr lang="ru-RU" dirty="0"/>
          </a:p>
        </p:txBody>
      </p:sp>
      <p:pic>
        <p:nvPicPr>
          <p:cNvPr id="7" name="Рисунок 6" descr="Изображение выглядит как шаблон, прямоугольный, пиксел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1602D3D-BD9D-85B9-D6B5-D271866D7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259" y="1218992"/>
            <a:ext cx="4983480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539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851</Words>
  <Application>Microsoft Office PowerPoint</Application>
  <PresentationFormat>Широкоэкранный</PresentationFormat>
  <Paragraphs>84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Alimbaev</dc:creator>
  <cp:lastModifiedBy>Балтабаев Ерлан Алибекович</cp:lastModifiedBy>
  <cp:revision>768</cp:revision>
  <dcterms:created xsi:type="dcterms:W3CDTF">2023-12-09T11:45:27Z</dcterms:created>
  <dcterms:modified xsi:type="dcterms:W3CDTF">2024-05-09T21:29:25Z</dcterms:modified>
</cp:coreProperties>
</file>