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419" r:id="rId3"/>
    <p:sldId id="420" r:id="rId4"/>
    <p:sldId id="409" r:id="rId5"/>
    <p:sldId id="412" r:id="rId6"/>
    <p:sldId id="418" r:id="rId7"/>
    <p:sldId id="410" r:id="rId8"/>
    <p:sldId id="415" r:id="rId10"/>
    <p:sldId id="416" r:id="rId11"/>
    <p:sldId id="41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5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defRPr u="none" strike="noStrike" kern="1200" cap="none" spc="150" normalizeH="0" baseline="0"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kumimoji="0" lang="zh-CN" altLang="en-US" sz="18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defRPr sz="14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defRPr u="none" strike="noStrike" kern="1200" cap="none" spc="150" normalizeH="0" baseline="0"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defRPr u="none" strike="noStrike" kern="1200" cap="none" spc="150" normalizeH="0" baseline="0"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defRPr u="none" strike="noStrike" kern="1200" cap="none" spc="150" normalizeH="0" baseline="0"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defRPr u="none" strike="noStrike" kern="1200" cap="none" spc="150" normalizeH="0" baseline="0"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809875" y="3426460"/>
            <a:ext cx="54292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刘焱鹏    </a:t>
            </a:r>
            <a:r>
              <a:rPr lang="zh-CN" altLang="en-US">
                <a:sym typeface="+mn-ea"/>
              </a:rPr>
              <a:t>付椿淋</a:t>
            </a:r>
            <a:r>
              <a:rPr lang="en-US" altLang="zh-CN"/>
              <a:t>	</a:t>
            </a:r>
            <a:r>
              <a:rPr lang="zh-CN" altLang="en-US"/>
              <a:t>李林峰</a:t>
            </a:r>
            <a:r>
              <a:rPr lang="en-US" altLang="zh-CN"/>
              <a:t>	</a:t>
            </a:r>
            <a:r>
              <a:rPr lang="zh-CN" altLang="en-US"/>
              <a:t>	</a:t>
            </a:r>
            <a:endParaRPr lang="zh-CN" altLang="en-US"/>
          </a:p>
          <a:p>
            <a:r>
              <a:rPr lang="zh-CN" altLang="en-US">
                <a:sym typeface="+mn-ea"/>
              </a:rPr>
              <a:t>曾上游</a:t>
            </a:r>
            <a:r>
              <a:rPr lang="zh-CN" altLang="en-US"/>
              <a:t>	曾治翔</a:t>
            </a:r>
            <a:r>
              <a:rPr lang="en-US" altLang="zh-CN"/>
              <a:t>	</a:t>
            </a:r>
            <a:r>
              <a:rPr lang="zh-CN" altLang="en-US">
                <a:sym typeface="+mn-ea"/>
              </a:rPr>
              <a:t>李钰喆</a:t>
            </a:r>
            <a:r>
              <a:rPr lang="zh-CN" altLang="en-US"/>
              <a:t>	</a:t>
            </a:r>
            <a:endParaRPr lang="zh-CN" altLang="en-US"/>
          </a:p>
          <a:p>
            <a:r>
              <a:rPr lang="zh-CN" altLang="en-US"/>
              <a:t>李溢明	温高波	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47825" y="1575435"/>
            <a:ext cx="6715125" cy="1414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/>
              <a:t>讲解增删查改</a:t>
            </a:r>
            <a:endParaRPr lang="zh-CN" altLang="en-US" sz="5400"/>
          </a:p>
          <a:p>
            <a:r>
              <a:rPr lang="zh-CN" altLang="en-US" sz="3200">
                <a:sym typeface="+mn-ea"/>
              </a:rPr>
              <a:t>专周实训</a:t>
            </a:r>
            <a:r>
              <a:rPr lang="en-US" altLang="zh-CN" sz="3200">
                <a:sym typeface="+mn-ea"/>
              </a:rPr>
              <a:t>-4</a:t>
            </a:r>
            <a:r>
              <a:rPr lang="zh-CN" altLang="en-US" sz="3200">
                <a:sym typeface="+mn-ea"/>
              </a:rPr>
              <a:t>组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190875" y="1083310"/>
            <a:ext cx="490474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需求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增删查改学生的记录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SQL</a:t>
            </a:r>
            <a:r>
              <a:rPr lang="zh-CN" altLang="en-US"/>
              <a:t>语句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增 </a:t>
            </a:r>
            <a:r>
              <a:rPr lang="en-US" altLang="zh-CN"/>
              <a:t>insert into</a:t>
            </a:r>
            <a:endParaRPr lang="en-US" altLang="zh-CN"/>
          </a:p>
          <a:p>
            <a:r>
              <a:rPr lang="zh-CN" altLang="en-US"/>
              <a:t>删 </a:t>
            </a:r>
            <a:r>
              <a:rPr lang="en-US" altLang="zh-CN"/>
              <a:t>delete </a:t>
            </a:r>
            <a:endParaRPr lang="en-US" altLang="zh-CN"/>
          </a:p>
          <a:p>
            <a:r>
              <a:rPr lang="zh-CN" altLang="en-US"/>
              <a:t>查 </a:t>
            </a:r>
            <a:r>
              <a:rPr lang="en-US" altLang="zh-CN"/>
              <a:t>select</a:t>
            </a:r>
            <a:endParaRPr lang="en-US" altLang="zh-CN"/>
          </a:p>
          <a:p>
            <a:r>
              <a:rPr lang="zh-CN" altLang="en-US"/>
              <a:t>改 </a:t>
            </a:r>
            <a:r>
              <a:rPr lang="en-US" altLang="zh-CN"/>
              <a:t>update</a:t>
            </a:r>
            <a:endParaRPr lang="zh-CN" altLang="en-US"/>
          </a:p>
          <a:p>
            <a:r>
              <a:rPr lang="zh-CN" altLang="en-US"/>
              <a:t>排序 </a:t>
            </a:r>
            <a:r>
              <a:rPr lang="en-US" altLang="zh-CN"/>
              <a:t>order by</a:t>
            </a:r>
            <a:endParaRPr lang="en-US" altLang="zh-CN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19100" y="152400"/>
            <a:ext cx="1333500" cy="771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419100" y="3148965"/>
            <a:ext cx="1333500" cy="771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视图层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3052445" y="4272915"/>
            <a:ext cx="1333500" cy="771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控制层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775325" y="1482725"/>
            <a:ext cx="1333500" cy="771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业务层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8505825" y="2748915"/>
            <a:ext cx="1333500" cy="771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持久层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8439150" y="152400"/>
            <a:ext cx="1333500" cy="771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数据库</a:t>
            </a:r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1822450" y="3133725"/>
            <a:ext cx="1101725" cy="10013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4505325" y="2036445"/>
            <a:ext cx="1080770" cy="20415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7253605" y="2036445"/>
            <a:ext cx="1123950" cy="8674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708025" y="1104900"/>
            <a:ext cx="276225" cy="15430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8832850" y="1000125"/>
            <a:ext cx="49530" cy="16370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65100" y="4739640"/>
            <a:ext cx="21209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用户交互</a:t>
            </a:r>
            <a:endParaRPr lang="zh-CN" altLang="en-US"/>
          </a:p>
          <a:p>
            <a:r>
              <a:rPr lang="zh-CN" altLang="en-US">
                <a:sym typeface="+mn-ea"/>
              </a:rPr>
              <a:t>显示</a:t>
            </a:r>
            <a:r>
              <a:rPr lang="zh-CN" altLang="en-US"/>
              <a:t>数据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288280" y="259080"/>
            <a:ext cx="2540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数据层的操作，</a:t>
            </a:r>
            <a:endParaRPr lang="zh-CN" altLang="en-US"/>
          </a:p>
          <a:p>
            <a:r>
              <a:rPr lang="zh-CN" altLang="en-US"/>
              <a:t>数据业务逻辑</a:t>
            </a:r>
            <a:endParaRPr lang="zh-CN" altLang="en-US"/>
          </a:p>
          <a:p>
            <a:r>
              <a:rPr lang="zh-CN" altLang="en-US"/>
              <a:t>需求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229600" y="3777615"/>
            <a:ext cx="25400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连接</a:t>
            </a:r>
            <a:endParaRPr lang="zh-CN" altLang="en-US"/>
          </a:p>
          <a:p>
            <a:r>
              <a:rPr lang="zh-CN" altLang="en-US"/>
              <a:t>操作数据库</a:t>
            </a:r>
            <a:endParaRPr lang="zh-CN" altLang="en-US"/>
          </a:p>
          <a:p>
            <a:r>
              <a:rPr lang="zh-CN" altLang="en-US"/>
              <a:t>接收查询结果集，</a:t>
            </a:r>
            <a:endParaRPr lang="zh-CN" altLang="en-US"/>
          </a:p>
          <a:p>
            <a:r>
              <a:rPr lang="zh-CN" altLang="en-US"/>
              <a:t>处理结果集返回给业务层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9839325" y="397510"/>
            <a:ext cx="174942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服务</a:t>
            </a:r>
            <a:endParaRPr lang="zh-CN" altLang="en-US"/>
          </a:p>
          <a:p>
            <a:r>
              <a:rPr lang="zh-CN" altLang="en-US"/>
              <a:t>业务逻辑</a:t>
            </a:r>
            <a:endParaRPr lang="zh-CN" altLang="en-US"/>
          </a:p>
          <a:p>
            <a:r>
              <a:rPr lang="zh-CN" altLang="en-US"/>
              <a:t>用户界面层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411730" y="2036445"/>
            <a:ext cx="23672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接受请求</a:t>
            </a:r>
            <a:endParaRPr lang="zh-CN" altLang="en-US"/>
          </a:p>
          <a:p>
            <a:r>
              <a:rPr lang="zh-CN" altLang="en-US"/>
              <a:t>交给逻辑，</a:t>
            </a:r>
            <a:endParaRPr lang="zh-CN" altLang="en-US"/>
          </a:p>
          <a:p>
            <a:r>
              <a:rPr lang="zh-CN" altLang="en-US"/>
              <a:t>返给视图层</a:t>
            </a:r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3244850" y="5168900"/>
            <a:ext cx="7759065" cy="11068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6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Spirng Web</a:t>
            </a:r>
            <a:r>
              <a:rPr lang="zh-CN" altLang="en-US" sz="6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框架</a:t>
            </a:r>
            <a:endParaRPr lang="zh-CN" altLang="en-US" sz="66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086485" y="259080"/>
            <a:ext cx="1333500" cy="771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727710" y="3920490"/>
            <a:ext cx="1333500" cy="771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视图层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3829685" y="4503420"/>
            <a:ext cx="1333500" cy="771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控制层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775325" y="1482725"/>
            <a:ext cx="1333500" cy="771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业务层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8505825" y="1482725"/>
            <a:ext cx="1333500" cy="771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持久层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8439150" y="152400"/>
            <a:ext cx="1333500" cy="771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数据库</a:t>
            </a:r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2581275" y="4392295"/>
            <a:ext cx="628650" cy="5092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5187950" y="2607945"/>
            <a:ext cx="552450" cy="15525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7301230" y="1767205"/>
            <a:ext cx="866775" cy="44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1295400" y="1295400"/>
            <a:ext cx="225425" cy="217741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8832850" y="1000125"/>
            <a:ext cx="0" cy="4095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288280" y="25908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具体问题的操作，</a:t>
            </a:r>
            <a:endParaRPr lang="zh-CN" altLang="en-US"/>
          </a:p>
          <a:p>
            <a:r>
              <a:rPr lang="zh-CN" altLang="en-US"/>
              <a:t>对数据层的操作，</a:t>
            </a:r>
            <a:endParaRPr lang="zh-CN" altLang="en-US"/>
          </a:p>
          <a:p>
            <a:r>
              <a:rPr lang="zh-CN" altLang="en-US"/>
              <a:t>对数据业务逻辑处理</a:t>
            </a:r>
            <a:endParaRPr lang="zh-CN" altLang="en-US"/>
          </a:p>
          <a:p>
            <a:r>
              <a:rPr lang="zh-CN" altLang="en-US"/>
              <a:t>需求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505825" y="2444115"/>
            <a:ext cx="25400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连接</a:t>
            </a:r>
            <a:endParaRPr lang="zh-CN" altLang="en-US"/>
          </a:p>
          <a:p>
            <a:r>
              <a:rPr lang="zh-CN" altLang="en-US"/>
              <a:t>操作数据库</a:t>
            </a:r>
            <a:endParaRPr lang="zh-CN" altLang="en-US"/>
          </a:p>
          <a:p>
            <a:r>
              <a:rPr lang="zh-CN" altLang="en-US"/>
              <a:t>接收查询结果集，</a:t>
            </a:r>
            <a:endParaRPr lang="zh-CN" altLang="en-US"/>
          </a:p>
          <a:p>
            <a:r>
              <a:rPr lang="zh-CN" altLang="en-US"/>
              <a:t>处理结果集返回给业务层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9839325" y="397510"/>
            <a:ext cx="174942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服务</a:t>
            </a:r>
            <a:endParaRPr lang="zh-CN" altLang="en-US"/>
          </a:p>
          <a:p>
            <a:r>
              <a:rPr lang="zh-CN" altLang="en-US"/>
              <a:t>业务逻层</a:t>
            </a:r>
            <a:endParaRPr lang="zh-CN" altLang="en-US"/>
          </a:p>
          <a:p>
            <a:r>
              <a:rPr lang="zh-CN" altLang="en-US"/>
              <a:t>用户界面层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419985" y="2016125"/>
            <a:ext cx="23672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接受用户请求</a:t>
            </a:r>
            <a:endParaRPr lang="zh-CN" altLang="en-US"/>
          </a:p>
          <a:p>
            <a:r>
              <a:rPr lang="zh-CN" altLang="en-US"/>
              <a:t>交给业务层和</a:t>
            </a:r>
            <a:r>
              <a:rPr lang="zh-CN" altLang="en-US"/>
              <a:t>持久层处理逻辑，</a:t>
            </a:r>
            <a:endParaRPr lang="zh-CN" altLang="en-US"/>
          </a:p>
          <a:p>
            <a:r>
              <a:rPr lang="zh-CN" altLang="en-US"/>
              <a:t>处理数据给视图层</a:t>
            </a:r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5682615" y="1409700"/>
            <a:ext cx="5070475" cy="10337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5694680" y="2590800"/>
            <a:ext cx="21336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M</a:t>
            </a:r>
            <a:r>
              <a:rPr lang="zh-CN" altLang="en-US"/>
              <a:t>模型</a:t>
            </a:r>
            <a:endParaRPr lang="zh-CN" altLang="en-US"/>
          </a:p>
          <a:p>
            <a:r>
              <a:rPr lang="zh-CN" altLang="en-US"/>
              <a:t>业务逻辑</a:t>
            </a:r>
            <a:endParaRPr lang="zh-CN" altLang="en-US"/>
          </a:p>
          <a:p>
            <a:r>
              <a:rPr lang="zh-CN" altLang="en-US"/>
              <a:t>处理数据</a:t>
            </a:r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3362960" y="4392295"/>
            <a:ext cx="2495550" cy="120967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3829685" y="5274945"/>
            <a:ext cx="12954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C</a:t>
            </a:r>
            <a:r>
              <a:rPr lang="en-US" altLang="zh-CN"/>
              <a:t> </a:t>
            </a:r>
            <a:r>
              <a:rPr lang="zh-CN" altLang="en-US"/>
              <a:t>控制器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28" name="圆角矩形 27"/>
          <p:cNvSpPr/>
          <p:nvPr/>
        </p:nvSpPr>
        <p:spPr>
          <a:xfrm>
            <a:off x="629285" y="3717925"/>
            <a:ext cx="1790700" cy="125476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947420" y="5365750"/>
            <a:ext cx="11537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V</a:t>
            </a:r>
            <a:r>
              <a:rPr lang="zh-CN" altLang="en-US"/>
              <a:t>视图层</a:t>
            </a:r>
            <a:endParaRPr lang="zh-CN" altLang="en-US"/>
          </a:p>
          <a:p>
            <a:r>
              <a:rPr lang="zh-CN" altLang="en-US"/>
              <a:t>页面排版，</a:t>
            </a:r>
            <a:endParaRPr lang="zh-CN" altLang="en-US"/>
          </a:p>
          <a:p>
            <a:r>
              <a:rPr lang="zh-CN" altLang="en-US"/>
              <a:t>展示模型</a:t>
            </a:r>
            <a:r>
              <a:rPr lang="zh-CN" altLang="en-US"/>
              <a:t>的数据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295390" y="3920490"/>
            <a:ext cx="4750435" cy="30460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9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MVC</a:t>
            </a:r>
            <a:endParaRPr lang="en-US" altLang="zh-CN" sz="96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9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思想</a:t>
            </a:r>
            <a:endParaRPr lang="zh-CN" altLang="en-US" sz="96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899285" y="2417445"/>
            <a:ext cx="28194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Long                    u_id	</a:t>
            </a:r>
            <a:endParaRPr lang="en-US" altLang="zh-CN"/>
          </a:p>
          <a:p>
            <a:r>
              <a:rPr lang="en-US" altLang="zh-CN"/>
              <a:t>String                 u_name</a:t>
            </a:r>
            <a:endParaRPr lang="en-US" altLang="zh-CN"/>
          </a:p>
          <a:p>
            <a:r>
              <a:rPr lang="en-US" altLang="zh-CN"/>
              <a:t>       	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1775460" y="1622425"/>
            <a:ext cx="31813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5299710" y="2817495"/>
            <a:ext cx="1171575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807835" y="1517650"/>
            <a:ext cx="31813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169150" y="2525395"/>
            <a:ext cx="28194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BigInt                    u_id	</a:t>
            </a:r>
            <a:endParaRPr lang="en-US" altLang="zh-CN"/>
          </a:p>
          <a:p>
            <a:r>
              <a:rPr lang="en-US" altLang="zh-CN"/>
              <a:t>Varchar               u_name</a:t>
            </a:r>
            <a:endParaRPr lang="en-US" altLang="zh-CN"/>
          </a:p>
          <a:p>
            <a:r>
              <a:rPr lang="en-US" altLang="zh-CN"/>
              <a:t>       	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2610485" y="1893570"/>
            <a:ext cx="1790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User</a:t>
            </a:r>
            <a:r>
              <a:rPr lang="zh-CN" altLang="en-US"/>
              <a:t>类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7766050" y="1893570"/>
            <a:ext cx="1790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user</a:t>
            </a:r>
            <a:r>
              <a:rPr lang="zh-CN" altLang="en-US"/>
              <a:t>表</a:t>
            </a:r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2863850" y="624840"/>
            <a:ext cx="19716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>
                <a:solidFill>
                  <a:srgbClr val="FF0000"/>
                </a:solidFill>
              </a:rPr>
              <a:t>O</a:t>
            </a:r>
            <a:endParaRPr lang="en-US" altLang="zh-CN" sz="4800">
              <a:solidFill>
                <a:srgbClr val="FF000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459980" y="687705"/>
            <a:ext cx="18764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>
                <a:solidFill>
                  <a:srgbClr val="FF0000"/>
                </a:solidFill>
              </a:rPr>
              <a:t>R</a:t>
            </a:r>
            <a:endParaRPr lang="en-US" altLang="zh-CN" sz="4800">
              <a:solidFill>
                <a:srgbClr val="FF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902710" y="4296410"/>
            <a:ext cx="31813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197475" y="3616325"/>
            <a:ext cx="19716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>
                <a:solidFill>
                  <a:srgbClr val="FF0000"/>
                </a:solidFill>
              </a:rPr>
              <a:t>M</a:t>
            </a:r>
            <a:endParaRPr lang="en-US" altLang="zh-CN" sz="4800">
              <a:solidFill>
                <a:srgbClr val="FF0000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170045" y="4968875"/>
            <a:ext cx="27711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User</a:t>
            </a:r>
            <a:r>
              <a:rPr lang="zh-CN" altLang="en-US"/>
              <a:t>类</a:t>
            </a:r>
            <a:r>
              <a:rPr lang="en-US" altLang="zh-CN"/>
              <a:t>		user</a:t>
            </a:r>
            <a:r>
              <a:rPr lang="zh-CN" altLang="en-US"/>
              <a:t>表</a:t>
            </a:r>
            <a:endParaRPr lang="zh-CN" altLang="en-US"/>
          </a:p>
          <a:p>
            <a:r>
              <a:rPr lang="en-US" altLang="zh-CN"/>
              <a:t>id		u_id</a:t>
            </a:r>
            <a:endParaRPr lang="en-US" altLang="zh-CN"/>
          </a:p>
          <a:p>
            <a:r>
              <a:rPr lang="en-US" altLang="zh-CN"/>
              <a:t>name	             u_name</a:t>
            </a:r>
            <a:endParaRPr lang="en-US" altLang="zh-CN"/>
          </a:p>
        </p:txBody>
      </p:sp>
      <p:sp>
        <p:nvSpPr>
          <p:cNvPr id="37" name="文本框 36"/>
          <p:cNvSpPr txBox="1"/>
          <p:nvPr/>
        </p:nvSpPr>
        <p:spPr>
          <a:xfrm>
            <a:off x="4321175" y="4446270"/>
            <a:ext cx="2468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某种规则</a:t>
            </a:r>
            <a:r>
              <a:rPr lang="en-US" altLang="zh-CN"/>
              <a:t>,xml</a:t>
            </a:r>
            <a:r>
              <a:rPr lang="zh-CN" altLang="en-US"/>
              <a:t>或注解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419225" y="819150"/>
            <a:ext cx="1333500" cy="771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301625" y="3330575"/>
            <a:ext cx="1333500" cy="771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视图层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752725" y="3121025"/>
            <a:ext cx="1539875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控制层</a:t>
            </a:r>
            <a:endParaRPr lang="zh-CN" altLang="en-US"/>
          </a:p>
          <a:p>
            <a:pPr algn="ctr"/>
            <a:r>
              <a:rPr lang="zh-CN" altLang="en-US"/>
              <a:t>String delete(Long id)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289550" y="2007235"/>
            <a:ext cx="1333500" cy="1323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业务层</a:t>
            </a:r>
            <a:endParaRPr lang="zh-CN" altLang="en-US"/>
          </a:p>
          <a:p>
            <a:pPr algn="ctr"/>
            <a:r>
              <a:rPr lang="zh-CN" altLang="en-US"/>
              <a:t>delete(Long id)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8591550" y="2844800"/>
            <a:ext cx="1181100" cy="1724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持久层</a:t>
            </a:r>
            <a:endParaRPr lang="zh-CN" altLang="en-US"/>
          </a:p>
          <a:p>
            <a:pPr algn="ctr"/>
            <a:r>
              <a:rPr lang="zh-CN" altLang="en-US"/>
              <a:t>void delete(Long id);</a:t>
            </a:r>
            <a:endParaRPr lang="zh-CN" altLang="en-US"/>
          </a:p>
          <a:p>
            <a:pPr algn="ctr"/>
            <a:r>
              <a:rPr lang="en-US" altLang="zh-CN"/>
              <a:t>xml</a:t>
            </a:r>
            <a:endParaRPr lang="zh-CN" altLang="en-US"/>
          </a:p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8368665" y="520700"/>
            <a:ext cx="1333500" cy="771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数据库</a:t>
            </a:r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1773555" y="3766820"/>
            <a:ext cx="76327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4292600" y="2404745"/>
            <a:ext cx="800100" cy="6667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6853555" y="2971800"/>
            <a:ext cx="1231900" cy="44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1222375" y="1804670"/>
            <a:ext cx="514350" cy="12668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9018905" y="1466850"/>
            <a:ext cx="33020" cy="11379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632075" y="152400"/>
            <a:ext cx="2000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删除操作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419225" y="819150"/>
            <a:ext cx="1333500" cy="771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301625" y="3330575"/>
            <a:ext cx="1333500" cy="771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视图层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752725" y="3121025"/>
            <a:ext cx="1990725" cy="2190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控制层</a:t>
            </a:r>
            <a:endParaRPr lang="zh-CN" altLang="en-US"/>
          </a:p>
          <a:p>
            <a:pPr algn="ctr"/>
            <a:r>
              <a:rPr lang="zh-CN" altLang="en-US"/>
              <a:t>ModelAndView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 saveOrUpdate(</a:t>
            </a:r>
            <a:endParaRPr lang="zh-CN" altLang="en-US"/>
          </a:p>
          <a:p>
            <a:pPr algn="ctr"/>
            <a:r>
              <a:rPr lang="zh-CN" altLang="en-US"/>
              <a:t>Student student)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289550" y="2007235"/>
            <a:ext cx="1366520" cy="1884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业务层</a:t>
            </a:r>
            <a:endParaRPr lang="zh-CN" altLang="en-US"/>
          </a:p>
          <a:p>
            <a:pPr algn="ctr"/>
            <a:r>
              <a:rPr lang="zh-CN" altLang="en-US"/>
              <a:t>void update(</a:t>
            </a:r>
            <a:endParaRPr lang="zh-CN" altLang="en-US"/>
          </a:p>
          <a:p>
            <a:pPr algn="ctr"/>
            <a:r>
              <a:rPr lang="zh-CN" altLang="en-US"/>
              <a:t>Student student)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8591550" y="2844800"/>
            <a:ext cx="1181100" cy="1724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r>
              <a:rPr lang="zh-CN" altLang="en-US"/>
              <a:t>持久层</a:t>
            </a:r>
            <a:endParaRPr lang="zh-CN" altLang="en-US"/>
          </a:p>
          <a:p>
            <a:pPr algn="ctr"/>
            <a:r>
              <a:rPr lang="zh-CN" altLang="en-US"/>
              <a:t>void update(Student student)</a:t>
            </a:r>
            <a:endParaRPr lang="zh-CN" altLang="en-US"/>
          </a:p>
          <a:p>
            <a:pPr algn="ctr"/>
            <a:r>
              <a:rPr lang="en-US" altLang="zh-CN"/>
              <a:t>xml</a:t>
            </a:r>
            <a:endParaRPr lang="zh-CN" altLang="en-US"/>
          </a:p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8368665" y="520700"/>
            <a:ext cx="1333500" cy="771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数据库</a:t>
            </a:r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1773555" y="3766820"/>
            <a:ext cx="76327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4292600" y="2404745"/>
            <a:ext cx="800100" cy="6667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6853555" y="2971800"/>
            <a:ext cx="1231900" cy="44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1222375" y="1804670"/>
            <a:ext cx="514350" cy="12668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9018905" y="1466850"/>
            <a:ext cx="33020" cy="11379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632075" y="152400"/>
            <a:ext cx="2000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修改</a:t>
            </a:r>
            <a:r>
              <a:rPr lang="zh-CN" altLang="en-US"/>
              <a:t>操作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419225" y="819150"/>
            <a:ext cx="1333500" cy="771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301625" y="3330575"/>
            <a:ext cx="1333500" cy="771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视图层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752725" y="3121025"/>
            <a:ext cx="1990725" cy="2190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控制层</a:t>
            </a:r>
            <a:endParaRPr lang="zh-CN" altLang="en-US"/>
          </a:p>
          <a:p>
            <a:pPr algn="ctr"/>
            <a:r>
              <a:rPr lang="zh-CN" altLang="en-US"/>
              <a:t>ModelAndView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 saveOrUpdate(</a:t>
            </a:r>
            <a:endParaRPr lang="zh-CN" altLang="en-US"/>
          </a:p>
          <a:p>
            <a:pPr algn="ctr"/>
            <a:r>
              <a:rPr lang="zh-CN" altLang="en-US"/>
              <a:t>Student student)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289550" y="2007235"/>
            <a:ext cx="1366520" cy="1884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业务层</a:t>
            </a:r>
            <a:endParaRPr lang="zh-CN" altLang="en-US"/>
          </a:p>
          <a:p>
            <a:pPr algn="ctr"/>
            <a:r>
              <a:rPr lang="zh-CN" altLang="en-US"/>
              <a:t>void </a:t>
            </a:r>
            <a:endParaRPr lang="zh-CN" altLang="en-US"/>
          </a:p>
          <a:p>
            <a:pPr algn="ctr"/>
            <a:r>
              <a:rPr lang="zh-CN" altLang="en-US"/>
              <a:t>save(</a:t>
            </a:r>
            <a:endParaRPr lang="zh-CN" altLang="en-US"/>
          </a:p>
          <a:p>
            <a:pPr algn="ctr"/>
            <a:r>
              <a:rPr lang="zh-CN" altLang="en-US"/>
              <a:t>Student student)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8591550" y="2702560"/>
            <a:ext cx="1172210" cy="1866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r>
              <a:rPr lang="zh-CN" altLang="en-US"/>
              <a:t>持久层</a:t>
            </a:r>
            <a:endParaRPr lang="zh-CN" altLang="en-US"/>
          </a:p>
          <a:p>
            <a:pPr algn="ctr"/>
            <a:r>
              <a:rPr lang="zh-CN" altLang="en-US"/>
              <a:t>void save(</a:t>
            </a:r>
            <a:endParaRPr lang="zh-CN" altLang="en-US"/>
          </a:p>
          <a:p>
            <a:pPr algn="ctr"/>
            <a:r>
              <a:rPr lang="zh-CN" altLang="en-US"/>
              <a:t>Student student)</a:t>
            </a:r>
            <a:endParaRPr lang="zh-CN" altLang="en-US"/>
          </a:p>
          <a:p>
            <a:pPr algn="ctr"/>
            <a:r>
              <a:rPr lang="en-US" altLang="zh-CN"/>
              <a:t>xml</a:t>
            </a:r>
            <a:endParaRPr lang="zh-CN" altLang="en-US"/>
          </a:p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8368665" y="520700"/>
            <a:ext cx="1333500" cy="771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数据库</a:t>
            </a:r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1773555" y="3766820"/>
            <a:ext cx="76327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4292600" y="2404745"/>
            <a:ext cx="800100" cy="6667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6853555" y="2971800"/>
            <a:ext cx="1231900" cy="44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1222375" y="1804670"/>
            <a:ext cx="514350" cy="12668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9018905" y="1466850"/>
            <a:ext cx="33020" cy="11379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632075" y="152400"/>
            <a:ext cx="2000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插入</a:t>
            </a:r>
            <a:r>
              <a:rPr lang="zh-CN" altLang="en-US"/>
              <a:t>操作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419225" y="819150"/>
            <a:ext cx="1333500" cy="771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301625" y="3330575"/>
            <a:ext cx="1333500" cy="771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视图层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752725" y="3121025"/>
            <a:ext cx="1990725" cy="2190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控制层</a:t>
            </a:r>
            <a:endParaRPr lang="zh-CN" altLang="en-US"/>
          </a:p>
          <a:p>
            <a:pPr algn="ctr"/>
            <a:r>
              <a:rPr lang="zh-CN" altLang="en-US"/>
              <a:t>ModelAndView </a:t>
            </a:r>
            <a:endParaRPr lang="zh-CN" altLang="en-US"/>
          </a:p>
          <a:p>
            <a:pPr algn="ctr"/>
            <a:r>
              <a:rPr lang="zh-CN" altLang="en-US"/>
              <a:t>list()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289550" y="2007235"/>
            <a:ext cx="1846580" cy="1884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业务层</a:t>
            </a:r>
            <a:endParaRPr lang="zh-CN" altLang="en-US"/>
          </a:p>
          <a:p>
            <a:pPr algn="ctr"/>
            <a:r>
              <a:rPr lang="zh-CN" altLang="en-US"/>
              <a:t>List</a:t>
            </a:r>
            <a:endParaRPr lang="zh-CN" altLang="en-US"/>
          </a:p>
          <a:p>
            <a:pPr algn="ctr"/>
            <a:r>
              <a:rPr lang="zh-CN" altLang="en-US"/>
              <a:t>&lt;Student&gt; selectList()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8591550" y="2702560"/>
            <a:ext cx="1733550" cy="1866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r>
              <a:rPr lang="zh-CN" altLang="en-US"/>
              <a:t>持久层</a:t>
            </a:r>
            <a:endParaRPr lang="zh-CN" altLang="en-US"/>
          </a:p>
          <a:p>
            <a:pPr algn="ctr"/>
            <a:r>
              <a:rPr lang="zh-CN" altLang="en-US"/>
              <a:t>List</a:t>
            </a:r>
            <a:endParaRPr lang="zh-CN" altLang="en-US"/>
          </a:p>
          <a:p>
            <a:pPr algn="ctr"/>
            <a:r>
              <a:rPr lang="zh-CN" altLang="en-US"/>
              <a:t>&lt;Student&gt; selectAll()</a:t>
            </a:r>
            <a:endParaRPr lang="zh-CN" altLang="en-US"/>
          </a:p>
          <a:p>
            <a:pPr algn="ctr"/>
            <a:r>
              <a:rPr lang="en-US" altLang="zh-CN"/>
              <a:t>xml</a:t>
            </a:r>
            <a:endParaRPr lang="zh-CN" altLang="en-US"/>
          </a:p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8368665" y="520700"/>
            <a:ext cx="1333500" cy="771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数据库</a:t>
            </a:r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1773555" y="3766820"/>
            <a:ext cx="76327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4292600" y="2404745"/>
            <a:ext cx="800100" cy="6667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7136765" y="3238500"/>
            <a:ext cx="1231900" cy="44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1222375" y="1804670"/>
            <a:ext cx="514350" cy="12668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9018905" y="1466850"/>
            <a:ext cx="33020" cy="11379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632075" y="152400"/>
            <a:ext cx="2933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查询操作（主界面显示</a:t>
            </a:r>
            <a:r>
              <a:rPr lang="zh-CN" altLang="en-US"/>
              <a:t>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994</Words>
  <Application>WPS 演示</Application>
  <PresentationFormat>宽屏</PresentationFormat>
  <Paragraphs>212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237</cp:revision>
  <dcterms:created xsi:type="dcterms:W3CDTF">2019-06-19T02:08:00Z</dcterms:created>
  <dcterms:modified xsi:type="dcterms:W3CDTF">2020-12-25T08:32:46Z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