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9" r:id="rId2"/>
    <p:sldId id="392" r:id="rId3"/>
    <p:sldId id="340" r:id="rId4"/>
    <p:sldId id="298" r:id="rId5"/>
    <p:sldId id="270" r:id="rId6"/>
    <p:sldId id="477" r:id="rId7"/>
    <p:sldId id="299" r:id="rId8"/>
    <p:sldId id="393" r:id="rId9"/>
    <p:sldId id="667" r:id="rId10"/>
    <p:sldId id="341" r:id="rId11"/>
    <p:sldId id="274" r:id="rId12"/>
    <p:sldId id="3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A9DC-D002-47A8-9D8B-687822BD1665}" type="doc">
      <dgm:prSet loTypeId="urn:microsoft.com/office/officeart/2005/8/layout/matrix3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89D807E-E2B4-4A4D-8766-2F5203063F65}">
      <dgm:prSet/>
      <dgm:spPr/>
      <dgm:t>
        <a:bodyPr/>
        <a:lstStyle/>
        <a:p>
          <a:r>
            <a:rPr lang="en-US"/>
            <a:t>len(s) – </a:t>
          </a:r>
          <a:r>
            <a:rPr lang="ru-RU"/>
            <a:t>вычисление длинны</a:t>
          </a:r>
          <a:endParaRPr lang="en-US"/>
        </a:p>
      </dgm:t>
    </dgm:pt>
    <dgm:pt modelId="{C9450ABA-86BC-4C0C-A907-FDDD9B92DEF1}" type="parTrans" cxnId="{C30AA2C6-1EC2-432F-B94C-D8C65CC6BA8E}">
      <dgm:prSet/>
      <dgm:spPr/>
      <dgm:t>
        <a:bodyPr/>
        <a:lstStyle/>
        <a:p>
          <a:endParaRPr lang="en-US"/>
        </a:p>
      </dgm:t>
    </dgm:pt>
    <dgm:pt modelId="{2732781C-7005-43A3-A177-3F4D260D1B14}" type="sibTrans" cxnId="{C30AA2C6-1EC2-432F-B94C-D8C65CC6BA8E}">
      <dgm:prSet/>
      <dgm:spPr/>
      <dgm:t>
        <a:bodyPr/>
        <a:lstStyle/>
        <a:p>
          <a:endParaRPr lang="en-US"/>
        </a:p>
      </dgm:t>
    </dgm:pt>
    <dgm:pt modelId="{A22F993B-1D7D-4E3D-871F-DAA3EAB0D500}">
      <dgm:prSet/>
      <dgm:spPr/>
      <dgm:t>
        <a:bodyPr/>
        <a:lstStyle/>
        <a:p>
          <a:r>
            <a:rPr lang="en-US"/>
            <a:t>s[0] – </a:t>
          </a:r>
          <a:r>
            <a:rPr lang="ru-RU"/>
            <a:t>взятие первого элемента</a:t>
          </a:r>
          <a:endParaRPr lang="en-US"/>
        </a:p>
      </dgm:t>
    </dgm:pt>
    <dgm:pt modelId="{67D3A3CD-9DA9-4D0A-B5A3-BD991789DFB5}" type="parTrans" cxnId="{0F100ACC-0622-4146-A4CF-14A129F4EDB3}">
      <dgm:prSet/>
      <dgm:spPr/>
      <dgm:t>
        <a:bodyPr/>
        <a:lstStyle/>
        <a:p>
          <a:endParaRPr lang="en-US"/>
        </a:p>
      </dgm:t>
    </dgm:pt>
    <dgm:pt modelId="{8405E4D6-E5F5-4919-B0C5-587EA1977278}" type="sibTrans" cxnId="{0F100ACC-0622-4146-A4CF-14A129F4EDB3}">
      <dgm:prSet/>
      <dgm:spPr/>
      <dgm:t>
        <a:bodyPr/>
        <a:lstStyle/>
        <a:p>
          <a:endParaRPr lang="en-US"/>
        </a:p>
      </dgm:t>
    </dgm:pt>
    <dgm:pt modelId="{64D4FABD-BE35-4572-8858-63EEE688811D}">
      <dgm:prSet/>
      <dgm:spPr/>
      <dgm:t>
        <a:bodyPr/>
        <a:lstStyle/>
        <a:p>
          <a:r>
            <a:rPr lang="en-US"/>
            <a:t>s1 + s2 – </a:t>
          </a:r>
          <a:r>
            <a:rPr lang="ru-RU"/>
            <a:t>конкатенация</a:t>
          </a:r>
          <a:endParaRPr lang="en-US"/>
        </a:p>
      </dgm:t>
    </dgm:pt>
    <dgm:pt modelId="{0CD6B4CD-9DE5-433B-8B8A-6190B60E39D4}" type="parTrans" cxnId="{5B905B4F-AA57-4CD2-B261-756FCF19B71B}">
      <dgm:prSet/>
      <dgm:spPr/>
      <dgm:t>
        <a:bodyPr/>
        <a:lstStyle/>
        <a:p>
          <a:endParaRPr lang="en-US"/>
        </a:p>
      </dgm:t>
    </dgm:pt>
    <dgm:pt modelId="{3ABC986A-96E8-4987-8848-5F0CEB8BDA35}" type="sibTrans" cxnId="{5B905B4F-AA57-4CD2-B261-756FCF19B71B}">
      <dgm:prSet/>
      <dgm:spPr/>
      <dgm:t>
        <a:bodyPr/>
        <a:lstStyle/>
        <a:p>
          <a:endParaRPr lang="en-US"/>
        </a:p>
      </dgm:t>
    </dgm:pt>
    <dgm:pt modelId="{BE4C3913-95AF-448A-856E-6CB0185CC0B5}">
      <dgm:prSet/>
      <dgm:spPr/>
      <dgm:t>
        <a:bodyPr/>
        <a:lstStyle/>
        <a:p>
          <a:r>
            <a:rPr lang="en-US" dirty="0"/>
            <a:t>s * 5 – </a:t>
          </a:r>
          <a:r>
            <a:rPr lang="ru-RU" dirty="0"/>
            <a:t>репликация</a:t>
          </a:r>
          <a:r>
            <a:rPr lang="en-US" dirty="0"/>
            <a:t> </a:t>
          </a:r>
        </a:p>
      </dgm:t>
    </dgm:pt>
    <dgm:pt modelId="{92D31C47-AE0E-445A-A947-DF6D76D94885}" type="parTrans" cxnId="{08FD5A4D-DA3E-4374-B647-EFD674889E9C}">
      <dgm:prSet/>
      <dgm:spPr/>
      <dgm:t>
        <a:bodyPr/>
        <a:lstStyle/>
        <a:p>
          <a:endParaRPr lang="en-US"/>
        </a:p>
      </dgm:t>
    </dgm:pt>
    <dgm:pt modelId="{18E448F5-4942-4135-9BBF-F5678FB0E0A4}" type="sibTrans" cxnId="{08FD5A4D-DA3E-4374-B647-EFD674889E9C}">
      <dgm:prSet/>
      <dgm:spPr/>
      <dgm:t>
        <a:bodyPr/>
        <a:lstStyle/>
        <a:p>
          <a:endParaRPr lang="en-US"/>
        </a:p>
      </dgm:t>
    </dgm:pt>
    <dgm:pt modelId="{301F9146-5F96-4CF2-86BB-2053815B2BFE}" type="pres">
      <dgm:prSet presAssocID="{B1FCA9DC-D002-47A8-9D8B-687822BD1665}" presName="matrix" presStyleCnt="0">
        <dgm:presLayoutVars>
          <dgm:chMax val="1"/>
          <dgm:dir/>
          <dgm:resizeHandles val="exact"/>
        </dgm:presLayoutVars>
      </dgm:prSet>
      <dgm:spPr/>
    </dgm:pt>
    <dgm:pt modelId="{C78AF008-C97F-4E1F-BD3A-3E6D8D43902A}" type="pres">
      <dgm:prSet presAssocID="{B1FCA9DC-D002-47A8-9D8B-687822BD1665}" presName="diamond" presStyleLbl="bgShp" presStyleIdx="0" presStyleCnt="1"/>
      <dgm:spPr/>
    </dgm:pt>
    <dgm:pt modelId="{A9217501-8241-4EF1-A08F-5D0128D85757}" type="pres">
      <dgm:prSet presAssocID="{B1FCA9DC-D002-47A8-9D8B-687822BD166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4F362C-A076-45B8-856E-854C66E1ADC9}" type="pres">
      <dgm:prSet presAssocID="{B1FCA9DC-D002-47A8-9D8B-687822BD166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6392F-825E-4709-A92A-C04F603A644A}" type="pres">
      <dgm:prSet presAssocID="{B1FCA9DC-D002-47A8-9D8B-687822BD166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5145ED-26E2-44F5-8333-04D57DB07A9D}" type="pres">
      <dgm:prSet presAssocID="{B1FCA9DC-D002-47A8-9D8B-687822BD166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F56022-A083-4BAA-BF85-66C36EAE9DA4}" type="presOf" srcId="{089D807E-E2B4-4A4D-8766-2F5203063F65}" destId="{A9217501-8241-4EF1-A08F-5D0128D85757}" srcOrd="0" destOrd="0" presId="urn:microsoft.com/office/officeart/2005/8/layout/matrix3"/>
    <dgm:cxn modelId="{548C724D-49C8-42BD-BFC2-CC1B70322AA3}" type="presOf" srcId="{64D4FABD-BE35-4572-8858-63EEE688811D}" destId="{D856392F-825E-4709-A92A-C04F603A644A}" srcOrd="0" destOrd="0" presId="urn:microsoft.com/office/officeart/2005/8/layout/matrix3"/>
    <dgm:cxn modelId="{08FD5A4D-DA3E-4374-B647-EFD674889E9C}" srcId="{B1FCA9DC-D002-47A8-9D8B-687822BD1665}" destId="{BE4C3913-95AF-448A-856E-6CB0185CC0B5}" srcOrd="3" destOrd="0" parTransId="{92D31C47-AE0E-445A-A947-DF6D76D94885}" sibTransId="{18E448F5-4942-4135-9BBF-F5678FB0E0A4}"/>
    <dgm:cxn modelId="{5B905B4F-AA57-4CD2-B261-756FCF19B71B}" srcId="{B1FCA9DC-D002-47A8-9D8B-687822BD1665}" destId="{64D4FABD-BE35-4572-8858-63EEE688811D}" srcOrd="2" destOrd="0" parTransId="{0CD6B4CD-9DE5-433B-8B8A-6190B60E39D4}" sibTransId="{3ABC986A-96E8-4987-8848-5F0CEB8BDA35}"/>
    <dgm:cxn modelId="{6654C37D-2748-4171-AC35-77CB1D54F944}" type="presOf" srcId="{A22F993B-1D7D-4E3D-871F-DAA3EAB0D500}" destId="{C44F362C-A076-45B8-856E-854C66E1ADC9}" srcOrd="0" destOrd="0" presId="urn:microsoft.com/office/officeart/2005/8/layout/matrix3"/>
    <dgm:cxn modelId="{293ACBB7-91F2-40A6-9F56-24BED0E2711B}" type="presOf" srcId="{BE4C3913-95AF-448A-856E-6CB0185CC0B5}" destId="{FC5145ED-26E2-44F5-8333-04D57DB07A9D}" srcOrd="0" destOrd="0" presId="urn:microsoft.com/office/officeart/2005/8/layout/matrix3"/>
    <dgm:cxn modelId="{C30AA2C6-1EC2-432F-B94C-D8C65CC6BA8E}" srcId="{B1FCA9DC-D002-47A8-9D8B-687822BD1665}" destId="{089D807E-E2B4-4A4D-8766-2F5203063F65}" srcOrd="0" destOrd="0" parTransId="{C9450ABA-86BC-4C0C-A907-FDDD9B92DEF1}" sibTransId="{2732781C-7005-43A3-A177-3F4D260D1B14}"/>
    <dgm:cxn modelId="{0F100ACC-0622-4146-A4CF-14A129F4EDB3}" srcId="{B1FCA9DC-D002-47A8-9D8B-687822BD1665}" destId="{A22F993B-1D7D-4E3D-871F-DAA3EAB0D500}" srcOrd="1" destOrd="0" parTransId="{67D3A3CD-9DA9-4D0A-B5A3-BD991789DFB5}" sibTransId="{8405E4D6-E5F5-4919-B0C5-587EA1977278}"/>
    <dgm:cxn modelId="{B146CBE8-7B19-4AA5-A56F-BABB9F7A889F}" type="presOf" srcId="{B1FCA9DC-D002-47A8-9D8B-687822BD1665}" destId="{301F9146-5F96-4CF2-86BB-2053815B2BFE}" srcOrd="0" destOrd="0" presId="urn:microsoft.com/office/officeart/2005/8/layout/matrix3"/>
    <dgm:cxn modelId="{26C542BF-32DC-42AA-AA9D-EBBDE817D744}" type="presParOf" srcId="{301F9146-5F96-4CF2-86BB-2053815B2BFE}" destId="{C78AF008-C97F-4E1F-BD3A-3E6D8D43902A}" srcOrd="0" destOrd="0" presId="urn:microsoft.com/office/officeart/2005/8/layout/matrix3"/>
    <dgm:cxn modelId="{0ADDA56D-CBB1-49D4-9ACC-49854EEFB90E}" type="presParOf" srcId="{301F9146-5F96-4CF2-86BB-2053815B2BFE}" destId="{A9217501-8241-4EF1-A08F-5D0128D85757}" srcOrd="1" destOrd="0" presId="urn:microsoft.com/office/officeart/2005/8/layout/matrix3"/>
    <dgm:cxn modelId="{E471D400-E078-4EC3-A200-606A5165F906}" type="presParOf" srcId="{301F9146-5F96-4CF2-86BB-2053815B2BFE}" destId="{C44F362C-A076-45B8-856E-854C66E1ADC9}" srcOrd="2" destOrd="0" presId="urn:microsoft.com/office/officeart/2005/8/layout/matrix3"/>
    <dgm:cxn modelId="{E0B1FC9F-DEED-46D0-A8CE-1A69FD6316B9}" type="presParOf" srcId="{301F9146-5F96-4CF2-86BB-2053815B2BFE}" destId="{D856392F-825E-4709-A92A-C04F603A644A}" srcOrd="3" destOrd="0" presId="urn:microsoft.com/office/officeart/2005/8/layout/matrix3"/>
    <dgm:cxn modelId="{630BF7E5-F0BC-45A7-B231-5ADA1A2DEC24}" type="presParOf" srcId="{301F9146-5F96-4CF2-86BB-2053815B2BFE}" destId="{FC5145ED-26E2-44F5-8333-04D57DB07A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AF008-C97F-4E1F-BD3A-3E6D8D43902A}">
      <dsp:nvSpPr>
        <dsp:cNvPr id="0" name=""/>
        <dsp:cNvSpPr/>
      </dsp:nvSpPr>
      <dsp:spPr>
        <a:xfrm>
          <a:off x="693737" y="0"/>
          <a:ext cx="5105400" cy="510540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7501-8241-4EF1-A08F-5D0128D85757}">
      <dsp:nvSpPr>
        <dsp:cNvPr id="0" name=""/>
        <dsp:cNvSpPr/>
      </dsp:nvSpPr>
      <dsp:spPr>
        <a:xfrm>
          <a:off x="1178750" y="485013"/>
          <a:ext cx="1991106" cy="19911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len(s) – </a:t>
          </a:r>
          <a:r>
            <a:rPr lang="ru-RU" sz="2000" kern="1200"/>
            <a:t>вычисление длинны</a:t>
          </a:r>
          <a:endParaRPr lang="en-US" sz="2000" kern="1200"/>
        </a:p>
      </dsp:txBody>
      <dsp:txXfrm>
        <a:off x="1275948" y="582211"/>
        <a:ext cx="1796710" cy="1796710"/>
      </dsp:txXfrm>
    </dsp:sp>
    <dsp:sp modelId="{C44F362C-A076-45B8-856E-854C66E1ADC9}">
      <dsp:nvSpPr>
        <dsp:cNvPr id="0" name=""/>
        <dsp:cNvSpPr/>
      </dsp:nvSpPr>
      <dsp:spPr>
        <a:xfrm>
          <a:off x="3323018" y="485013"/>
          <a:ext cx="1991106" cy="19911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s[0] – </a:t>
          </a:r>
          <a:r>
            <a:rPr lang="ru-RU" sz="2000" kern="1200"/>
            <a:t>взятие первого элемента</a:t>
          </a:r>
          <a:endParaRPr lang="en-US" sz="2000" kern="1200"/>
        </a:p>
      </dsp:txBody>
      <dsp:txXfrm>
        <a:off x="3420216" y="582211"/>
        <a:ext cx="1796710" cy="1796710"/>
      </dsp:txXfrm>
    </dsp:sp>
    <dsp:sp modelId="{D856392F-825E-4709-A92A-C04F603A644A}">
      <dsp:nvSpPr>
        <dsp:cNvPr id="0" name=""/>
        <dsp:cNvSpPr/>
      </dsp:nvSpPr>
      <dsp:spPr>
        <a:xfrm>
          <a:off x="1178750" y="2629281"/>
          <a:ext cx="1991106" cy="19911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s1 + s2 – </a:t>
          </a:r>
          <a:r>
            <a:rPr lang="ru-RU" sz="2000" kern="1200"/>
            <a:t>конкатенация</a:t>
          </a:r>
          <a:endParaRPr lang="en-US" sz="2000" kern="1200"/>
        </a:p>
      </dsp:txBody>
      <dsp:txXfrm>
        <a:off x="1275948" y="2726479"/>
        <a:ext cx="1796710" cy="1796710"/>
      </dsp:txXfrm>
    </dsp:sp>
    <dsp:sp modelId="{FC5145ED-26E2-44F5-8333-04D57DB07A9D}">
      <dsp:nvSpPr>
        <dsp:cNvPr id="0" name=""/>
        <dsp:cNvSpPr/>
      </dsp:nvSpPr>
      <dsp:spPr>
        <a:xfrm>
          <a:off x="3323018" y="2629281"/>
          <a:ext cx="1991106" cy="19911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 * 5 – </a:t>
          </a:r>
          <a:r>
            <a:rPr lang="ru-RU" sz="2000" kern="1200" dirty="0"/>
            <a:t>репликация</a:t>
          </a:r>
          <a:r>
            <a:rPr lang="en-US" sz="2000" kern="1200" dirty="0"/>
            <a:t> </a:t>
          </a:r>
        </a:p>
      </dsp:txBody>
      <dsp:txXfrm>
        <a:off x="3420216" y="2726479"/>
        <a:ext cx="1796710" cy="1796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6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5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5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0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9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6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38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2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5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2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8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7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5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3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395472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Строки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2993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7E7CE-08B8-4C2C-B6C9-61FAD0D4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1" y="685800"/>
            <a:ext cx="3567558" cy="510540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FFFF"/>
                </a:solidFill>
              </a:rPr>
              <a:t>Тип </a:t>
            </a:r>
            <a:r>
              <a:rPr lang="en-US" sz="2800" dirty="0">
                <a:solidFill>
                  <a:srgbClr val="FFFFFF"/>
                </a:solidFill>
              </a:rPr>
              <a:t>string</a:t>
            </a:r>
            <a:r>
              <a:rPr lang="ru-RU" sz="2800" dirty="0">
                <a:solidFill>
                  <a:srgbClr val="FFFFFF"/>
                </a:solidFill>
              </a:rPr>
              <a:t> – неизменяемая последовательность символов.</a:t>
            </a:r>
            <a:br>
              <a:rPr lang="ru-RU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3D38EA-CD88-4972-B2BB-498A74D31D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08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 err="1"/>
              <a:t>Строковые</a:t>
            </a:r>
            <a:r>
              <a:rPr lang="en-US" sz="4800" dirty="0"/>
              <a:t> </a:t>
            </a:r>
            <a:r>
              <a:rPr lang="en-US" sz="4800" dirty="0" err="1"/>
              <a:t>методы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88365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57886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Логические выражения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38704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310673-D32A-4441-A7C0-C6B11936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True, False – </a:t>
            </a:r>
            <a:r>
              <a:rPr lang="ru-RU" sz="3200" dirty="0">
                <a:solidFill>
                  <a:schemeClr val="tx2"/>
                </a:solidFill>
              </a:rPr>
              <a:t>тип </a:t>
            </a:r>
            <a:r>
              <a:rPr lang="en-US" sz="3200" dirty="0">
                <a:solidFill>
                  <a:schemeClr val="tx2"/>
                </a:solidFill>
              </a:rPr>
              <a:t>bool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ADA3-D2D1-436F-95B8-A54B0464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Все объекты могут быть приведены к типу </a:t>
            </a:r>
            <a:r>
              <a:rPr lang="en-US" sz="2000" dirty="0"/>
              <a:t>bool, </a:t>
            </a:r>
            <a:r>
              <a:rPr lang="ru-RU" sz="2000" dirty="0"/>
              <a:t> при этом 0, </a:t>
            </a:r>
            <a:r>
              <a:rPr lang="en-US" sz="2000" dirty="0"/>
              <a:t>None</a:t>
            </a:r>
            <a:r>
              <a:rPr lang="ru-RU" sz="2000" dirty="0"/>
              <a:t> и пустые объекты приводятся к </a:t>
            </a:r>
            <a:r>
              <a:rPr lang="en-US" sz="2000" dirty="0"/>
              <a:t>False, </a:t>
            </a:r>
            <a:r>
              <a:rPr lang="ru-RU" sz="2000" dirty="0"/>
              <a:t>всё остальное – </a:t>
            </a:r>
            <a:r>
              <a:rPr lang="en-US" sz="2000" dirty="0"/>
              <a:t>True</a:t>
            </a:r>
          </a:p>
          <a:p>
            <a:r>
              <a:rPr lang="ru-RU" sz="2000" dirty="0"/>
              <a:t>Сравнения, проверки на равенство и оператор </a:t>
            </a:r>
            <a:r>
              <a:rPr lang="en-US" sz="2000" dirty="0"/>
              <a:t>not</a:t>
            </a:r>
            <a:r>
              <a:rPr lang="ru-RU" sz="2000" dirty="0"/>
              <a:t> возвращают </a:t>
            </a:r>
            <a:r>
              <a:rPr lang="en-US" sz="2000" dirty="0"/>
              <a:t>bool</a:t>
            </a:r>
          </a:p>
          <a:p>
            <a:r>
              <a:rPr lang="ru-RU" sz="2000" dirty="0"/>
              <a:t>Логические операции </a:t>
            </a:r>
            <a:r>
              <a:rPr lang="en-US" sz="2000" dirty="0"/>
              <a:t>and </a:t>
            </a:r>
            <a:r>
              <a:rPr lang="ru-RU" sz="2000" dirty="0"/>
              <a:t>и </a:t>
            </a:r>
            <a:r>
              <a:rPr lang="en-US" sz="2000" dirty="0"/>
              <a:t>or </a:t>
            </a:r>
            <a:r>
              <a:rPr lang="ru-RU" sz="2000" dirty="0"/>
              <a:t>возвращают объект (один из операндов) и прекращают своё выполнение, как только результат становится известным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632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626D-4115-4EF1-97EC-C1C56CEC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 </a:t>
            </a:r>
            <a:r>
              <a:rPr lang="en-US" dirty="0"/>
              <a:t>and, or</a:t>
            </a:r>
            <a:r>
              <a:rPr lang="ru-RU" dirty="0"/>
              <a:t>, </a:t>
            </a:r>
            <a:r>
              <a:rPr lang="en-US" dirty="0"/>
              <a:t>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0EC4-B55D-4A93-ACB2-0502B999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3592515" cy="3124201"/>
          </a:xfrm>
        </p:spPr>
        <p:txBody>
          <a:bodyPr/>
          <a:lstStyle/>
          <a:p>
            <a:r>
              <a:rPr lang="en-US" dirty="0"/>
              <a:t>True and True = True</a:t>
            </a:r>
          </a:p>
          <a:p>
            <a:r>
              <a:rPr lang="en-US" dirty="0"/>
              <a:t>True and False = False</a:t>
            </a:r>
          </a:p>
          <a:p>
            <a:r>
              <a:rPr lang="en-US" dirty="0"/>
              <a:t>False and True = False</a:t>
            </a:r>
          </a:p>
          <a:p>
            <a:r>
              <a:rPr lang="en-US" dirty="0"/>
              <a:t>False and False = False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B82B74-A03B-4522-AE87-EC04D6E8DC90}"/>
              </a:ext>
            </a:extLst>
          </p:cNvPr>
          <p:cNvSpPr txBox="1">
            <a:spLocks/>
          </p:cNvSpPr>
          <p:nvPr/>
        </p:nvSpPr>
        <p:spPr>
          <a:xfrm>
            <a:off x="5076825" y="2686048"/>
            <a:ext cx="359251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29D3E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True or True = True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29D3E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True or False = True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29D3E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False or True = True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29D3E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False or False = False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570D16-A8C9-4F4F-8244-361E9DC005FF}"/>
              </a:ext>
            </a:extLst>
          </p:cNvPr>
          <p:cNvSpPr txBox="1">
            <a:spLocks/>
          </p:cNvSpPr>
          <p:nvPr/>
        </p:nvSpPr>
        <p:spPr>
          <a:xfrm>
            <a:off x="8391525" y="2666999"/>
            <a:ext cx="359251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29D3E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not True = False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29D3E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not False = True</a:t>
            </a:r>
          </a:p>
        </p:txBody>
      </p:sp>
    </p:spTree>
    <p:extLst>
      <p:ext uri="{BB962C8B-B14F-4D97-AF65-F5344CB8AC3E}">
        <p14:creationId xmlns:p14="http://schemas.microsoft.com/office/powerpoint/2010/main" val="46511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AB48E-0C61-4301-A55D-DBF8E40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Формат инструкции </a:t>
            </a:r>
            <a:r>
              <a:rPr lang="en-US" sz="3200" dirty="0">
                <a:solidFill>
                  <a:srgbClr val="FFFFFF"/>
                </a:solidFill>
              </a:rPr>
              <a:t>if</a:t>
            </a:r>
            <a:br>
              <a:rPr lang="ru-RU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A5C7-2B1F-46FB-A9FC-E82F60EC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062" y="1412659"/>
            <a:ext cx="6385918" cy="365168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expr1:</a:t>
            </a:r>
          </a:p>
          <a:p>
            <a:pPr marL="0" indent="0">
              <a:buNone/>
            </a:pPr>
            <a:r>
              <a:rPr lang="en-US" sz="2800" dirty="0"/>
              <a:t>	operator1</a:t>
            </a:r>
          </a:p>
          <a:p>
            <a:pPr marL="0" indent="0">
              <a:buNone/>
            </a:pPr>
            <a:r>
              <a:rPr lang="en-US" sz="2800" dirty="0" err="1"/>
              <a:t>elif</a:t>
            </a:r>
            <a:r>
              <a:rPr lang="en-US" sz="2800" dirty="0"/>
              <a:t> expr2:</a:t>
            </a:r>
          </a:p>
          <a:p>
            <a:pPr marL="0" indent="0">
              <a:buNone/>
            </a:pPr>
            <a:r>
              <a:rPr lang="en-US" sz="2800" dirty="0"/>
              <a:t>	operator2</a:t>
            </a:r>
          </a:p>
          <a:p>
            <a:pPr marL="0" indent="0">
              <a:buNone/>
            </a:pPr>
            <a:r>
              <a:rPr lang="en-US" sz="2800" dirty="0"/>
              <a:t>else: </a:t>
            </a:r>
          </a:p>
          <a:p>
            <a:pPr marL="0" indent="0">
              <a:buNone/>
            </a:pPr>
            <a:r>
              <a:rPr lang="en-US" sz="2800" dirty="0"/>
              <a:t>	operator3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011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AB1BC-1EDE-49DA-9CF9-4CDAE051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FFFFFF"/>
                </a:solidFill>
              </a:rPr>
              <a:t>Тернарный </a:t>
            </a:r>
            <a:r>
              <a:rPr lang="en-US" sz="3200">
                <a:solidFill>
                  <a:srgbClr val="FFFFFF"/>
                </a:solidFill>
              </a:rPr>
              <a:t>if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3628A-1091-4AF8-9E43-F0CE3BA3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62" y="1196148"/>
            <a:ext cx="5829061" cy="36655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if a:</a:t>
            </a:r>
          </a:p>
          <a:p>
            <a:pPr marL="0" indent="0">
              <a:buNone/>
            </a:pPr>
            <a:r>
              <a:rPr lang="en-US" sz="2000" dirty="0"/>
              <a:t>    x = y</a:t>
            </a:r>
          </a:p>
          <a:p>
            <a:pPr marL="0" indent="0">
              <a:buNone/>
            </a:pPr>
            <a:r>
              <a:rPr lang="en-US" sz="2000" dirty="0"/>
              <a:t>else:</a:t>
            </a:r>
          </a:p>
          <a:p>
            <a:pPr marL="0" indent="0">
              <a:buNone/>
            </a:pPr>
            <a:r>
              <a:rPr lang="en-US" sz="2000" dirty="0"/>
              <a:t>    x = 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96DE21-AE63-45BE-AEFA-41FD68F08DB5}"/>
              </a:ext>
            </a:extLst>
          </p:cNvPr>
          <p:cNvSpPr txBox="1">
            <a:spLocks/>
          </p:cNvSpPr>
          <p:nvPr/>
        </p:nvSpPr>
        <p:spPr>
          <a:xfrm>
            <a:off x="8799512" y="1466848"/>
            <a:ext cx="3256366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29D3E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x = y if a else z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9C31E9-8DD6-4B64-9973-7E6B2603E278}"/>
              </a:ext>
            </a:extLst>
          </p:cNvPr>
          <p:cNvSpPr txBox="1">
            <a:spLocks/>
          </p:cNvSpPr>
          <p:nvPr/>
        </p:nvSpPr>
        <p:spPr>
          <a:xfrm>
            <a:off x="6096000" y="1466848"/>
            <a:ext cx="3256366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29D3E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≈</a:t>
            </a:r>
          </a:p>
        </p:txBody>
      </p:sp>
    </p:spTree>
    <p:extLst>
      <p:ext uri="{BB962C8B-B14F-4D97-AF65-F5344CB8AC3E}">
        <p14:creationId xmlns:p14="http://schemas.microsoft.com/office/powerpoint/2010/main" val="268011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4800" dirty="0"/>
              <a:t>Условные конструкции </a:t>
            </a:r>
            <a:r>
              <a:rPr lang="en-US" sz="4800" dirty="0"/>
              <a:t>if, </a:t>
            </a:r>
            <a:r>
              <a:rPr lang="en-US" sz="4800" dirty="0" err="1"/>
              <a:t>elif</a:t>
            </a:r>
            <a:r>
              <a:rPr lang="en-US" sz="4800" dirty="0"/>
              <a:t>, else</a:t>
            </a:r>
          </a:p>
        </p:txBody>
      </p:sp>
    </p:spTree>
    <p:extLst>
      <p:ext uri="{BB962C8B-B14F-4D97-AF65-F5344CB8AC3E}">
        <p14:creationId xmlns:p14="http://schemas.microsoft.com/office/powerpoint/2010/main" val="2196163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DB1456-8AB3-4CFC-9DA6-E6DF0CB88F5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830184" y="3531612"/>
                <a:ext cx="6672838" cy="1414311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algn="r">
                  <a:lnSpc>
                    <a:spcPct val="90000"/>
                  </a:lnSpc>
                </a:pPr>
                <a:r>
                  <a:rPr lang="ru-RU" sz="3400" dirty="0"/>
                  <a:t>Решаем квадратное уравнение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4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DB1456-8AB3-4CFC-9DA6-E6DF0CB88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30184" y="3531612"/>
                <a:ext cx="6672838" cy="1414311"/>
              </a:xfrm>
              <a:blipFill>
                <a:blip r:embed="rId3"/>
                <a:stretch>
                  <a:fillRect l="-639" r="-2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53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221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 Math</vt:lpstr>
      <vt:lpstr>Parallax</vt:lpstr>
      <vt:lpstr>I/O</vt:lpstr>
      <vt:lpstr>I/O</vt:lpstr>
      <vt:lpstr>Логические выражения</vt:lpstr>
      <vt:lpstr>True, False – тип bool</vt:lpstr>
      <vt:lpstr>Логические операторы and, or, not</vt:lpstr>
      <vt:lpstr>Формат инструкции if </vt:lpstr>
      <vt:lpstr>Тернарный if</vt:lpstr>
      <vt:lpstr>Условные конструкции if, elif, else</vt:lpstr>
      <vt:lpstr>Решаем квадратное уравнение – 〖ax〗^2-bx-c=0</vt:lpstr>
      <vt:lpstr>Строки</vt:lpstr>
      <vt:lpstr>Тип string – неизменяемая последовательность символов. </vt:lpstr>
      <vt:lpstr>Строковые методы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</dc:title>
  <dc:creator>Mikita Tsiarentsyeu</dc:creator>
  <cp:lastModifiedBy>Mikita Tsiarentsyeu</cp:lastModifiedBy>
  <cp:revision>1</cp:revision>
  <dcterms:created xsi:type="dcterms:W3CDTF">2021-03-15T18:26:26Z</dcterms:created>
  <dcterms:modified xsi:type="dcterms:W3CDTF">2021-03-15T18:28:35Z</dcterms:modified>
</cp:coreProperties>
</file>