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33" r:id="rId2"/>
    <p:sldId id="634" r:id="rId3"/>
    <p:sldId id="635" r:id="rId4"/>
    <p:sldId id="636" r:id="rId5"/>
    <p:sldId id="637" r:id="rId6"/>
    <p:sldId id="638" r:id="rId7"/>
    <p:sldId id="639" r:id="rId8"/>
    <p:sldId id="6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n-lt"/>
            </a:rPr>
            <a:t>Single object responsibility principle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en-US" dirty="0">
              <a:latin typeface="+mn-lt"/>
            </a:rPr>
            <a:t>Open/closed principle</a:t>
          </a: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en-US" dirty="0" err="1">
              <a:latin typeface="+mn-lt"/>
            </a:rPr>
            <a:t>Liskov</a:t>
          </a:r>
          <a:r>
            <a:rPr lang="en-US" dirty="0">
              <a:latin typeface="+mn-lt"/>
            </a:rPr>
            <a:t> substitution principle</a:t>
          </a: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97B799C9-7BAA-4032-B44C-88745798A1F3}">
      <dgm:prSet/>
      <dgm:spPr/>
      <dgm:t>
        <a:bodyPr/>
        <a:lstStyle/>
        <a:p>
          <a:r>
            <a:rPr lang="en-US" dirty="0">
              <a:latin typeface="+mn-lt"/>
            </a:rPr>
            <a:t>Interface segregation principle</a:t>
          </a:r>
        </a:p>
      </dgm:t>
    </dgm:pt>
    <dgm:pt modelId="{B7A3F294-7613-4DCF-B505-A325D2D68BA5}" type="parTrans" cxnId="{763403F0-BBB6-4EB7-BAD5-A222D5580BFF}">
      <dgm:prSet/>
      <dgm:spPr/>
      <dgm:t>
        <a:bodyPr/>
        <a:lstStyle/>
        <a:p>
          <a:endParaRPr lang="en-US"/>
        </a:p>
      </dgm:t>
    </dgm:pt>
    <dgm:pt modelId="{DEE07904-9F11-49F0-A5EF-69000A8C0888}" type="sibTrans" cxnId="{763403F0-BBB6-4EB7-BAD5-A222D5580BFF}">
      <dgm:prSet/>
      <dgm:spPr/>
      <dgm:t>
        <a:bodyPr/>
        <a:lstStyle/>
        <a:p>
          <a:endParaRPr lang="en-US"/>
        </a:p>
      </dgm:t>
    </dgm:pt>
    <dgm:pt modelId="{DA7266F9-96E8-47B5-87CD-E5640D26CFDC}">
      <dgm:prSet/>
      <dgm:spPr/>
      <dgm:t>
        <a:bodyPr/>
        <a:lstStyle/>
        <a:p>
          <a:r>
            <a:rPr lang="en-US" dirty="0">
              <a:latin typeface="+mn-lt"/>
            </a:rPr>
            <a:t>Dependency inversion principle</a:t>
          </a:r>
        </a:p>
      </dgm:t>
    </dgm:pt>
    <dgm:pt modelId="{4B4C0DED-ECBC-49B8-969B-7066204E3B68}" type="parTrans" cxnId="{79B85698-4480-4F25-8BB3-F9612C6969E6}">
      <dgm:prSet/>
      <dgm:spPr/>
      <dgm:t>
        <a:bodyPr/>
        <a:lstStyle/>
        <a:p>
          <a:endParaRPr lang="en-US"/>
        </a:p>
      </dgm:t>
    </dgm:pt>
    <dgm:pt modelId="{7510CC1A-1C56-41E8-AFA1-8A7AC7D2BF67}" type="sibTrans" cxnId="{79B85698-4480-4F25-8BB3-F9612C6969E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5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5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5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5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5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5"/>
      <dgm:spPr/>
    </dgm:pt>
    <dgm:pt modelId="{458AD813-325E-4BC0-B00C-E5B862BB4B1C}" type="pres">
      <dgm:prSet presAssocID="{3C0F29EA-D10F-4E6A-9432-A70E4CFEEEF2}" presName="vert1" presStyleCnt="0"/>
      <dgm:spPr/>
    </dgm:pt>
    <dgm:pt modelId="{750A9223-2006-4BC0-9DA1-65E109CEE8D1}" type="pres">
      <dgm:prSet presAssocID="{97B799C9-7BAA-4032-B44C-88745798A1F3}" presName="thickLine" presStyleLbl="alignNode1" presStyleIdx="3" presStyleCnt="5"/>
      <dgm:spPr/>
    </dgm:pt>
    <dgm:pt modelId="{504353BE-E843-4C2D-B883-1E5E62AE4C80}" type="pres">
      <dgm:prSet presAssocID="{97B799C9-7BAA-4032-B44C-88745798A1F3}" presName="horz1" presStyleCnt="0"/>
      <dgm:spPr/>
    </dgm:pt>
    <dgm:pt modelId="{6E967EDF-237A-4DF2-B587-8560F7B50B90}" type="pres">
      <dgm:prSet presAssocID="{97B799C9-7BAA-4032-B44C-88745798A1F3}" presName="tx1" presStyleLbl="revTx" presStyleIdx="3" presStyleCnt="5"/>
      <dgm:spPr/>
    </dgm:pt>
    <dgm:pt modelId="{FA8AE660-F9C4-40F7-91B7-1E167C2BE7EF}" type="pres">
      <dgm:prSet presAssocID="{97B799C9-7BAA-4032-B44C-88745798A1F3}" presName="vert1" presStyleCnt="0"/>
      <dgm:spPr/>
    </dgm:pt>
    <dgm:pt modelId="{7C6C99A0-0A22-4A69-A7A0-697B2327C169}" type="pres">
      <dgm:prSet presAssocID="{DA7266F9-96E8-47B5-87CD-E5640D26CFDC}" presName="thickLine" presStyleLbl="alignNode1" presStyleIdx="4" presStyleCnt="5"/>
      <dgm:spPr/>
    </dgm:pt>
    <dgm:pt modelId="{68796777-D260-414E-B85C-66D356B2720D}" type="pres">
      <dgm:prSet presAssocID="{DA7266F9-96E8-47B5-87CD-E5640D26CFDC}" presName="horz1" presStyleCnt="0"/>
      <dgm:spPr/>
    </dgm:pt>
    <dgm:pt modelId="{52CE7D86-EE04-40E8-8368-C3DFBAD28509}" type="pres">
      <dgm:prSet presAssocID="{DA7266F9-96E8-47B5-87CD-E5640D26CFDC}" presName="tx1" presStyleLbl="revTx" presStyleIdx="4" presStyleCnt="5"/>
      <dgm:spPr/>
    </dgm:pt>
    <dgm:pt modelId="{9F70A6B2-307D-42A7-B733-6BC7BFAE8BD6}" type="pres">
      <dgm:prSet presAssocID="{DA7266F9-96E8-47B5-87CD-E5640D26CFDC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97580749-D4A6-43BC-921C-02244222BF8A}" type="presOf" srcId="{DA7266F9-96E8-47B5-87CD-E5640D26CFDC}" destId="{52CE7D86-EE04-40E8-8368-C3DFBAD28509}" srcOrd="0" destOrd="0" presId="urn:microsoft.com/office/officeart/2008/layout/LinedList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79B85698-4480-4F25-8BB3-F9612C6969E6}" srcId="{71D407DC-AFC5-4732-9986-AB601EF48EDE}" destId="{DA7266F9-96E8-47B5-87CD-E5640D26CFDC}" srcOrd="4" destOrd="0" parTransId="{4B4C0DED-ECBC-49B8-969B-7066204E3B68}" sibTransId="{7510CC1A-1C56-41E8-AFA1-8A7AC7D2BF67}"/>
    <dgm:cxn modelId="{738F069E-72BA-44C0-8F4D-A60F9B8579DC}" type="presOf" srcId="{97B799C9-7BAA-4032-B44C-88745798A1F3}" destId="{6E967EDF-237A-4DF2-B587-8560F7B50B90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763403F0-BBB6-4EB7-BAD5-A222D5580BFF}" srcId="{71D407DC-AFC5-4732-9986-AB601EF48EDE}" destId="{97B799C9-7BAA-4032-B44C-88745798A1F3}" srcOrd="3" destOrd="0" parTransId="{B7A3F294-7613-4DCF-B505-A325D2D68BA5}" sibTransId="{DEE07904-9F11-49F0-A5EF-69000A8C0888}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  <dgm:cxn modelId="{6415323C-51D3-4572-9529-563AE601A39B}" type="presParOf" srcId="{BA82A314-F348-4D61-AE60-ED2A68ED4A91}" destId="{750A9223-2006-4BC0-9DA1-65E109CEE8D1}" srcOrd="6" destOrd="0" presId="urn:microsoft.com/office/officeart/2008/layout/LinedList"/>
    <dgm:cxn modelId="{33C06E03-740E-44A4-85BA-2876E4CDCEDE}" type="presParOf" srcId="{BA82A314-F348-4D61-AE60-ED2A68ED4A91}" destId="{504353BE-E843-4C2D-B883-1E5E62AE4C80}" srcOrd="7" destOrd="0" presId="urn:microsoft.com/office/officeart/2008/layout/LinedList"/>
    <dgm:cxn modelId="{E4754488-9C81-4AD5-95A7-C1E314B0E8E1}" type="presParOf" srcId="{504353BE-E843-4C2D-B883-1E5E62AE4C80}" destId="{6E967EDF-237A-4DF2-B587-8560F7B50B90}" srcOrd="0" destOrd="0" presId="urn:microsoft.com/office/officeart/2008/layout/LinedList"/>
    <dgm:cxn modelId="{8D57358C-639D-4B17-84E8-5C276A93C931}" type="presParOf" srcId="{504353BE-E843-4C2D-B883-1E5E62AE4C80}" destId="{FA8AE660-F9C4-40F7-91B7-1E167C2BE7EF}" srcOrd="1" destOrd="0" presId="urn:microsoft.com/office/officeart/2008/layout/LinedList"/>
    <dgm:cxn modelId="{A0BDD0B1-D1D3-44DF-9C0A-BCF9DFFA4BDB}" type="presParOf" srcId="{BA82A314-F348-4D61-AE60-ED2A68ED4A91}" destId="{7C6C99A0-0A22-4A69-A7A0-697B2327C169}" srcOrd="8" destOrd="0" presId="urn:microsoft.com/office/officeart/2008/layout/LinedList"/>
    <dgm:cxn modelId="{0277B8A8-30D8-41A7-868B-804BF58D6103}" type="presParOf" srcId="{BA82A314-F348-4D61-AE60-ED2A68ED4A91}" destId="{68796777-D260-414E-B85C-66D356B2720D}" srcOrd="9" destOrd="0" presId="urn:microsoft.com/office/officeart/2008/layout/LinedList"/>
    <dgm:cxn modelId="{46128C29-CD1A-492E-862B-40B3335CBD71}" type="presParOf" srcId="{68796777-D260-414E-B85C-66D356B2720D}" destId="{52CE7D86-EE04-40E8-8368-C3DFBAD28509}" srcOrd="0" destOrd="0" presId="urn:microsoft.com/office/officeart/2008/layout/LinedList"/>
    <dgm:cxn modelId="{6F65CBC2-DA4D-46C2-903C-7F68977EE734}" type="presParOf" srcId="{68796777-D260-414E-B85C-66D356B2720D}" destId="{9F70A6B2-307D-42A7-B733-6BC7BFAE8B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n-lt"/>
            </a:rPr>
            <a:t>Single object responsibility principle</a:t>
          </a:r>
        </a:p>
      </dsp:txBody>
      <dsp:txXfrm>
        <a:off x="0" y="623"/>
        <a:ext cx="6492875" cy="1020830"/>
      </dsp:txXfrm>
    </dsp:sp>
    <dsp:sp modelId="{60A7341F-03DE-4ABB-997F-19C1915D9590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n-lt"/>
            </a:rPr>
            <a:t>Open/closed principle</a:t>
          </a:r>
        </a:p>
      </dsp:txBody>
      <dsp:txXfrm>
        <a:off x="0" y="1021453"/>
        <a:ext cx="6492875" cy="1020830"/>
      </dsp:txXfrm>
    </dsp:sp>
    <dsp:sp modelId="{0C8EBC8A-025A-4346-8F0F-0D45FFBB922A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+mn-lt"/>
            </a:rPr>
            <a:t>Liskov</a:t>
          </a:r>
          <a:r>
            <a:rPr lang="en-US" sz="3100" kern="1200" dirty="0">
              <a:latin typeface="+mn-lt"/>
            </a:rPr>
            <a:t> substitution principle</a:t>
          </a:r>
        </a:p>
      </dsp:txBody>
      <dsp:txXfrm>
        <a:off x="0" y="2042284"/>
        <a:ext cx="6492875" cy="1020830"/>
      </dsp:txXfrm>
    </dsp:sp>
    <dsp:sp modelId="{750A9223-2006-4BC0-9DA1-65E109CEE8D1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67EDF-237A-4DF2-B587-8560F7B50B90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n-lt"/>
            </a:rPr>
            <a:t>Interface segregation principle</a:t>
          </a:r>
        </a:p>
      </dsp:txBody>
      <dsp:txXfrm>
        <a:off x="0" y="3063115"/>
        <a:ext cx="6492875" cy="1020830"/>
      </dsp:txXfrm>
    </dsp:sp>
    <dsp:sp modelId="{7C6C99A0-0A22-4A69-A7A0-697B2327C169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E7D86-EE04-40E8-8368-C3DFBAD28509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n-lt"/>
            </a:rPr>
            <a:t>Dependency inversion principle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9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4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10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66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9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4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6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3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3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S.O.L.I.D. – </a:t>
            </a:r>
            <a:r>
              <a:rPr lang="ru-RU" dirty="0"/>
              <a:t>набор принципов проектирования решений ООП, направленных на поддержание простого, надёжного и обновляемого кода</a:t>
            </a:r>
            <a:r>
              <a:rPr lang="en-US" dirty="0"/>
              <a:t> </a:t>
            </a:r>
          </a:p>
        </p:txBody>
      </p:sp>
      <p:pic>
        <p:nvPicPr>
          <p:cNvPr id="2052" name="Picture 4" descr="S.O.L.I.D principles: what are they and why projects should use them | by  Mariana Azevedo | Medium">
            <a:extLst>
              <a:ext uri="{FF2B5EF4-FFF2-40B4-BE49-F238E27FC236}">
                <a16:creationId xmlns:a16="http://schemas.microsoft.com/office/drawing/2014/main" id="{4B896364-0AD4-4507-8A9A-D28EC2F9E6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97" y="2857502"/>
            <a:ext cx="679173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8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1C2F0-910F-456C-B5AE-D7EF8DB5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S.O.L.I.D.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374D29-A1AC-4A9D-91E8-CB24BB5B7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22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57809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object responsibility principle – </a:t>
            </a:r>
            <a:r>
              <a:rPr lang="ru-RU" dirty="0"/>
              <a:t>принцип единственной ответственности объекта. Каждый объект должен отвечать за что-то одно, быть целостным.</a:t>
            </a:r>
            <a:endParaRPr lang="en-US" dirty="0"/>
          </a:p>
        </p:txBody>
      </p:sp>
      <p:pic>
        <p:nvPicPr>
          <p:cNvPr id="3074" name="Picture 2" descr="SOLID Principles: Single Responsibility Principle (SRP) – EngineerSpock">
            <a:extLst>
              <a:ext uri="{FF2B5EF4-FFF2-40B4-BE49-F238E27FC236}">
                <a16:creationId xmlns:a16="http://schemas.microsoft.com/office/drawing/2014/main" id="{D0DE56C8-30DA-4AAF-8BD3-D4E9C8B192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044" y="2667000"/>
            <a:ext cx="39052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7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/>
              <a:t>SRP – </a:t>
            </a:r>
            <a:r>
              <a:rPr lang="ru-RU" sz="4800" dirty="0"/>
              <a:t>банковский счёт с прямым доступом в базу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94231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57809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Open/closed principle – </a:t>
            </a:r>
            <a:r>
              <a:rPr lang="ru-RU" dirty="0"/>
              <a:t>принцип открытости</a:t>
            </a:r>
            <a:r>
              <a:rPr lang="en-US" dirty="0"/>
              <a:t>/</a:t>
            </a:r>
            <a:r>
              <a:rPr lang="ru-RU" dirty="0"/>
              <a:t>закрытости. Объект должен быть открыт для расширения, но закрыт для изменения.</a:t>
            </a:r>
            <a:endParaRPr lang="en-US" dirty="0"/>
          </a:p>
        </p:txBody>
      </p:sp>
      <p:pic>
        <p:nvPicPr>
          <p:cNvPr id="4098" name="Picture 2" descr="Open-Closed Principle | DevIQ">
            <a:extLst>
              <a:ext uri="{FF2B5EF4-FFF2-40B4-BE49-F238E27FC236}">
                <a16:creationId xmlns:a16="http://schemas.microsoft.com/office/drawing/2014/main" id="{2BF4EEF3-53C1-467A-B83E-000D823756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29" y="2655300"/>
            <a:ext cx="3624678" cy="362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dirty="0"/>
              <a:t>OCP – </a:t>
            </a:r>
            <a:r>
              <a:rPr lang="en-US" sz="3700" dirty="0" err="1"/>
              <a:t>дисконт</a:t>
            </a:r>
            <a:r>
              <a:rPr lang="en-US" sz="3700" dirty="0"/>
              <a:t> с </a:t>
            </a:r>
            <a:r>
              <a:rPr lang="en-US" sz="3700" dirty="0" err="1"/>
              <a:t>дополнительными</a:t>
            </a:r>
            <a:r>
              <a:rPr lang="en-US" sz="3700" dirty="0"/>
              <a:t> </a:t>
            </a:r>
            <a:r>
              <a:rPr lang="en-US" sz="3700" dirty="0" err="1"/>
              <a:t>условиями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406999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96957"/>
            <a:ext cx="10018713" cy="1752599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>
                <a:latin typeface="+mn-lt"/>
              </a:rPr>
              <a:t>Liskov</a:t>
            </a:r>
            <a:r>
              <a:rPr lang="en-US" dirty="0">
                <a:latin typeface="+mn-lt"/>
              </a:rPr>
              <a:t> substitution principle – </a:t>
            </a:r>
            <a:r>
              <a:rPr lang="ru-RU" dirty="0">
                <a:latin typeface="+mn-lt"/>
              </a:rPr>
              <a:t>принцип подстановки Лисков. Если </a:t>
            </a:r>
            <a:r>
              <a:rPr lang="en-US" dirty="0">
                <a:latin typeface="+mn-lt"/>
              </a:rPr>
              <a:t>S </a:t>
            </a:r>
            <a:r>
              <a:rPr lang="ru-RU" dirty="0">
                <a:latin typeface="+mn-lt"/>
              </a:rPr>
              <a:t>является подтипом </a:t>
            </a:r>
            <a:r>
              <a:rPr lang="en-US" dirty="0">
                <a:latin typeface="+mn-lt"/>
              </a:rPr>
              <a:t>T</a:t>
            </a:r>
            <a:r>
              <a:rPr lang="ru-RU" dirty="0">
                <a:latin typeface="+mn-lt"/>
              </a:rPr>
              <a:t>, то объекты типа Т могут быть заменены объектами типа </a:t>
            </a:r>
            <a:r>
              <a:rPr lang="en-US" dirty="0">
                <a:latin typeface="+mn-lt"/>
              </a:rPr>
              <a:t>S </a:t>
            </a:r>
            <a:r>
              <a:rPr lang="ru-RU" dirty="0">
                <a:latin typeface="+mn-lt"/>
              </a:rPr>
              <a:t>без нарушения корректности работы программы.</a:t>
            </a:r>
            <a:endParaRPr lang="en-US" dirty="0">
              <a:latin typeface="+mn-lt"/>
            </a:endParaRPr>
          </a:p>
        </p:txBody>
      </p:sp>
      <p:pic>
        <p:nvPicPr>
          <p:cNvPr id="5122" name="Picture 2" descr="Solid principles: 3. Liskov substitution principle | by Sławomir Kowalski |  Medium">
            <a:extLst>
              <a:ext uri="{FF2B5EF4-FFF2-40B4-BE49-F238E27FC236}">
                <a16:creationId xmlns:a16="http://schemas.microsoft.com/office/drawing/2014/main" id="{C6A31520-8129-49AE-BFDE-525F257E9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2" y="2903190"/>
            <a:ext cx="4598712" cy="368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1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/>
              <a:t>LSP – иерархия наследования операций калькулятора</a:t>
            </a:r>
          </a:p>
        </p:txBody>
      </p:sp>
    </p:spTree>
    <p:extLst>
      <p:ext uri="{BB962C8B-B14F-4D97-AF65-F5344CB8AC3E}">
        <p14:creationId xmlns:p14="http://schemas.microsoft.com/office/powerpoint/2010/main" val="272710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 Math</vt:lpstr>
      <vt:lpstr>Parallax</vt:lpstr>
      <vt:lpstr>S.O.L.I.D. – набор принципов проектирования решений ООП, направленных на поддержание простого, надёжного и обновляемого кода </vt:lpstr>
      <vt:lpstr>S.O.L.I.D.</vt:lpstr>
      <vt:lpstr>Single object responsibility principle – принцип единственной ответственности объекта. Каждый объект должен отвечать за что-то одно, быть целостным.</vt:lpstr>
      <vt:lpstr>SRP – банковский счёт с прямым доступом в базу</vt:lpstr>
      <vt:lpstr>Open/closed principle – принцип открытости/закрытости. Объект должен быть открыт для расширения, но закрыт для изменения.</vt:lpstr>
      <vt:lpstr>OCP – дисконт с дополнительными условиями</vt:lpstr>
      <vt:lpstr>Liskov substitution principle – принцип подстановки Лисков. Если S является подтипом T, то объекты типа Т могут быть заменены объектами типа S без нарушения корректности работы программы.</vt:lpstr>
      <vt:lpstr>LSP – иерархия наследования операций калькулятора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 – набор принципов проектирования решений ООП, направленных на поддержание простого, надёжного и обновляемого кода </dc:title>
  <dc:creator>Mikita Tsiarentsyeu</dc:creator>
  <cp:lastModifiedBy>Mikita Tsiarentsyeu</cp:lastModifiedBy>
  <cp:revision>1</cp:revision>
  <dcterms:created xsi:type="dcterms:W3CDTF">2021-05-07T18:20:48Z</dcterms:created>
  <dcterms:modified xsi:type="dcterms:W3CDTF">2021-05-07T18:22:25Z</dcterms:modified>
</cp:coreProperties>
</file>