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633" r:id="rId2"/>
    <p:sldId id="634" r:id="rId3"/>
    <p:sldId id="635" r:id="rId4"/>
    <p:sldId id="636" r:id="rId5"/>
    <p:sldId id="637" r:id="rId6"/>
    <p:sldId id="638" r:id="rId7"/>
    <p:sldId id="639" r:id="rId8"/>
    <p:sldId id="640" r:id="rId9"/>
    <p:sldId id="641" r:id="rId10"/>
    <p:sldId id="642" r:id="rId11"/>
    <p:sldId id="643" r:id="rId12"/>
    <p:sldId id="644" r:id="rId13"/>
    <p:sldId id="645" r:id="rId14"/>
    <p:sldId id="64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OLID" id="{B55EBEA7-78EA-48B0-A7A3-66ACC651E45C}">
          <p14:sldIdLst>
            <p14:sldId id="633"/>
            <p14:sldId id="634"/>
            <p14:sldId id="635"/>
            <p14:sldId id="636"/>
            <p14:sldId id="637"/>
            <p14:sldId id="638"/>
            <p14:sldId id="639"/>
            <p14:sldId id="640"/>
            <p14:sldId id="641"/>
            <p14:sldId id="642"/>
            <p14:sldId id="643"/>
            <p14:sldId id="644"/>
            <p14:sldId id="645"/>
            <p14:sldId id="64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D407DC-AFC5-4732-9986-AB601EF48ED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6C6D49-236F-41A6-A7E2-E8633E962D75}">
      <dgm:prSet/>
      <dgm:spPr/>
      <dgm:t>
        <a:bodyPr/>
        <a:lstStyle/>
        <a:p>
          <a:r>
            <a:rPr lang="en-US" dirty="0">
              <a:latin typeface="+mn-lt"/>
            </a:rPr>
            <a:t>Single object responsibility principle</a:t>
          </a:r>
        </a:p>
      </dgm:t>
    </dgm:pt>
    <dgm:pt modelId="{A2C695F2-1F06-4D80-88F3-1B92AAE3B0D6}" type="parTrans" cxnId="{46EEADC1-5A11-44D6-87A0-37498F5C32D5}">
      <dgm:prSet/>
      <dgm:spPr/>
      <dgm:t>
        <a:bodyPr/>
        <a:lstStyle/>
        <a:p>
          <a:endParaRPr lang="en-US"/>
        </a:p>
      </dgm:t>
    </dgm:pt>
    <dgm:pt modelId="{4541697C-B62E-4EF8-B454-E737B4D5E831}" type="sibTrans" cxnId="{46EEADC1-5A11-44D6-87A0-37498F5C32D5}">
      <dgm:prSet/>
      <dgm:spPr/>
      <dgm:t>
        <a:bodyPr/>
        <a:lstStyle/>
        <a:p>
          <a:endParaRPr lang="en-US"/>
        </a:p>
      </dgm:t>
    </dgm:pt>
    <dgm:pt modelId="{48661507-86B6-48D2-AA40-3AB1064ECA1B}">
      <dgm:prSet/>
      <dgm:spPr/>
      <dgm:t>
        <a:bodyPr/>
        <a:lstStyle/>
        <a:p>
          <a:r>
            <a:rPr lang="en-US" dirty="0">
              <a:latin typeface="+mn-lt"/>
            </a:rPr>
            <a:t>Open/closed principle</a:t>
          </a:r>
        </a:p>
      </dgm:t>
    </dgm:pt>
    <dgm:pt modelId="{6DA79D64-2999-4CFA-9BA9-CFB3C086C0B7}" type="parTrans" cxnId="{DB61BD46-AA07-4F2C-A10A-3483E88D0285}">
      <dgm:prSet/>
      <dgm:spPr/>
      <dgm:t>
        <a:bodyPr/>
        <a:lstStyle/>
        <a:p>
          <a:endParaRPr lang="en-US"/>
        </a:p>
      </dgm:t>
    </dgm:pt>
    <dgm:pt modelId="{59C74633-0BC8-43EE-9BE7-6918D6B47CB9}" type="sibTrans" cxnId="{DB61BD46-AA07-4F2C-A10A-3483E88D0285}">
      <dgm:prSet/>
      <dgm:spPr/>
      <dgm:t>
        <a:bodyPr/>
        <a:lstStyle/>
        <a:p>
          <a:endParaRPr lang="en-US"/>
        </a:p>
      </dgm:t>
    </dgm:pt>
    <dgm:pt modelId="{3C0F29EA-D10F-4E6A-9432-A70E4CFEEEF2}">
      <dgm:prSet/>
      <dgm:spPr/>
      <dgm:t>
        <a:bodyPr/>
        <a:lstStyle/>
        <a:p>
          <a:r>
            <a:rPr lang="en-US" dirty="0" err="1">
              <a:latin typeface="+mn-lt"/>
            </a:rPr>
            <a:t>Liskov</a:t>
          </a:r>
          <a:r>
            <a:rPr lang="en-US" dirty="0">
              <a:latin typeface="+mn-lt"/>
            </a:rPr>
            <a:t> substitution principle</a:t>
          </a:r>
        </a:p>
      </dgm:t>
    </dgm:pt>
    <dgm:pt modelId="{8E79A6A0-DCAF-42BE-BA1A-5405038C47B1}" type="parTrans" cxnId="{8F380CF4-19A6-4C35-91DC-CDD009AB2716}">
      <dgm:prSet/>
      <dgm:spPr/>
      <dgm:t>
        <a:bodyPr/>
        <a:lstStyle/>
        <a:p>
          <a:endParaRPr lang="en-US"/>
        </a:p>
      </dgm:t>
    </dgm:pt>
    <dgm:pt modelId="{2E669CDC-F291-4E2F-AC7F-B6B77E520EC7}" type="sibTrans" cxnId="{8F380CF4-19A6-4C35-91DC-CDD009AB2716}">
      <dgm:prSet/>
      <dgm:spPr/>
      <dgm:t>
        <a:bodyPr/>
        <a:lstStyle/>
        <a:p>
          <a:endParaRPr lang="en-US"/>
        </a:p>
      </dgm:t>
    </dgm:pt>
    <dgm:pt modelId="{97B799C9-7BAA-4032-B44C-88745798A1F3}">
      <dgm:prSet/>
      <dgm:spPr/>
      <dgm:t>
        <a:bodyPr/>
        <a:lstStyle/>
        <a:p>
          <a:r>
            <a:rPr lang="en-US" dirty="0">
              <a:latin typeface="+mn-lt"/>
            </a:rPr>
            <a:t>Interface segregation principle</a:t>
          </a:r>
        </a:p>
      </dgm:t>
    </dgm:pt>
    <dgm:pt modelId="{B7A3F294-7613-4DCF-B505-A325D2D68BA5}" type="parTrans" cxnId="{763403F0-BBB6-4EB7-BAD5-A222D5580BFF}">
      <dgm:prSet/>
      <dgm:spPr/>
      <dgm:t>
        <a:bodyPr/>
        <a:lstStyle/>
        <a:p>
          <a:endParaRPr lang="en-US"/>
        </a:p>
      </dgm:t>
    </dgm:pt>
    <dgm:pt modelId="{DEE07904-9F11-49F0-A5EF-69000A8C0888}" type="sibTrans" cxnId="{763403F0-BBB6-4EB7-BAD5-A222D5580BFF}">
      <dgm:prSet/>
      <dgm:spPr/>
      <dgm:t>
        <a:bodyPr/>
        <a:lstStyle/>
        <a:p>
          <a:endParaRPr lang="en-US"/>
        </a:p>
      </dgm:t>
    </dgm:pt>
    <dgm:pt modelId="{DA7266F9-96E8-47B5-87CD-E5640D26CFDC}">
      <dgm:prSet/>
      <dgm:spPr/>
      <dgm:t>
        <a:bodyPr/>
        <a:lstStyle/>
        <a:p>
          <a:r>
            <a:rPr lang="en-US" dirty="0">
              <a:latin typeface="+mn-lt"/>
            </a:rPr>
            <a:t>Dependency inversion principle</a:t>
          </a:r>
        </a:p>
      </dgm:t>
    </dgm:pt>
    <dgm:pt modelId="{4B4C0DED-ECBC-49B8-969B-7066204E3B68}" type="parTrans" cxnId="{79B85698-4480-4F25-8BB3-F9612C6969E6}">
      <dgm:prSet/>
      <dgm:spPr/>
      <dgm:t>
        <a:bodyPr/>
        <a:lstStyle/>
        <a:p>
          <a:endParaRPr lang="en-US"/>
        </a:p>
      </dgm:t>
    </dgm:pt>
    <dgm:pt modelId="{7510CC1A-1C56-41E8-AFA1-8A7AC7D2BF67}" type="sibTrans" cxnId="{79B85698-4480-4F25-8BB3-F9612C6969E6}">
      <dgm:prSet/>
      <dgm:spPr/>
      <dgm:t>
        <a:bodyPr/>
        <a:lstStyle/>
        <a:p>
          <a:endParaRPr lang="en-US"/>
        </a:p>
      </dgm:t>
    </dgm:pt>
    <dgm:pt modelId="{BA82A314-F348-4D61-AE60-ED2A68ED4A91}" type="pres">
      <dgm:prSet presAssocID="{71D407DC-AFC5-4732-9986-AB601EF48EDE}" presName="vert0" presStyleCnt="0">
        <dgm:presLayoutVars>
          <dgm:dir/>
          <dgm:animOne val="branch"/>
          <dgm:animLvl val="lvl"/>
        </dgm:presLayoutVars>
      </dgm:prSet>
      <dgm:spPr/>
    </dgm:pt>
    <dgm:pt modelId="{4D3DA02E-F0AE-48B0-B053-EBBDDA74ACB0}" type="pres">
      <dgm:prSet presAssocID="{FE6C6D49-236F-41A6-A7E2-E8633E962D75}" presName="thickLine" presStyleLbl="alignNode1" presStyleIdx="0" presStyleCnt="5"/>
      <dgm:spPr/>
    </dgm:pt>
    <dgm:pt modelId="{F1386639-4801-4423-9A4F-C670537CE22E}" type="pres">
      <dgm:prSet presAssocID="{FE6C6D49-236F-41A6-A7E2-E8633E962D75}" presName="horz1" presStyleCnt="0"/>
      <dgm:spPr/>
    </dgm:pt>
    <dgm:pt modelId="{C15E2EE9-29D4-4A89-973D-33EA58B533AE}" type="pres">
      <dgm:prSet presAssocID="{FE6C6D49-236F-41A6-A7E2-E8633E962D75}" presName="tx1" presStyleLbl="revTx" presStyleIdx="0" presStyleCnt="5"/>
      <dgm:spPr/>
    </dgm:pt>
    <dgm:pt modelId="{2B4D1C0C-B971-47D0-B7A6-0229EF22EA98}" type="pres">
      <dgm:prSet presAssocID="{FE6C6D49-236F-41A6-A7E2-E8633E962D75}" presName="vert1" presStyleCnt="0"/>
      <dgm:spPr/>
    </dgm:pt>
    <dgm:pt modelId="{60A7341F-03DE-4ABB-997F-19C1915D9590}" type="pres">
      <dgm:prSet presAssocID="{48661507-86B6-48D2-AA40-3AB1064ECA1B}" presName="thickLine" presStyleLbl="alignNode1" presStyleIdx="1" presStyleCnt="5"/>
      <dgm:spPr/>
    </dgm:pt>
    <dgm:pt modelId="{79B66DDF-8348-42A9-A501-94001ACF3482}" type="pres">
      <dgm:prSet presAssocID="{48661507-86B6-48D2-AA40-3AB1064ECA1B}" presName="horz1" presStyleCnt="0"/>
      <dgm:spPr/>
    </dgm:pt>
    <dgm:pt modelId="{503D1A75-8C71-4936-9230-5D558EC74350}" type="pres">
      <dgm:prSet presAssocID="{48661507-86B6-48D2-AA40-3AB1064ECA1B}" presName="tx1" presStyleLbl="revTx" presStyleIdx="1" presStyleCnt="5"/>
      <dgm:spPr/>
    </dgm:pt>
    <dgm:pt modelId="{83EA5D07-346E-429A-B109-B8C4D24E7A9E}" type="pres">
      <dgm:prSet presAssocID="{48661507-86B6-48D2-AA40-3AB1064ECA1B}" presName="vert1" presStyleCnt="0"/>
      <dgm:spPr/>
    </dgm:pt>
    <dgm:pt modelId="{0C8EBC8A-025A-4346-8F0F-0D45FFBB922A}" type="pres">
      <dgm:prSet presAssocID="{3C0F29EA-D10F-4E6A-9432-A70E4CFEEEF2}" presName="thickLine" presStyleLbl="alignNode1" presStyleIdx="2" presStyleCnt="5"/>
      <dgm:spPr/>
    </dgm:pt>
    <dgm:pt modelId="{5973BB27-26FA-4241-B532-FFD9836F895B}" type="pres">
      <dgm:prSet presAssocID="{3C0F29EA-D10F-4E6A-9432-A70E4CFEEEF2}" presName="horz1" presStyleCnt="0"/>
      <dgm:spPr/>
    </dgm:pt>
    <dgm:pt modelId="{8E384B76-7972-40BC-9B36-49DF0BC552FF}" type="pres">
      <dgm:prSet presAssocID="{3C0F29EA-D10F-4E6A-9432-A70E4CFEEEF2}" presName="tx1" presStyleLbl="revTx" presStyleIdx="2" presStyleCnt="5"/>
      <dgm:spPr/>
    </dgm:pt>
    <dgm:pt modelId="{458AD813-325E-4BC0-B00C-E5B862BB4B1C}" type="pres">
      <dgm:prSet presAssocID="{3C0F29EA-D10F-4E6A-9432-A70E4CFEEEF2}" presName="vert1" presStyleCnt="0"/>
      <dgm:spPr/>
    </dgm:pt>
    <dgm:pt modelId="{750A9223-2006-4BC0-9DA1-65E109CEE8D1}" type="pres">
      <dgm:prSet presAssocID="{97B799C9-7BAA-4032-B44C-88745798A1F3}" presName="thickLine" presStyleLbl="alignNode1" presStyleIdx="3" presStyleCnt="5"/>
      <dgm:spPr/>
    </dgm:pt>
    <dgm:pt modelId="{504353BE-E843-4C2D-B883-1E5E62AE4C80}" type="pres">
      <dgm:prSet presAssocID="{97B799C9-7BAA-4032-B44C-88745798A1F3}" presName="horz1" presStyleCnt="0"/>
      <dgm:spPr/>
    </dgm:pt>
    <dgm:pt modelId="{6E967EDF-237A-4DF2-B587-8560F7B50B90}" type="pres">
      <dgm:prSet presAssocID="{97B799C9-7BAA-4032-B44C-88745798A1F3}" presName="tx1" presStyleLbl="revTx" presStyleIdx="3" presStyleCnt="5"/>
      <dgm:spPr/>
    </dgm:pt>
    <dgm:pt modelId="{FA8AE660-F9C4-40F7-91B7-1E167C2BE7EF}" type="pres">
      <dgm:prSet presAssocID="{97B799C9-7BAA-4032-B44C-88745798A1F3}" presName="vert1" presStyleCnt="0"/>
      <dgm:spPr/>
    </dgm:pt>
    <dgm:pt modelId="{7C6C99A0-0A22-4A69-A7A0-697B2327C169}" type="pres">
      <dgm:prSet presAssocID="{DA7266F9-96E8-47B5-87CD-E5640D26CFDC}" presName="thickLine" presStyleLbl="alignNode1" presStyleIdx="4" presStyleCnt="5"/>
      <dgm:spPr/>
    </dgm:pt>
    <dgm:pt modelId="{68796777-D260-414E-B85C-66D356B2720D}" type="pres">
      <dgm:prSet presAssocID="{DA7266F9-96E8-47B5-87CD-E5640D26CFDC}" presName="horz1" presStyleCnt="0"/>
      <dgm:spPr/>
    </dgm:pt>
    <dgm:pt modelId="{52CE7D86-EE04-40E8-8368-C3DFBAD28509}" type="pres">
      <dgm:prSet presAssocID="{DA7266F9-96E8-47B5-87CD-E5640D26CFDC}" presName="tx1" presStyleLbl="revTx" presStyleIdx="4" presStyleCnt="5"/>
      <dgm:spPr/>
    </dgm:pt>
    <dgm:pt modelId="{9F70A6B2-307D-42A7-B733-6BC7BFAE8BD6}" type="pres">
      <dgm:prSet presAssocID="{DA7266F9-96E8-47B5-87CD-E5640D26CFDC}" presName="vert1" presStyleCnt="0"/>
      <dgm:spPr/>
    </dgm:pt>
  </dgm:ptLst>
  <dgm:cxnLst>
    <dgm:cxn modelId="{8AB41233-3B67-4BF3-987E-3E3A0FBF81C1}" type="presOf" srcId="{48661507-86B6-48D2-AA40-3AB1064ECA1B}" destId="{503D1A75-8C71-4936-9230-5D558EC74350}" srcOrd="0" destOrd="0" presId="urn:microsoft.com/office/officeart/2008/layout/LinedList"/>
    <dgm:cxn modelId="{DB61BD46-AA07-4F2C-A10A-3483E88D0285}" srcId="{71D407DC-AFC5-4732-9986-AB601EF48EDE}" destId="{48661507-86B6-48D2-AA40-3AB1064ECA1B}" srcOrd="1" destOrd="0" parTransId="{6DA79D64-2999-4CFA-9BA9-CFB3C086C0B7}" sibTransId="{59C74633-0BC8-43EE-9BE7-6918D6B47CB9}"/>
    <dgm:cxn modelId="{97580749-D4A6-43BC-921C-02244222BF8A}" type="presOf" srcId="{DA7266F9-96E8-47B5-87CD-E5640D26CFDC}" destId="{52CE7D86-EE04-40E8-8368-C3DFBAD28509}" srcOrd="0" destOrd="0" presId="urn:microsoft.com/office/officeart/2008/layout/LinedList"/>
    <dgm:cxn modelId="{B8328E51-6237-4E33-B391-D089E7811039}" type="presOf" srcId="{3C0F29EA-D10F-4E6A-9432-A70E4CFEEEF2}" destId="{8E384B76-7972-40BC-9B36-49DF0BC552FF}" srcOrd="0" destOrd="0" presId="urn:microsoft.com/office/officeart/2008/layout/LinedList"/>
    <dgm:cxn modelId="{79B85698-4480-4F25-8BB3-F9612C6969E6}" srcId="{71D407DC-AFC5-4732-9986-AB601EF48EDE}" destId="{DA7266F9-96E8-47B5-87CD-E5640D26CFDC}" srcOrd="4" destOrd="0" parTransId="{4B4C0DED-ECBC-49B8-969B-7066204E3B68}" sibTransId="{7510CC1A-1C56-41E8-AFA1-8A7AC7D2BF67}"/>
    <dgm:cxn modelId="{738F069E-72BA-44C0-8F4D-A60F9B8579DC}" type="presOf" srcId="{97B799C9-7BAA-4032-B44C-88745798A1F3}" destId="{6E967EDF-237A-4DF2-B587-8560F7B50B90}" srcOrd="0" destOrd="0" presId="urn:microsoft.com/office/officeart/2008/layout/LinedList"/>
    <dgm:cxn modelId="{67A31EB0-9110-4A7F-81BA-20341F9222BB}" type="presOf" srcId="{FE6C6D49-236F-41A6-A7E2-E8633E962D75}" destId="{C15E2EE9-29D4-4A89-973D-33EA58B533AE}" srcOrd="0" destOrd="0" presId="urn:microsoft.com/office/officeart/2008/layout/LinedList"/>
    <dgm:cxn modelId="{46EEADC1-5A11-44D6-87A0-37498F5C32D5}" srcId="{71D407DC-AFC5-4732-9986-AB601EF48EDE}" destId="{FE6C6D49-236F-41A6-A7E2-E8633E962D75}" srcOrd="0" destOrd="0" parTransId="{A2C695F2-1F06-4D80-88F3-1B92AAE3B0D6}" sibTransId="{4541697C-B62E-4EF8-B454-E737B4D5E831}"/>
    <dgm:cxn modelId="{DC8E42DD-DE3A-4229-8FE2-BD0F555E5F9E}" type="presOf" srcId="{71D407DC-AFC5-4732-9986-AB601EF48EDE}" destId="{BA82A314-F348-4D61-AE60-ED2A68ED4A91}" srcOrd="0" destOrd="0" presId="urn:microsoft.com/office/officeart/2008/layout/LinedList"/>
    <dgm:cxn modelId="{763403F0-BBB6-4EB7-BAD5-A222D5580BFF}" srcId="{71D407DC-AFC5-4732-9986-AB601EF48EDE}" destId="{97B799C9-7BAA-4032-B44C-88745798A1F3}" srcOrd="3" destOrd="0" parTransId="{B7A3F294-7613-4DCF-B505-A325D2D68BA5}" sibTransId="{DEE07904-9F11-49F0-A5EF-69000A8C0888}"/>
    <dgm:cxn modelId="{8F380CF4-19A6-4C35-91DC-CDD009AB2716}" srcId="{71D407DC-AFC5-4732-9986-AB601EF48EDE}" destId="{3C0F29EA-D10F-4E6A-9432-A70E4CFEEEF2}" srcOrd="2" destOrd="0" parTransId="{8E79A6A0-DCAF-42BE-BA1A-5405038C47B1}" sibTransId="{2E669CDC-F291-4E2F-AC7F-B6B77E520EC7}"/>
    <dgm:cxn modelId="{DCB13991-A617-4CFC-A528-6DF756D7F339}" type="presParOf" srcId="{BA82A314-F348-4D61-AE60-ED2A68ED4A91}" destId="{4D3DA02E-F0AE-48B0-B053-EBBDDA74ACB0}" srcOrd="0" destOrd="0" presId="urn:microsoft.com/office/officeart/2008/layout/LinedList"/>
    <dgm:cxn modelId="{74FE92B6-F7EB-4F5D-89A2-40C267C43738}" type="presParOf" srcId="{BA82A314-F348-4D61-AE60-ED2A68ED4A91}" destId="{F1386639-4801-4423-9A4F-C670537CE22E}" srcOrd="1" destOrd="0" presId="urn:microsoft.com/office/officeart/2008/layout/LinedList"/>
    <dgm:cxn modelId="{C2A2CCF1-0749-4DD4-87F2-8630F032ED3E}" type="presParOf" srcId="{F1386639-4801-4423-9A4F-C670537CE22E}" destId="{C15E2EE9-29D4-4A89-973D-33EA58B533AE}" srcOrd="0" destOrd="0" presId="urn:microsoft.com/office/officeart/2008/layout/LinedList"/>
    <dgm:cxn modelId="{9C94FC01-9335-4CF0-B529-3C3A0AB6E32A}" type="presParOf" srcId="{F1386639-4801-4423-9A4F-C670537CE22E}" destId="{2B4D1C0C-B971-47D0-B7A6-0229EF22EA98}" srcOrd="1" destOrd="0" presId="urn:microsoft.com/office/officeart/2008/layout/LinedList"/>
    <dgm:cxn modelId="{35B0258B-2DB1-4130-A9F2-DDA1D1DDF648}" type="presParOf" srcId="{BA82A314-F348-4D61-AE60-ED2A68ED4A91}" destId="{60A7341F-03DE-4ABB-997F-19C1915D9590}" srcOrd="2" destOrd="0" presId="urn:microsoft.com/office/officeart/2008/layout/LinedList"/>
    <dgm:cxn modelId="{B37505B2-F516-432E-A468-4BEF89189993}" type="presParOf" srcId="{BA82A314-F348-4D61-AE60-ED2A68ED4A91}" destId="{79B66DDF-8348-42A9-A501-94001ACF3482}" srcOrd="3" destOrd="0" presId="urn:microsoft.com/office/officeart/2008/layout/LinedList"/>
    <dgm:cxn modelId="{19FF33BE-27AE-497E-BB1C-999BA76FCC11}" type="presParOf" srcId="{79B66DDF-8348-42A9-A501-94001ACF3482}" destId="{503D1A75-8C71-4936-9230-5D558EC74350}" srcOrd="0" destOrd="0" presId="urn:microsoft.com/office/officeart/2008/layout/LinedList"/>
    <dgm:cxn modelId="{DC60131D-9343-4B35-9E08-EFCE8AC2E652}" type="presParOf" srcId="{79B66DDF-8348-42A9-A501-94001ACF3482}" destId="{83EA5D07-346E-429A-B109-B8C4D24E7A9E}" srcOrd="1" destOrd="0" presId="urn:microsoft.com/office/officeart/2008/layout/LinedList"/>
    <dgm:cxn modelId="{74BAAFE5-F4A9-46AA-9E05-97BA38582DD2}" type="presParOf" srcId="{BA82A314-F348-4D61-AE60-ED2A68ED4A91}" destId="{0C8EBC8A-025A-4346-8F0F-0D45FFBB922A}" srcOrd="4" destOrd="0" presId="urn:microsoft.com/office/officeart/2008/layout/LinedList"/>
    <dgm:cxn modelId="{DA9DA5A1-2F60-4197-B964-683E6C09692B}" type="presParOf" srcId="{BA82A314-F348-4D61-AE60-ED2A68ED4A91}" destId="{5973BB27-26FA-4241-B532-FFD9836F895B}" srcOrd="5" destOrd="0" presId="urn:microsoft.com/office/officeart/2008/layout/LinedList"/>
    <dgm:cxn modelId="{0E5247FB-4397-48C0-9168-C8569D0875D3}" type="presParOf" srcId="{5973BB27-26FA-4241-B532-FFD9836F895B}" destId="{8E384B76-7972-40BC-9B36-49DF0BC552FF}" srcOrd="0" destOrd="0" presId="urn:microsoft.com/office/officeart/2008/layout/LinedList"/>
    <dgm:cxn modelId="{E292FD1B-BBC6-44CE-A3B7-BD3A1FB5DDFD}" type="presParOf" srcId="{5973BB27-26FA-4241-B532-FFD9836F895B}" destId="{458AD813-325E-4BC0-B00C-E5B862BB4B1C}" srcOrd="1" destOrd="0" presId="urn:microsoft.com/office/officeart/2008/layout/LinedList"/>
    <dgm:cxn modelId="{6415323C-51D3-4572-9529-563AE601A39B}" type="presParOf" srcId="{BA82A314-F348-4D61-AE60-ED2A68ED4A91}" destId="{750A9223-2006-4BC0-9DA1-65E109CEE8D1}" srcOrd="6" destOrd="0" presId="urn:microsoft.com/office/officeart/2008/layout/LinedList"/>
    <dgm:cxn modelId="{33C06E03-740E-44A4-85BA-2876E4CDCEDE}" type="presParOf" srcId="{BA82A314-F348-4D61-AE60-ED2A68ED4A91}" destId="{504353BE-E843-4C2D-B883-1E5E62AE4C80}" srcOrd="7" destOrd="0" presId="urn:microsoft.com/office/officeart/2008/layout/LinedList"/>
    <dgm:cxn modelId="{E4754488-9C81-4AD5-95A7-C1E314B0E8E1}" type="presParOf" srcId="{504353BE-E843-4C2D-B883-1E5E62AE4C80}" destId="{6E967EDF-237A-4DF2-B587-8560F7B50B90}" srcOrd="0" destOrd="0" presId="urn:microsoft.com/office/officeart/2008/layout/LinedList"/>
    <dgm:cxn modelId="{8D57358C-639D-4B17-84E8-5C276A93C931}" type="presParOf" srcId="{504353BE-E843-4C2D-B883-1E5E62AE4C80}" destId="{FA8AE660-F9C4-40F7-91B7-1E167C2BE7EF}" srcOrd="1" destOrd="0" presId="urn:microsoft.com/office/officeart/2008/layout/LinedList"/>
    <dgm:cxn modelId="{A0BDD0B1-D1D3-44DF-9C0A-BCF9DFFA4BDB}" type="presParOf" srcId="{BA82A314-F348-4D61-AE60-ED2A68ED4A91}" destId="{7C6C99A0-0A22-4A69-A7A0-697B2327C169}" srcOrd="8" destOrd="0" presId="urn:microsoft.com/office/officeart/2008/layout/LinedList"/>
    <dgm:cxn modelId="{0277B8A8-30D8-41A7-868B-804BF58D6103}" type="presParOf" srcId="{BA82A314-F348-4D61-AE60-ED2A68ED4A91}" destId="{68796777-D260-414E-B85C-66D356B2720D}" srcOrd="9" destOrd="0" presId="urn:microsoft.com/office/officeart/2008/layout/LinedList"/>
    <dgm:cxn modelId="{46128C29-CD1A-492E-862B-40B3335CBD71}" type="presParOf" srcId="{68796777-D260-414E-B85C-66D356B2720D}" destId="{52CE7D86-EE04-40E8-8368-C3DFBAD28509}" srcOrd="0" destOrd="0" presId="urn:microsoft.com/office/officeart/2008/layout/LinedList"/>
    <dgm:cxn modelId="{6F65CBC2-DA4D-46C2-903C-7F68977EE734}" type="presParOf" srcId="{68796777-D260-414E-B85C-66D356B2720D}" destId="{9F70A6B2-307D-42A7-B733-6BC7BFAE8BD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3DA02E-F0AE-48B0-B053-EBBDDA74ACB0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5E2EE9-29D4-4A89-973D-33EA58B533AE}">
      <dsp:nvSpPr>
        <dsp:cNvPr id="0" name=""/>
        <dsp:cNvSpPr/>
      </dsp:nvSpPr>
      <dsp:spPr>
        <a:xfrm>
          <a:off x="0" y="62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+mn-lt"/>
            </a:rPr>
            <a:t>Single object responsibility principle</a:t>
          </a:r>
        </a:p>
      </dsp:txBody>
      <dsp:txXfrm>
        <a:off x="0" y="623"/>
        <a:ext cx="6492875" cy="1020830"/>
      </dsp:txXfrm>
    </dsp:sp>
    <dsp:sp modelId="{60A7341F-03DE-4ABB-997F-19C1915D9590}">
      <dsp:nvSpPr>
        <dsp:cNvPr id="0" name=""/>
        <dsp:cNvSpPr/>
      </dsp:nvSpPr>
      <dsp:spPr>
        <a:xfrm>
          <a:off x="0" y="1021453"/>
          <a:ext cx="6492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3D1A75-8C71-4936-9230-5D558EC74350}">
      <dsp:nvSpPr>
        <dsp:cNvPr id="0" name=""/>
        <dsp:cNvSpPr/>
      </dsp:nvSpPr>
      <dsp:spPr>
        <a:xfrm>
          <a:off x="0" y="102145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+mn-lt"/>
            </a:rPr>
            <a:t>Open/closed principle</a:t>
          </a:r>
        </a:p>
      </dsp:txBody>
      <dsp:txXfrm>
        <a:off x="0" y="1021453"/>
        <a:ext cx="6492875" cy="1020830"/>
      </dsp:txXfrm>
    </dsp:sp>
    <dsp:sp modelId="{0C8EBC8A-025A-4346-8F0F-0D45FFBB922A}">
      <dsp:nvSpPr>
        <dsp:cNvPr id="0" name=""/>
        <dsp:cNvSpPr/>
      </dsp:nvSpPr>
      <dsp:spPr>
        <a:xfrm>
          <a:off x="0" y="2042284"/>
          <a:ext cx="6492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384B76-7972-40BC-9B36-49DF0BC552FF}">
      <dsp:nvSpPr>
        <dsp:cNvPr id="0" name=""/>
        <dsp:cNvSpPr/>
      </dsp:nvSpPr>
      <dsp:spPr>
        <a:xfrm>
          <a:off x="0" y="2042284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>
              <a:latin typeface="+mn-lt"/>
            </a:rPr>
            <a:t>Liskov</a:t>
          </a:r>
          <a:r>
            <a:rPr lang="en-US" sz="3100" kern="1200" dirty="0">
              <a:latin typeface="+mn-lt"/>
            </a:rPr>
            <a:t> substitution principle</a:t>
          </a:r>
        </a:p>
      </dsp:txBody>
      <dsp:txXfrm>
        <a:off x="0" y="2042284"/>
        <a:ext cx="6492875" cy="1020830"/>
      </dsp:txXfrm>
    </dsp:sp>
    <dsp:sp modelId="{750A9223-2006-4BC0-9DA1-65E109CEE8D1}">
      <dsp:nvSpPr>
        <dsp:cNvPr id="0" name=""/>
        <dsp:cNvSpPr/>
      </dsp:nvSpPr>
      <dsp:spPr>
        <a:xfrm>
          <a:off x="0" y="3063115"/>
          <a:ext cx="6492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967EDF-237A-4DF2-B587-8560F7B50B90}">
      <dsp:nvSpPr>
        <dsp:cNvPr id="0" name=""/>
        <dsp:cNvSpPr/>
      </dsp:nvSpPr>
      <dsp:spPr>
        <a:xfrm>
          <a:off x="0" y="3063115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+mn-lt"/>
            </a:rPr>
            <a:t>Interface segregation principle</a:t>
          </a:r>
        </a:p>
      </dsp:txBody>
      <dsp:txXfrm>
        <a:off x="0" y="3063115"/>
        <a:ext cx="6492875" cy="1020830"/>
      </dsp:txXfrm>
    </dsp:sp>
    <dsp:sp modelId="{7C6C99A0-0A22-4A69-A7A0-697B2327C169}">
      <dsp:nvSpPr>
        <dsp:cNvPr id="0" name=""/>
        <dsp:cNvSpPr/>
      </dsp:nvSpPr>
      <dsp:spPr>
        <a:xfrm>
          <a:off x="0" y="4083946"/>
          <a:ext cx="6492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CE7D86-EE04-40E8-8368-C3DFBAD28509}">
      <dsp:nvSpPr>
        <dsp:cNvPr id="0" name=""/>
        <dsp:cNvSpPr/>
      </dsp:nvSpPr>
      <dsp:spPr>
        <a:xfrm>
          <a:off x="0" y="4083946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+mn-lt"/>
            </a:rPr>
            <a:t>Dependency inversion principle</a:t>
          </a:r>
        </a:p>
      </dsp:txBody>
      <dsp:txXfrm>
        <a:off x="0" y="4083946"/>
        <a:ext cx="6492875" cy="10208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570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09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2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10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439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70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248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311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65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31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17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3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24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09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674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6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7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7765623-E7AF-40B5-A469-210198E2441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25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C3137-2ED4-402B-9004-7966B870D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S.O.L.I.D. – </a:t>
            </a:r>
            <a:r>
              <a:rPr lang="ru-RU" dirty="0"/>
              <a:t>набор принципов проектирования решений ООП, направленных на поддержание простого, надёжного и обновляемого кода</a:t>
            </a:r>
            <a:r>
              <a:rPr lang="en-US" dirty="0"/>
              <a:t> </a:t>
            </a:r>
          </a:p>
        </p:txBody>
      </p:sp>
      <p:pic>
        <p:nvPicPr>
          <p:cNvPr id="2052" name="Picture 4" descr="S.O.L.I.D principles: what are they and why projects should use them | by  Mariana Azevedo | Medium">
            <a:extLst>
              <a:ext uri="{FF2B5EF4-FFF2-40B4-BE49-F238E27FC236}">
                <a16:creationId xmlns:a16="http://schemas.microsoft.com/office/drawing/2014/main" id="{4B896364-0AD4-4507-8A9A-D28EC2F9E63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797" y="2857502"/>
            <a:ext cx="6791739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9684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C3137-2ED4-402B-9004-7966B870D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785191"/>
            <a:ext cx="10018713" cy="1752599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>
                <a:latin typeface="+mn-lt"/>
              </a:rPr>
              <a:t>Interface segregation principle</a:t>
            </a:r>
            <a:r>
              <a:rPr lang="ru-RU" dirty="0">
                <a:latin typeface="+mn-lt"/>
              </a:rPr>
              <a:t> – принцип разделения интерфейсов. Следует разбивать крупные интерфейсы на более мелкие, чтобы не допускать зависимости от неиспользуемых методов.</a:t>
            </a:r>
            <a:endParaRPr lang="en-US" dirty="0">
              <a:latin typeface="+mn-lt"/>
            </a:endParaRPr>
          </a:p>
        </p:txBody>
      </p:sp>
      <p:pic>
        <p:nvPicPr>
          <p:cNvPr id="6146" name="Picture 2" descr="Interface Segregation Principle | DevIQ">
            <a:extLst>
              <a:ext uri="{FF2B5EF4-FFF2-40B4-BE49-F238E27FC236}">
                <a16:creationId xmlns:a16="http://schemas.microsoft.com/office/drawing/2014/main" id="{937A7141-8505-4845-A7D2-DC98A07A770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917" y="34290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693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700" dirty="0"/>
              <a:t>ISP – </a:t>
            </a:r>
            <a:r>
              <a:rPr lang="ru-RU" sz="3700" dirty="0"/>
              <a:t>интерфейсы программы чертежей</a:t>
            </a:r>
            <a:endParaRPr lang="en-US" sz="3700" dirty="0"/>
          </a:p>
        </p:txBody>
      </p:sp>
    </p:spTree>
    <p:extLst>
      <p:ext uri="{BB962C8B-B14F-4D97-AF65-F5344CB8AC3E}">
        <p14:creationId xmlns:p14="http://schemas.microsoft.com/office/powerpoint/2010/main" val="3435743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C3137-2ED4-402B-9004-7966B870D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785191"/>
            <a:ext cx="10018713" cy="1752599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>
                <a:latin typeface="+mn-lt"/>
              </a:rPr>
              <a:t>Dependency inversion principle</a:t>
            </a:r>
            <a:r>
              <a:rPr lang="ru-RU" dirty="0">
                <a:latin typeface="+mn-lt"/>
              </a:rPr>
              <a:t> – принцип инверсии зависимостей. Модули высокого уровня не должны зависеть от модулей низкого уровня, все уровни должны зависеть от абстракций.</a:t>
            </a:r>
            <a:endParaRPr lang="en-US" dirty="0">
              <a:latin typeface="+mn-lt"/>
            </a:endParaRPr>
          </a:p>
        </p:txBody>
      </p:sp>
      <p:pic>
        <p:nvPicPr>
          <p:cNvPr id="7170" name="Picture 2" descr="Android Development: the SOLID Principles | by Abderrazak Laanaya |  AndroidPub">
            <a:extLst>
              <a:ext uri="{FF2B5EF4-FFF2-40B4-BE49-F238E27FC236}">
                <a16:creationId xmlns:a16="http://schemas.microsoft.com/office/drawing/2014/main" id="{D520B60C-8C8C-4688-BC0D-0A5AA214CD4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866" y="3322983"/>
            <a:ext cx="41656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771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700" dirty="0"/>
              <a:t>DIP – </a:t>
            </a:r>
            <a:r>
              <a:rPr lang="ru-RU" sz="3700" dirty="0"/>
              <a:t>иерархия цеха горячих продуктов</a:t>
            </a:r>
            <a:endParaRPr lang="en-US" sz="3700" dirty="0"/>
          </a:p>
        </p:txBody>
      </p:sp>
    </p:spTree>
    <p:extLst>
      <p:ext uri="{BB962C8B-B14F-4D97-AF65-F5344CB8AC3E}">
        <p14:creationId xmlns:p14="http://schemas.microsoft.com/office/powerpoint/2010/main" val="26319463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C3137-2ED4-402B-9004-7966B870D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-109330"/>
            <a:ext cx="10018713" cy="1752599"/>
          </a:xfrm>
        </p:spPr>
        <p:txBody>
          <a:bodyPr>
            <a:normAutofit fontScale="90000"/>
          </a:bodyPr>
          <a:lstStyle/>
          <a:p>
            <a:r>
              <a:rPr lang="ru-RU" dirty="0"/>
              <a:t>Шахматы. Реализация модели игры в шахматы включая игровое поле, фигуры и ходы.</a:t>
            </a:r>
            <a:endParaRPr lang="en-US" dirty="0"/>
          </a:p>
        </p:txBody>
      </p:sp>
      <p:pic>
        <p:nvPicPr>
          <p:cNvPr id="8194" name="Picture 2" descr="Шахматы настенные - эксклюзив от Кибер-музея">
            <a:extLst>
              <a:ext uri="{FF2B5EF4-FFF2-40B4-BE49-F238E27FC236}">
                <a16:creationId xmlns:a16="http://schemas.microsoft.com/office/drawing/2014/main" id="{AE2A50D0-5CE6-40AC-BAEA-B39681BB8D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165" y="1790596"/>
            <a:ext cx="4877008" cy="4877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665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26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40" name="Freeform: Shape 2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11C2F0-910F-456C-B5AE-D7EF8DB5F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S.O.L.I.D.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1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374D29-A1AC-4A9D-91E8-CB24BB5B72A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6221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C3137-2ED4-402B-9004-7966B870D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357809"/>
            <a:ext cx="10018713" cy="1752599"/>
          </a:xfrm>
        </p:spPr>
        <p:txBody>
          <a:bodyPr>
            <a:normAutofit fontScale="90000"/>
          </a:bodyPr>
          <a:lstStyle/>
          <a:p>
            <a:r>
              <a:rPr lang="en-US" dirty="0"/>
              <a:t>Single object responsibility principle – </a:t>
            </a:r>
            <a:r>
              <a:rPr lang="ru-RU" dirty="0"/>
              <a:t>принцип единственной ответственности объекта. Каждый объект должен отвечать за что-то одно, быть целостным.</a:t>
            </a:r>
            <a:endParaRPr lang="en-US" dirty="0"/>
          </a:p>
        </p:txBody>
      </p:sp>
      <p:pic>
        <p:nvPicPr>
          <p:cNvPr id="3074" name="Picture 2" descr="SOLID Principles: Single Responsibility Principle (SRP) – EngineerSpock">
            <a:extLst>
              <a:ext uri="{FF2B5EF4-FFF2-40B4-BE49-F238E27FC236}">
                <a16:creationId xmlns:a16="http://schemas.microsoft.com/office/drawing/2014/main" id="{D0DE56C8-30DA-4AAF-8BD3-D4E9C8B1924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044" y="2667000"/>
            <a:ext cx="390525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8579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4800" dirty="0"/>
              <a:t>SRP – </a:t>
            </a:r>
            <a:r>
              <a:rPr lang="ru-RU" sz="4800" dirty="0"/>
              <a:t>банковский счёт с прямым доступом в базу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0942318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C3137-2ED4-402B-9004-7966B870D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357809"/>
            <a:ext cx="10018713" cy="1752599"/>
          </a:xfrm>
        </p:spPr>
        <p:txBody>
          <a:bodyPr>
            <a:normAutofit fontScale="90000"/>
          </a:bodyPr>
          <a:lstStyle/>
          <a:p>
            <a:r>
              <a:rPr lang="en-US" dirty="0"/>
              <a:t>Open/closed principle – </a:t>
            </a:r>
            <a:r>
              <a:rPr lang="ru-RU" dirty="0"/>
              <a:t>принцип открытости</a:t>
            </a:r>
            <a:r>
              <a:rPr lang="en-US" dirty="0"/>
              <a:t>/</a:t>
            </a:r>
            <a:r>
              <a:rPr lang="ru-RU" dirty="0"/>
              <a:t>закрытости. Объект должен быть открыт для расширения, но закрыт для изменения.</a:t>
            </a:r>
            <a:endParaRPr lang="en-US" dirty="0"/>
          </a:p>
        </p:txBody>
      </p:sp>
      <p:pic>
        <p:nvPicPr>
          <p:cNvPr id="4098" name="Picture 2" descr="Open-Closed Principle | DevIQ">
            <a:extLst>
              <a:ext uri="{FF2B5EF4-FFF2-40B4-BE49-F238E27FC236}">
                <a16:creationId xmlns:a16="http://schemas.microsoft.com/office/drawing/2014/main" id="{2BF4EEF3-53C1-467A-B83E-000D8237566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329" y="2655300"/>
            <a:ext cx="3624678" cy="3624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964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52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3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4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5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6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7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700" dirty="0"/>
              <a:t>OCP – </a:t>
            </a:r>
            <a:r>
              <a:rPr lang="en-US" sz="3700" dirty="0" err="1"/>
              <a:t>дисконт</a:t>
            </a:r>
            <a:r>
              <a:rPr lang="en-US" sz="3700" dirty="0"/>
              <a:t> с </a:t>
            </a:r>
            <a:r>
              <a:rPr lang="en-US" sz="3700" dirty="0" err="1"/>
              <a:t>дополнительными</a:t>
            </a:r>
            <a:r>
              <a:rPr lang="en-US" sz="3700" dirty="0"/>
              <a:t> </a:t>
            </a:r>
            <a:r>
              <a:rPr lang="en-US" sz="3700" dirty="0" err="1"/>
              <a:t>условиями</a:t>
            </a:r>
            <a:endParaRPr lang="en-US" sz="3700" dirty="0"/>
          </a:p>
        </p:txBody>
      </p:sp>
    </p:spTree>
    <p:extLst>
      <p:ext uri="{BB962C8B-B14F-4D97-AF65-F5344CB8AC3E}">
        <p14:creationId xmlns:p14="http://schemas.microsoft.com/office/powerpoint/2010/main" val="4069996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C3137-2ED4-402B-9004-7966B870D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496957"/>
            <a:ext cx="10018713" cy="1752599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err="1">
                <a:latin typeface="+mn-lt"/>
              </a:rPr>
              <a:t>Liskov</a:t>
            </a:r>
            <a:r>
              <a:rPr lang="en-US" dirty="0">
                <a:latin typeface="+mn-lt"/>
              </a:rPr>
              <a:t> substitution principle – </a:t>
            </a:r>
            <a:r>
              <a:rPr lang="ru-RU" dirty="0">
                <a:latin typeface="+mn-lt"/>
              </a:rPr>
              <a:t>принцип подстановки Лисков. Если </a:t>
            </a:r>
            <a:r>
              <a:rPr lang="en-US" dirty="0">
                <a:latin typeface="+mn-lt"/>
              </a:rPr>
              <a:t>S </a:t>
            </a:r>
            <a:r>
              <a:rPr lang="ru-RU" dirty="0">
                <a:latin typeface="+mn-lt"/>
              </a:rPr>
              <a:t>является подтипом </a:t>
            </a:r>
            <a:r>
              <a:rPr lang="en-US" dirty="0">
                <a:latin typeface="+mn-lt"/>
              </a:rPr>
              <a:t>T</a:t>
            </a:r>
            <a:r>
              <a:rPr lang="ru-RU" dirty="0">
                <a:latin typeface="+mn-lt"/>
              </a:rPr>
              <a:t>, то объекты типа Т могут быть заменены объектами типа </a:t>
            </a:r>
            <a:r>
              <a:rPr lang="en-US" dirty="0">
                <a:latin typeface="+mn-lt"/>
              </a:rPr>
              <a:t>S </a:t>
            </a:r>
            <a:r>
              <a:rPr lang="ru-RU" dirty="0">
                <a:latin typeface="+mn-lt"/>
              </a:rPr>
              <a:t>без нарушения корректности работы программы.</a:t>
            </a:r>
            <a:endParaRPr lang="en-US" dirty="0">
              <a:latin typeface="+mn-lt"/>
            </a:endParaRPr>
          </a:p>
        </p:txBody>
      </p:sp>
      <p:pic>
        <p:nvPicPr>
          <p:cNvPr id="5122" name="Picture 2" descr="Solid principles: 3. Liskov substitution principle | by Sławomir Kowalski |  Medium">
            <a:extLst>
              <a:ext uri="{FF2B5EF4-FFF2-40B4-BE49-F238E27FC236}">
                <a16:creationId xmlns:a16="http://schemas.microsoft.com/office/drawing/2014/main" id="{C6A31520-8129-49AE-BFDE-525F257E92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312" y="2903190"/>
            <a:ext cx="4598712" cy="368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7135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700"/>
              <a:t>LSP – иерархия наследования операций калькулятора</a:t>
            </a:r>
          </a:p>
        </p:txBody>
      </p:sp>
    </p:spTree>
    <p:extLst>
      <p:ext uri="{BB962C8B-B14F-4D97-AF65-F5344CB8AC3E}">
        <p14:creationId xmlns:p14="http://schemas.microsoft.com/office/powerpoint/2010/main" val="2727102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700" dirty="0"/>
              <a:t>LSP – </a:t>
            </a:r>
            <a:r>
              <a:rPr lang="en-US" sz="3700" dirty="0" err="1"/>
              <a:t>иерархия</a:t>
            </a:r>
            <a:r>
              <a:rPr lang="en-US" sz="3700" dirty="0"/>
              <a:t> </a:t>
            </a:r>
            <a:r>
              <a:rPr lang="en-US" sz="3700" dirty="0" err="1"/>
              <a:t>наследования</a:t>
            </a:r>
            <a:r>
              <a:rPr lang="en-US" sz="3700" dirty="0"/>
              <a:t> </a:t>
            </a:r>
            <a:r>
              <a:rPr lang="ru-RU" sz="3700" dirty="0"/>
              <a:t>абстракций транспорта</a:t>
            </a:r>
            <a:endParaRPr lang="en-US" sz="3700" dirty="0"/>
          </a:p>
        </p:txBody>
      </p:sp>
    </p:spTree>
    <p:extLst>
      <p:ext uri="{BB962C8B-B14F-4D97-AF65-F5344CB8AC3E}">
        <p14:creationId xmlns:p14="http://schemas.microsoft.com/office/powerpoint/2010/main" val="9378706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Custom 5">
      <a:dk1>
        <a:srgbClr val="30ACEC"/>
      </a:dk1>
      <a:lt1>
        <a:sysClr val="window" lastClr="FFFFFF"/>
      </a:lt1>
      <a:dk2>
        <a:srgbClr val="212121"/>
      </a:dk2>
      <a:lt2>
        <a:srgbClr val="E8E8E8"/>
      </a:lt2>
      <a:accent1>
        <a:srgbClr val="E29D3E"/>
      </a:accent1>
      <a:accent2>
        <a:srgbClr val="3085ED"/>
      </a:accent2>
      <a:accent3>
        <a:srgbClr val="EDC48B"/>
      </a:accent3>
      <a:accent4>
        <a:srgbClr val="82B5F4"/>
      </a:accent4>
      <a:accent5>
        <a:srgbClr val="F3D7B1"/>
      </a:accent5>
      <a:accent6>
        <a:srgbClr val="ACCEF7"/>
      </a:accent6>
      <a:hlink>
        <a:srgbClr val="3085ED"/>
      </a:hlink>
      <a:folHlink>
        <a:srgbClr val="82B6F4"/>
      </a:folHlink>
    </a:clrScheme>
    <a:fontScheme name="Custom 1">
      <a:majorFont>
        <a:latin typeface="Cambria Math"/>
        <a:ea typeface=""/>
        <a:cs typeface=""/>
      </a:majorFont>
      <a:minorFont>
        <a:latin typeface="Cambria Math"/>
        <a:ea typeface=""/>
        <a:cs typeface="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</Words>
  <Application>Microsoft Office PowerPoint</Application>
  <PresentationFormat>Widescreen</PresentationFormat>
  <Paragraphs>19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Cambria Math</vt:lpstr>
      <vt:lpstr>Parallax</vt:lpstr>
      <vt:lpstr>S.O.L.I.D. – набор принципов проектирования решений ООП, направленных на поддержание простого, надёжного и обновляемого кода </vt:lpstr>
      <vt:lpstr>S.O.L.I.D.</vt:lpstr>
      <vt:lpstr>Single object responsibility principle – принцип единственной ответственности объекта. Каждый объект должен отвечать за что-то одно, быть целостным.</vt:lpstr>
      <vt:lpstr>SRP – банковский счёт с прямым доступом в базу</vt:lpstr>
      <vt:lpstr>Open/closed principle – принцип открытости/закрытости. Объект должен быть открыт для расширения, но закрыт для изменения.</vt:lpstr>
      <vt:lpstr>OCP – дисконт с дополнительными условиями</vt:lpstr>
      <vt:lpstr>Liskov substitution principle – принцип подстановки Лисков. Если S является подтипом T, то объекты типа Т могут быть заменены объектами типа S без нарушения корректности работы программы.</vt:lpstr>
      <vt:lpstr>LSP – иерархия наследования операций калькулятора</vt:lpstr>
      <vt:lpstr>LSP – иерархия наследования абстракций транспорта</vt:lpstr>
      <vt:lpstr>Interface segregation principle – принцип разделения интерфейсов. Следует разбивать крупные интерфейсы на более мелкие, чтобы не допускать зависимости от неиспользуемых методов.</vt:lpstr>
      <vt:lpstr>ISP – интерфейсы программы чертежей</vt:lpstr>
      <vt:lpstr>Dependency inversion principle – принцип инверсии зависимостей. Модули высокого уровня не должны зависеть от модулей низкого уровня, все уровни должны зависеть от абстракций.</vt:lpstr>
      <vt:lpstr>DIP – иерархия цеха горячих продуктов</vt:lpstr>
      <vt:lpstr>Шахматы. Реализация модели игры в шахматы включая игровое поле, фигуры и ходы.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S.O.L.I.D. – набор принципов проектирования решений ООП, направленных на поддержание простого, надёжного и обновляемого кода </dc:title>
  <dc:creator>Mikita Tsiarentsyeu</dc:creator>
  <cp:lastModifiedBy>Mikita Tsiarentsyeu</cp:lastModifiedBy>
  <cp:revision>1</cp:revision>
  <dcterms:created xsi:type="dcterms:W3CDTF">2021-05-15T07:52:43Z</dcterms:created>
  <dcterms:modified xsi:type="dcterms:W3CDTF">2021-05-15T07:53:22Z</dcterms:modified>
</cp:coreProperties>
</file>