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7" r:id="rId3"/>
    <p:sldId id="364" r:id="rId4"/>
    <p:sldId id="570" r:id="rId5"/>
    <p:sldId id="571" r:id="rId6"/>
    <p:sldId id="367" r:id="rId7"/>
    <p:sldId id="368" r:id="rId8"/>
    <p:sldId id="369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374" r:id="rId18"/>
    <p:sldId id="572" r:id="rId19"/>
    <p:sldId id="561" r:id="rId20"/>
    <p:sldId id="413" r:id="rId21"/>
    <p:sldId id="414" r:id="rId22"/>
    <p:sldId id="371" r:id="rId23"/>
    <p:sldId id="372" r:id="rId24"/>
    <p:sldId id="373" r:id="rId25"/>
    <p:sldId id="5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/>
            <a:t>схема </a:t>
          </a:r>
          <a:r>
            <a:rPr lang="en-US" dirty="0"/>
            <a:t>URL</a:t>
          </a:r>
          <a:r>
            <a:rPr lang="ru-RU" dirty="0"/>
            <a:t> ≈ маршрутизация</a:t>
          </a:r>
          <a:r>
            <a:rPr lang="en-US" dirty="0"/>
            <a:t> +</a:t>
          </a:r>
          <a:r>
            <a:rPr lang="ru-RU" dirty="0"/>
            <a:t> контроллер</a:t>
          </a:r>
          <a:endParaRPr lang="en-US" dirty="0"/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/>
            <a:t>представление + шаблон ≈ представление</a:t>
          </a:r>
          <a:endParaRPr lang="en-US" dirty="0"/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/>
            <a:t>модель ≈ модель</a:t>
          </a:r>
          <a:endParaRPr lang="en-US"/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Шаблон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/>
            <a:t>URL pattern</a:t>
          </a:r>
          <a:r>
            <a:rPr lang="ru-RU" dirty="0"/>
            <a:t> (контроллер под капотом)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/>
            <a:t>компонент проекта </a:t>
          </a:r>
          <a:r>
            <a:rPr lang="en-US"/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/>
            <a:t>представляет из себя папку с </a:t>
          </a:r>
          <a:r>
            <a:rPr lang="en-US"/>
            <a:t>Python </a:t>
          </a:r>
          <a:r>
            <a:rPr lang="ru-RU"/>
            <a:t>файлами</a:t>
          </a:r>
          <a:endParaRPr lang="en-US"/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/>
            <a:t>каждый </a:t>
          </a:r>
          <a:r>
            <a:rPr lang="en-US" dirty="0"/>
            <a:t>app </a:t>
          </a:r>
          <a:r>
            <a:rPr lang="ru-RU" dirty="0"/>
            <a:t>отвечает за некоторый функционал сайта</a:t>
          </a:r>
          <a:endParaRPr lang="en-US" dirty="0"/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n-lt"/>
            </a:rPr>
            <a:t>Центральный компонент</a:t>
          </a:r>
          <a:endParaRPr lang="en-US" dirty="0">
            <a:latin typeface="+mn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n-lt"/>
            </a:rPr>
            <a:t>Хранит данные</a:t>
          </a:r>
          <a:r>
            <a:rPr lang="en-US" dirty="0">
              <a:latin typeface="+mn-lt"/>
            </a:rPr>
            <a:t>/</a:t>
          </a:r>
          <a:r>
            <a:rPr lang="ru-RU" dirty="0">
              <a:latin typeface="+mn-lt"/>
            </a:rPr>
            <a:t>состояние</a:t>
          </a:r>
          <a:endParaRPr lang="en-US" dirty="0">
            <a:latin typeface="+mn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n-lt"/>
            </a:rPr>
            <a:t>Содержит бизнесс-логику</a:t>
          </a:r>
          <a:endParaRPr lang="en-US" dirty="0">
            <a:latin typeface="+mn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n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n-lt"/>
            </a:rPr>
            <a:t>Отображает данные модели</a:t>
          </a:r>
          <a:endParaRPr lang="en-US" dirty="0">
            <a:latin typeface="+mn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n-lt"/>
            </a:rPr>
            <a:t>Может</a:t>
          </a:r>
          <a:r>
            <a:rPr lang="ru-RU" dirty="0">
              <a:latin typeface="+mn-lt"/>
            </a:rPr>
            <a:t> содержать бизнесс-логику</a:t>
          </a:r>
          <a:endParaRPr lang="en-US" dirty="0">
            <a:latin typeface="+mn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n-lt"/>
            </a:rPr>
            <a:t>Посредник между моделью и представлением</a:t>
          </a:r>
          <a:endParaRPr lang="en-US" dirty="0">
            <a:latin typeface="+mn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n-lt"/>
            </a:rPr>
            <a:t>Определяет какое представление и с какими данными отображать</a:t>
          </a:r>
          <a:endParaRPr lang="en-US" dirty="0">
            <a:latin typeface="+mn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n-lt"/>
            </a:rPr>
            <a:t>Содержит логику управления запросами</a:t>
          </a:r>
          <a:endParaRPr lang="en-US" dirty="0">
            <a:latin typeface="+mn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90492" y="331850"/>
          <a:ext cx="4288536" cy="428853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Представление</a:t>
          </a:r>
          <a:endParaRPr lang="en-US" sz="1600" kern="1200" dirty="0"/>
        </a:p>
      </dsp:txBody>
      <dsp:txXfrm>
        <a:off x="3450653" y="1240612"/>
        <a:ext cx="1531620" cy="1276350"/>
      </dsp:txXfrm>
    </dsp:sp>
    <dsp:sp modelId="{215BC210-8CA4-45BF-BE61-37F1D5110A13}">
      <dsp:nvSpPr>
        <dsp:cNvPr id="0" name=""/>
        <dsp:cNvSpPr/>
      </dsp:nvSpPr>
      <dsp:spPr>
        <a:xfrm>
          <a:off x="1102169" y="485012"/>
          <a:ext cx="4288536" cy="428853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Контроллер</a:t>
          </a:r>
          <a:endParaRPr lang="en-US" sz="1600" kern="1200" dirty="0"/>
        </a:p>
      </dsp:txBody>
      <dsp:txXfrm>
        <a:off x="2123249" y="3267456"/>
        <a:ext cx="2297430" cy="1123188"/>
      </dsp:txXfrm>
    </dsp:sp>
    <dsp:sp modelId="{C7018D7E-E2E1-4631-A626-9D62752AC46C}">
      <dsp:nvSpPr>
        <dsp:cNvPr id="0" name=""/>
        <dsp:cNvSpPr/>
      </dsp:nvSpPr>
      <dsp:spPr>
        <a:xfrm>
          <a:off x="1013846" y="331850"/>
          <a:ext cx="4288536" cy="428853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Модель</a:t>
          </a:r>
          <a:endParaRPr lang="en-US" sz="1600" kern="1200" dirty="0"/>
        </a:p>
      </dsp:txBody>
      <dsp:txXfrm>
        <a:off x="1510601" y="1240612"/>
        <a:ext cx="1531620" cy="1276350"/>
      </dsp:txXfrm>
    </dsp:sp>
    <dsp:sp modelId="{E6724DA4-DEDE-49AA-8C64-80DEAFC725B6}">
      <dsp:nvSpPr>
        <dsp:cNvPr id="0" name=""/>
        <dsp:cNvSpPr/>
      </dsp:nvSpPr>
      <dsp:spPr>
        <a:xfrm>
          <a:off x="925366" y="66370"/>
          <a:ext cx="4819497" cy="481949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36688" y="219261"/>
          <a:ext cx="4819497" cy="481949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8011" y="66370"/>
          <a:ext cx="4819497" cy="481949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схема </a:t>
          </a:r>
          <a:r>
            <a:rPr lang="en-US" sz="3700" kern="1200" dirty="0"/>
            <a:t>URL</a:t>
          </a:r>
          <a:r>
            <a:rPr lang="ru-RU" sz="3700" kern="1200" dirty="0"/>
            <a:t> ≈ маршрутизация</a:t>
          </a:r>
          <a:r>
            <a:rPr lang="en-US" sz="3700" kern="1200" dirty="0"/>
            <a:t> +</a:t>
          </a:r>
          <a:r>
            <a:rPr lang="ru-RU" sz="3700" kern="1200" dirty="0"/>
            <a:t> контроллер</a:t>
          </a:r>
          <a:endParaRPr lang="en-US" sz="3700" kern="1200" dirty="0"/>
        </a:p>
      </dsp:txBody>
      <dsp:txXfrm>
        <a:off x="0" y="2492"/>
        <a:ext cx="6492875" cy="1700138"/>
      </dsp:txXfrm>
    </dsp:sp>
    <dsp:sp modelId="{27EA0818-78CC-4643-9DFA-2DA606566DA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представление + шаблон ≈ представление</a:t>
          </a:r>
          <a:endParaRPr lang="en-US" sz="3700" kern="1200" dirty="0"/>
        </a:p>
      </dsp:txBody>
      <dsp:txXfrm>
        <a:off x="0" y="1702630"/>
        <a:ext cx="6492875" cy="1700138"/>
      </dsp:txXfrm>
    </dsp:sp>
    <dsp:sp modelId="{6783EE48-F6D4-4CAA-9265-0889432010C4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модель ≈ модель</a:t>
          </a:r>
          <a:endParaRPr lang="en-US" sz="3700" kern="1200"/>
        </a:p>
      </dsp:txBody>
      <dsp:txXfrm>
        <a:off x="0" y="3402769"/>
        <a:ext cx="6492875" cy="17001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Шаблон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URL pattern</a:t>
          </a:r>
          <a:r>
            <a:rPr lang="ru-RU" sz="1700" kern="1200" dirty="0"/>
            <a:t> (контроллер под капотом)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65C5C4E9-C48E-46CB-8B81-D98F229DF481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16B35606-11BF-4CCA-A385-AB727D4790BD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417196"/>
          <a:ext cx="6492875" cy="13564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компонент проекта </a:t>
          </a:r>
          <a:r>
            <a:rPr lang="en-US" sz="3500" kern="1200"/>
            <a:t>Django</a:t>
          </a:r>
        </a:p>
      </dsp:txBody>
      <dsp:txXfrm>
        <a:off x="66217" y="483413"/>
        <a:ext cx="6360441" cy="1224034"/>
      </dsp:txXfrm>
    </dsp:sp>
    <dsp:sp modelId="{AD787066-CF3A-4E87-A52A-04AF242CAFF5}">
      <dsp:nvSpPr>
        <dsp:cNvPr id="0" name=""/>
        <dsp:cNvSpPr/>
      </dsp:nvSpPr>
      <dsp:spPr>
        <a:xfrm>
          <a:off x="0" y="1874465"/>
          <a:ext cx="6492875" cy="13564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представляет из себя папку с </a:t>
          </a:r>
          <a:r>
            <a:rPr lang="en-US" sz="3500" kern="1200"/>
            <a:t>Python </a:t>
          </a:r>
          <a:r>
            <a:rPr lang="ru-RU" sz="3500" kern="1200"/>
            <a:t>файлами</a:t>
          </a:r>
          <a:endParaRPr lang="en-US" sz="3500" kern="1200"/>
        </a:p>
      </dsp:txBody>
      <dsp:txXfrm>
        <a:off x="66217" y="1940682"/>
        <a:ext cx="6360441" cy="1224034"/>
      </dsp:txXfrm>
    </dsp:sp>
    <dsp:sp modelId="{8B6C99BC-E697-4F4A-BAE3-95AC85F02AA7}">
      <dsp:nvSpPr>
        <dsp:cNvPr id="0" name=""/>
        <dsp:cNvSpPr/>
      </dsp:nvSpPr>
      <dsp:spPr>
        <a:xfrm>
          <a:off x="0" y="3331734"/>
          <a:ext cx="6492875" cy="13564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каждый </a:t>
          </a:r>
          <a:r>
            <a:rPr lang="en-US" sz="3500" kern="1200" dirty="0"/>
            <a:t>app </a:t>
          </a:r>
          <a:r>
            <a:rPr lang="ru-RU" sz="3500" kern="1200" dirty="0"/>
            <a:t>отвечает за некоторый функционал сайта</a:t>
          </a:r>
          <a:endParaRPr lang="en-US" sz="3500" kern="1200" dirty="0"/>
        </a:p>
      </dsp:txBody>
      <dsp:txXfrm>
        <a:off x="66217" y="3397951"/>
        <a:ext cx="6360441" cy="1224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>
              <a:latin typeface="+mn-lt"/>
            </a:rPr>
            <a:t>Центральный компонент</a:t>
          </a:r>
          <a:endParaRPr lang="en-US" sz="4900" kern="1200" dirty="0">
            <a:latin typeface="+mn-lt"/>
          </a:endParaRPr>
        </a:p>
      </dsp:txBody>
      <dsp:txXfrm>
        <a:off x="0" y="2492"/>
        <a:ext cx="6492875" cy="1700138"/>
      </dsp:txXfrm>
    </dsp:sp>
    <dsp:sp modelId="{60A7341F-03DE-4ABB-997F-19C1915D959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>
              <a:latin typeface="+mn-lt"/>
            </a:rPr>
            <a:t>Хранит данные</a:t>
          </a:r>
          <a:r>
            <a:rPr lang="en-US" sz="4900" kern="1200" dirty="0">
              <a:latin typeface="+mn-lt"/>
            </a:rPr>
            <a:t>/</a:t>
          </a:r>
          <a:r>
            <a:rPr lang="ru-RU" sz="4900" kern="1200" dirty="0">
              <a:latin typeface="+mn-lt"/>
            </a:rPr>
            <a:t>состояние</a:t>
          </a:r>
          <a:endParaRPr lang="en-US" sz="4900" kern="1200" dirty="0">
            <a:latin typeface="+mn-lt"/>
          </a:endParaRPr>
        </a:p>
      </dsp:txBody>
      <dsp:txXfrm>
        <a:off x="0" y="1702630"/>
        <a:ext cx="6492875" cy="1700138"/>
      </dsp:txXfrm>
    </dsp:sp>
    <dsp:sp modelId="{0C8EBC8A-025A-4346-8F0F-0D45FFBB92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>
              <a:latin typeface="+mn-lt"/>
            </a:rPr>
            <a:t>Содержит бизнесс-логику</a:t>
          </a:r>
          <a:endParaRPr lang="en-US" sz="4900" kern="1200" dirty="0">
            <a:latin typeface="+mn-lt"/>
          </a:endParaRP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+mn-lt"/>
            </a:rPr>
            <a:t>UI</a:t>
          </a:r>
        </a:p>
      </dsp:txBody>
      <dsp:txXfrm>
        <a:off x="0" y="2492"/>
        <a:ext cx="6492875" cy="1700138"/>
      </dsp:txXfrm>
    </dsp:sp>
    <dsp:sp modelId="{8D09507A-1788-4233-9DDC-50896A1CD55E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>
              <a:latin typeface="+mn-lt"/>
            </a:rPr>
            <a:t>Отображает данные модели</a:t>
          </a:r>
          <a:endParaRPr lang="en-US" sz="4900" kern="1200" dirty="0">
            <a:latin typeface="+mn-lt"/>
          </a:endParaRPr>
        </a:p>
      </dsp:txBody>
      <dsp:txXfrm>
        <a:off x="0" y="1702630"/>
        <a:ext cx="6492875" cy="1700138"/>
      </dsp:txXfrm>
    </dsp:sp>
    <dsp:sp modelId="{16249B72-3967-46DB-BF9A-8EE57AEEDC0D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i="0" kern="1200" dirty="0">
              <a:latin typeface="+mn-lt"/>
            </a:rPr>
            <a:t>Может</a:t>
          </a:r>
          <a:r>
            <a:rPr lang="ru-RU" sz="4900" kern="1200" dirty="0">
              <a:latin typeface="+mn-lt"/>
            </a:rPr>
            <a:t> содержать бизнесс-логику</a:t>
          </a:r>
          <a:endParaRPr lang="en-US" sz="4900" kern="1200" dirty="0">
            <a:latin typeface="+mn-lt"/>
          </a:endParaRPr>
        </a:p>
      </dsp:txBody>
      <dsp:txXfrm>
        <a:off x="0" y="3402769"/>
        <a:ext cx="6492875" cy="1700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n-lt"/>
            </a:rPr>
            <a:t>Посредник между моделью и представлением</a:t>
          </a:r>
          <a:endParaRPr lang="en-US" sz="3500" kern="1200" dirty="0">
            <a:latin typeface="+mn-lt"/>
          </a:endParaRPr>
        </a:p>
      </dsp:txBody>
      <dsp:txXfrm>
        <a:off x="0" y="2492"/>
        <a:ext cx="6492875" cy="1700138"/>
      </dsp:txXfrm>
    </dsp:sp>
    <dsp:sp modelId="{A75913E4-942E-43A7-9A70-211676F149D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n-lt"/>
            </a:rPr>
            <a:t>Определяет какое представление и с какими данными отображать</a:t>
          </a:r>
          <a:endParaRPr lang="en-US" sz="3500" kern="1200" dirty="0">
            <a:latin typeface="+mn-lt"/>
          </a:endParaRPr>
        </a:p>
      </dsp:txBody>
      <dsp:txXfrm>
        <a:off x="0" y="1702630"/>
        <a:ext cx="6492875" cy="1700138"/>
      </dsp:txXfrm>
    </dsp:sp>
    <dsp:sp modelId="{C3F3A799-FA81-4EA6-99A5-55D30267398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i="0" kern="1200" dirty="0">
              <a:latin typeface="+mn-lt"/>
            </a:rPr>
            <a:t>Содержит логику управления запросами</a:t>
          </a:r>
          <a:endParaRPr lang="en-US" sz="3500" kern="1200" dirty="0">
            <a:latin typeface="+mn-lt"/>
          </a:endParaRPr>
        </a:p>
      </dsp:txBody>
      <dsp:txXfrm>
        <a:off x="0" y="3402769"/>
        <a:ext cx="6492875" cy="1700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5140-704C-40E0-BBA8-23D6521F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97DE5-7679-4D22-A9A1-D072F3F98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1208-DE36-4131-9C03-F713AC3F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3046-611B-4B37-9472-A9D2C1AB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CF69-BBB1-4D6D-A6A3-D2C34D6F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C1C-D6D4-41D5-9032-26A06458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E15B-BBEB-4F5C-B8B1-D26254174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19FD-77C5-4504-878C-57A475DF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A2C8-A47E-478A-A186-A8E5B795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A9C2-A0F8-4986-8FC3-296BC40D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9994D-082C-453F-AAB0-BF9D5D85C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8C523-921E-45F9-AF46-DA683C3C6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6DD5F-D49A-4424-A315-B6092D08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6145A-8869-40D7-B13F-DA1B5996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CAB3-AFBF-4140-B383-D309E0D7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6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9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5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5C89-635A-438C-A112-91D74567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73A3-1FD3-4FB8-B741-E918B511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5224-B5D1-4615-9951-1707F072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BBA7-5508-4523-8858-DAE513F6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FAD8-DCB9-45C1-AF3A-648537A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7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6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62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5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0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4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67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475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65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2C74-00D9-4D5F-8597-BB362F76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C9A22-C5D5-4E56-8AA3-37997830B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BE7F-9C2C-49A7-AC9F-39F89F64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CC9D-0D7A-4BB4-ACE6-2C852001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C9FD-B548-4284-9523-F78FF0D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D8B7-3163-4FCB-BF2A-4C21DE7C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0688-F9A7-4741-B93E-BF1CE3B72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ECD7C-13F1-4662-8884-1595ED572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ED85-BE2E-4C6A-BFE5-2CA36919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FE3C4-0CBE-48CB-97CF-FD039238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0CEA-CA92-4E4F-B776-41DBA38E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E64E-D576-4E8B-95BF-93705A8E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A0DA-DB2C-48A5-84B7-16CEDF94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A937A-34FC-4DC2-89DE-F5DF60D7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2B8D9-8179-4E73-B3F2-D86E55F88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84DA2-DF26-4230-9F2A-E3C466BCB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58F62-8CD9-46B0-9E80-472A8914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08F2F-947C-4034-95D8-E415C93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0EB9-B0F1-4C13-9046-9919E34F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E124-FBE6-420D-95C4-4DDE0810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1D456-A32B-49DA-A03F-533F591A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EDB2B-E46C-4CDB-B6A6-E36DC933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BB0D4-7665-40FF-850F-7D691E23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60242-2E49-47F2-8A57-FBE4EF6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7A9C1-30EC-4B35-8275-185E479C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AA789-D39E-46FF-8969-79F84807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DA9C-9C66-4D05-A655-0BE61EA2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A736-408C-4913-8DD5-78D7633B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C6D4D-B32A-4C28-90F1-CEB83FD7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40F8-5321-48CE-8B15-1DAFAD5D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C772-CF09-4047-BAEC-A2C6EA15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DCCC-A9F4-4460-9B57-6FD084DC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243E-4EE2-4743-9CC3-F28F347E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FF1A6-6D7A-4144-847D-63599E459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A2B25-9586-4FAA-BC28-EAF5A702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1911E-0643-4E1B-93CD-82B1DA16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EB351-F41A-49A1-A849-9F060657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98F53-0F10-43F6-93B3-E1A90AEE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82594-CA75-4FF2-AFE3-2086D074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6BE6-6137-452A-BB78-6FAAD3A8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9D1D-F82F-4115-A303-83AAE9C63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67CFB-7E35-4EC6-9DEC-EB7104B6BA35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E0B5-4FA5-45B6-8A01-8C48353D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5639-D743-477E-B7C9-5EFD61FD6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45FE-A7BA-4B76-A836-278E8D2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Введение в </a:t>
            </a:r>
            <a:r>
              <a:rPr lang="en-US" sz="6600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542847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Получение данных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, 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E97BD-BE4F-4AFD-92B1-B7971BAF9D05}"/>
              </a:ext>
            </a:extLst>
          </p:cNvPr>
          <p:cNvSpPr/>
          <p:nvPr/>
        </p:nvSpPr>
        <p:spPr>
          <a:xfrm>
            <a:off x="9271457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FROM blogs SELECT *</a:t>
            </a:r>
          </a:p>
        </p:txBody>
      </p:sp>
    </p:spTree>
    <p:extLst>
      <p:ext uri="{BB962C8B-B14F-4D97-AF65-F5344CB8AC3E}">
        <p14:creationId xmlns:p14="http://schemas.microsoft.com/office/powerpoint/2010/main" val="14621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Представление данных и отображение страницы пользователю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, 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E97BD-BE4F-4AFD-92B1-B7971BAF9D05}"/>
              </a:ext>
            </a:extLst>
          </p:cNvPr>
          <p:cNvSpPr/>
          <p:nvPr/>
        </p:nvSpPr>
        <p:spPr>
          <a:xfrm>
            <a:off x="9271457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D4FCD-F50B-4FE3-8067-00948E203C86}"/>
              </a:ext>
            </a:extLst>
          </p:cNvPr>
          <p:cNvSpPr/>
          <p:nvPr/>
        </p:nvSpPr>
        <p:spPr>
          <a:xfrm>
            <a:off x="5127355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115142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50" y="685800"/>
            <a:ext cx="3174983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Запрос от пользователя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www.my-blog.com/posts/45</a:t>
            </a:r>
          </a:p>
        </p:txBody>
      </p:sp>
    </p:spTree>
    <p:extLst>
      <p:ext uri="{BB962C8B-B14F-4D97-AF65-F5344CB8AC3E}">
        <p14:creationId xmlns:p14="http://schemas.microsoft.com/office/powerpoint/2010/main" val="295315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Маршрутизация и выбор нужных модели и представления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www.my-blog.com/posts/45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419662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Получение данных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www.my-blog.com/posts/45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Blog, Posts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E97BD-BE4F-4AFD-92B1-B7971BAF9D05}"/>
              </a:ext>
            </a:extLst>
          </p:cNvPr>
          <p:cNvSpPr/>
          <p:nvPr/>
        </p:nvSpPr>
        <p:spPr>
          <a:xfrm>
            <a:off x="9271457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FROM blogs SELECT * WHERE id = 45</a:t>
            </a:r>
          </a:p>
        </p:txBody>
      </p:sp>
    </p:spTree>
    <p:extLst>
      <p:ext uri="{BB962C8B-B14F-4D97-AF65-F5344CB8AC3E}">
        <p14:creationId xmlns:p14="http://schemas.microsoft.com/office/powerpoint/2010/main" val="102483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Представление данных и отображение страницы пользователю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www.my-blog.com/posts/45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Blog, Posts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E97BD-BE4F-4AFD-92B1-B7971BAF9D05}"/>
              </a:ext>
            </a:extLst>
          </p:cNvPr>
          <p:cNvSpPr/>
          <p:nvPr/>
        </p:nvSpPr>
        <p:spPr>
          <a:xfrm>
            <a:off x="9271457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FROM blogs SELECT * WHERE id = 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D4FCD-F50B-4FE3-8067-00948E203C86}"/>
              </a:ext>
            </a:extLst>
          </p:cNvPr>
          <p:cNvSpPr/>
          <p:nvPr/>
        </p:nvSpPr>
        <p:spPr>
          <a:xfrm>
            <a:off x="5127355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72335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C2D2-9AA0-4917-BD74-78AB3F1A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Django MVC vs classic MVC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438979D-4E9F-4BDF-B9D0-52DA026726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29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Django</a:t>
            </a:r>
            <a:r>
              <a:rPr lang="ru-RU" sz="3700" dirty="0">
                <a:solidFill>
                  <a:srgbClr val="FFFFFF"/>
                </a:solidFill>
              </a:rPr>
              <a:t> </a:t>
            </a:r>
            <a:r>
              <a:rPr lang="en-US" sz="3700" dirty="0">
                <a:solidFill>
                  <a:srgbClr val="FFFFFF"/>
                </a:solidFill>
              </a:rPr>
              <a:t>MVC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43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Django</a:t>
            </a:r>
            <a:r>
              <a:rPr lang="ru-RU" sz="3700" dirty="0">
                <a:solidFill>
                  <a:srgbClr val="FFFFFF"/>
                </a:solidFill>
              </a:rPr>
              <a:t> </a:t>
            </a:r>
            <a:r>
              <a:rPr lang="en-US" sz="3700" dirty="0">
                <a:solidFill>
                  <a:srgbClr val="FFFFFF"/>
                </a:solidFill>
              </a:rPr>
              <a:t>MVC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562135-8B01-4A5F-8E61-7A82D9C6B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7" y="1009798"/>
            <a:ext cx="6318348" cy="4457404"/>
          </a:xfrm>
        </p:spPr>
      </p:pic>
    </p:spTree>
    <p:extLst>
      <p:ext uri="{BB962C8B-B14F-4D97-AF65-F5344CB8AC3E}">
        <p14:creationId xmlns:p14="http://schemas.microsoft.com/office/powerpoint/2010/main" val="351210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Установка</a:t>
            </a:r>
            <a:r>
              <a:rPr lang="en-US" sz="4800" dirty="0"/>
              <a:t> Django</a:t>
            </a:r>
            <a:br>
              <a:rPr lang="en-US" sz="4800" dirty="0"/>
            </a:br>
            <a:r>
              <a:rPr lang="en-US" sz="2800" dirty="0"/>
              <a:t>pip install </a:t>
            </a:r>
            <a:r>
              <a:rPr lang="en-US" sz="2800" dirty="0" err="1"/>
              <a:t>django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7254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EFA92C-125D-4EF6-9811-E610464B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Django – </a:t>
            </a:r>
            <a:r>
              <a:rPr lang="ru-RU" sz="3200" dirty="0">
                <a:solidFill>
                  <a:schemeClr val="tx2"/>
                </a:solidFill>
              </a:rPr>
              <a:t>открытый фреймворк для веб-приложений, написанный на Python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BCD4-9E1E-483D-B728-0C85C8F1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Понятный и удобный, короткий цикл разработки</a:t>
            </a:r>
          </a:p>
          <a:p>
            <a:r>
              <a:rPr lang="ru-RU" sz="2000" dirty="0"/>
              <a:t>Универсальный, множество инструментов доступно «из коробки», поддерживаются разные варианты использования</a:t>
            </a:r>
          </a:p>
          <a:p>
            <a:r>
              <a:rPr lang="ru-RU" sz="2000" dirty="0"/>
              <a:t>Масштабируемый, способен поддерживать высоконагруженные системы</a:t>
            </a:r>
          </a:p>
          <a:p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29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dirty="0" err="1"/>
              <a:t>Создание</a:t>
            </a:r>
            <a:r>
              <a:rPr lang="en-US" sz="3600" dirty="0"/>
              <a:t> </a:t>
            </a:r>
            <a:r>
              <a:rPr lang="en-US" sz="3600" dirty="0" err="1"/>
              <a:t>проекта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2000" dirty="0" err="1"/>
              <a:t>django</a:t>
            </a:r>
            <a:r>
              <a:rPr lang="en-US" sz="2000" dirty="0"/>
              <a:t>-admin </a:t>
            </a:r>
            <a:r>
              <a:rPr lang="en-US" sz="2000" dirty="0" err="1"/>
              <a:t>startproject</a:t>
            </a:r>
            <a:r>
              <a:rPr lang="en-US" sz="2000" dirty="0"/>
              <a:t> &lt;name&gt;</a:t>
            </a:r>
            <a:br>
              <a:rPr lang="en-US" sz="2000" dirty="0"/>
            </a:br>
            <a:r>
              <a:rPr lang="en-US" sz="2000" dirty="0"/>
              <a:t>python manage.py </a:t>
            </a:r>
            <a:r>
              <a:rPr lang="en-US" sz="2000" dirty="0" err="1"/>
              <a:t>runserver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3909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39E1F1-7061-482A-984D-B7A3C1E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Составные части проекта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55CA-E458-44E7-911D-5BF410AD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manage.py – </a:t>
            </a:r>
            <a:r>
              <a:rPr lang="ru-RU" sz="2000" dirty="0"/>
              <a:t>отвечает за запуск сайта</a:t>
            </a:r>
          </a:p>
          <a:p>
            <a:r>
              <a:rPr lang="ru-RU" sz="2000" dirty="0"/>
              <a:t>__</a:t>
            </a:r>
            <a:r>
              <a:rPr lang="en-US" sz="2000" dirty="0"/>
              <a:t>init__.py 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r>
              <a:rPr lang="en-US" sz="2000" dirty="0"/>
              <a:t>asgi.pu/wsgi.py 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r>
              <a:rPr lang="en-US" sz="2000" dirty="0"/>
              <a:t>settings.py – </a:t>
            </a:r>
            <a:r>
              <a:rPr lang="ru-RU" sz="2000" dirty="0"/>
              <a:t>конфигурация для всего сайта</a:t>
            </a:r>
          </a:p>
          <a:p>
            <a:r>
              <a:rPr lang="en-US" sz="2000" dirty="0"/>
              <a:t>urls.py 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27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1BB42-38B9-441B-9103-8D74ADFC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81" y="685800"/>
            <a:ext cx="3293427" cy="5105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Приложение </a:t>
            </a:r>
            <a:r>
              <a:rPr lang="en-US" dirty="0">
                <a:solidFill>
                  <a:srgbClr val="FFFFFF"/>
                </a:solidFill>
              </a:rPr>
              <a:t>Django</a:t>
            </a:r>
            <a:r>
              <a:rPr lang="ru-RU" dirty="0">
                <a:solidFill>
                  <a:srgbClr val="FFFFFF"/>
                </a:solidFill>
              </a:rPr>
              <a:t> (</a:t>
            </a:r>
            <a:r>
              <a:rPr lang="en-US" dirty="0">
                <a:solidFill>
                  <a:srgbClr val="FFFFFF"/>
                </a:solidFill>
              </a:rPr>
              <a:t>App</a:t>
            </a:r>
            <a:r>
              <a:rPr lang="ru-RU" dirty="0">
                <a:solidFill>
                  <a:srgbClr val="FFFFFF"/>
                </a:solidFill>
              </a:rPr>
              <a:t>)</a:t>
            </a:r>
            <a:r>
              <a:rPr lang="en-US" dirty="0">
                <a:solidFill>
                  <a:srgbClr val="FFFFFF"/>
                </a:solidFill>
              </a:rPr>
              <a:t>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python manage.py </a:t>
            </a:r>
            <a:r>
              <a:rPr lang="en-US" sz="1400" dirty="0" err="1">
                <a:solidFill>
                  <a:srgbClr val="FFFFFF"/>
                </a:solidFill>
              </a:rPr>
              <a:t>startapp</a:t>
            </a:r>
            <a:r>
              <a:rPr lang="en-US" sz="1400" dirty="0">
                <a:solidFill>
                  <a:srgbClr val="FFFFFF"/>
                </a:solidFill>
              </a:rPr>
              <a:t> &lt;name&gt;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2B9C0E5-2541-4B88-9E39-36024B4E8B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75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7E64ED-9069-486E-AC8F-45315E8D1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Файл или папка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контролирует настройки конкретного </a:t>
                      </a:r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отвечает за работу с данными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определяет интерфейс админа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маршрутизация для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логика представлений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отвечает за </a:t>
                      </a:r>
                      <a:r>
                        <a:rPr lang="en-US" dirty="0"/>
                        <a:t>unit </a:t>
                      </a:r>
                      <a:r>
                        <a:rPr lang="ru-RU" dirty="0"/>
                        <a:t>тесты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файлы миграции базы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05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Запуск через </a:t>
            </a:r>
            <a:r>
              <a:rPr lang="en-US" sz="48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35179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DE831112-FBC4-43D2-9D35-A250B9B5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C93A4630-E073-431D-8342-B683A279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A543ED21-5AF4-4027-82BF-E80AB7218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33637445-5BE0-4E93-933C-8C20A541C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8961475-0F43-4D4A-A248-A366B0BB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149225D7-A7EE-4CB4-B021-475F371C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9D83E4AD-0D74-4356-A0EA-251D9A277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4F8DAC-D0C1-407A-83BF-69120E2F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583" y="645286"/>
            <a:ext cx="3474438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dirty="0" err="1"/>
              <a:t>Написаны</a:t>
            </a:r>
            <a:r>
              <a:rPr lang="en-US" sz="3400" dirty="0"/>
              <a:t> с </a:t>
            </a:r>
            <a:r>
              <a:rPr lang="en-US" sz="3400" dirty="0" err="1"/>
              <a:t>использованием</a:t>
            </a:r>
            <a:r>
              <a:rPr lang="en-US" sz="3400" dirty="0"/>
              <a:t> Django</a:t>
            </a:r>
          </a:p>
        </p:txBody>
      </p:sp>
      <p:sp>
        <p:nvSpPr>
          <p:cNvPr id="87" name="Rounded Rectangle 6">
            <a:extLst>
              <a:ext uri="{FF2B5EF4-FFF2-40B4-BE49-F238E27FC236}">
                <a16:creationId xmlns:a16="http://schemas.microsoft.com/office/drawing/2014/main" id="{5CD072FB-CD64-4E20-B8AA-375F8435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686993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11274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2FEAA592-0266-4527-B80C-D549811B8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115" y="1129751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Branding Guidelines | Spotify for Developers">
            <a:extLst>
              <a:ext uri="{FF2B5EF4-FFF2-40B4-BE49-F238E27FC236}">
                <a16:creationId xmlns:a16="http://schemas.microsoft.com/office/drawing/2014/main" id="{EA425CDC-40D1-44F2-94DB-516747633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675" y="1334202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YouTube launches a new logo design | Creative Bloq">
            <a:extLst>
              <a:ext uri="{FF2B5EF4-FFF2-40B4-BE49-F238E27FC236}">
                <a16:creationId xmlns:a16="http://schemas.microsoft.com/office/drawing/2014/main" id="{FBBBB2D8-E953-4CDB-A106-AEFF42B0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50" y="3762317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B6ECFAF9-7F9F-405E-9FE9-7F267FA0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3134" y="409108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The NASA logo is having a moment">
            <a:extLst>
              <a:ext uri="{FF2B5EF4-FFF2-40B4-BE49-F238E27FC236}">
                <a16:creationId xmlns:a16="http://schemas.microsoft.com/office/drawing/2014/main" id="{B2FF7B5A-AF59-44C3-85E3-284BE8EC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86" y="2439539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Концепция </a:t>
            </a:r>
            <a:r>
              <a:rPr lang="en-US" sz="3700" dirty="0">
                <a:solidFill>
                  <a:srgbClr val="FFFFFF"/>
                </a:solidFill>
              </a:rPr>
              <a:t>MVC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29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Модель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68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592496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Представление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3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59" y="685800"/>
            <a:ext cx="3638538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Контроллер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25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50" y="685800"/>
            <a:ext cx="3174983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Запрос от пользователя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18691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Маршрутизация и выбор нужных модели и представления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26642321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Parallax</vt:lpstr>
      <vt:lpstr>Введение в Django</vt:lpstr>
      <vt:lpstr>Django – открытый фреймворк для веб-приложений, написанный на Python </vt:lpstr>
      <vt:lpstr>Написаны с использованием Django</vt:lpstr>
      <vt:lpstr>Концепция MVC</vt:lpstr>
      <vt:lpstr>Модель</vt:lpstr>
      <vt:lpstr>Представление</vt:lpstr>
      <vt:lpstr>Контроллер</vt:lpstr>
      <vt:lpstr>Запрос от пользователя</vt:lpstr>
      <vt:lpstr>Маршрутизация и выбор нужных модели и представления</vt:lpstr>
      <vt:lpstr>Получение данных</vt:lpstr>
      <vt:lpstr>Представление данных и отображение страницы пользователю</vt:lpstr>
      <vt:lpstr>Запрос от пользователя</vt:lpstr>
      <vt:lpstr>Маршрутизация и выбор нужных модели и представления</vt:lpstr>
      <vt:lpstr>Получение данных</vt:lpstr>
      <vt:lpstr>Представление данных и отображение страницы пользователю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(App): python manage.py startapp &lt;name&gt;</vt:lpstr>
      <vt:lpstr>Содержимое приложения</vt:lpstr>
      <vt:lpstr>Запуск через VS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Mikita Tsiarentsyeu</dc:creator>
  <cp:lastModifiedBy>Mikita Tsiarentsyeu</cp:lastModifiedBy>
  <cp:revision>1</cp:revision>
  <dcterms:created xsi:type="dcterms:W3CDTF">2021-05-21T18:30:21Z</dcterms:created>
  <dcterms:modified xsi:type="dcterms:W3CDTF">2021-05-21T18:30:49Z</dcterms:modified>
</cp:coreProperties>
</file>