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63" r:id="rId3"/>
    <p:sldId id="565" r:id="rId4"/>
    <p:sldId id="566" r:id="rId5"/>
    <p:sldId id="567" r:id="rId6"/>
    <p:sldId id="568" r:id="rId7"/>
    <p:sldId id="569" r:id="rId8"/>
    <p:sldId id="573" r:id="rId9"/>
    <p:sldId id="574" r:id="rId10"/>
    <p:sldId id="575" r:id="rId11"/>
    <p:sldId id="577" r:id="rId12"/>
    <p:sldId id="578" r:id="rId13"/>
    <p:sldId id="579" r:id="rId14"/>
    <p:sldId id="580" r:id="rId15"/>
    <p:sldId id="581" r:id="rId16"/>
    <p:sldId id="583" r:id="rId17"/>
    <p:sldId id="582" r:id="rId18"/>
    <p:sldId id="584" r:id="rId19"/>
    <p:sldId id="585" r:id="rId20"/>
    <p:sldId id="586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3" r:id="rId38"/>
    <p:sldId id="604" r:id="rId39"/>
    <p:sldId id="605" r:id="rId40"/>
    <p:sldId id="606" r:id="rId41"/>
    <p:sldId id="607" r:id="rId42"/>
    <p:sldId id="608" r:id="rId43"/>
    <p:sldId id="609" r:id="rId44"/>
    <p:sldId id="610" r:id="rId45"/>
    <p:sldId id="611" r:id="rId46"/>
    <p:sldId id="612" r:id="rId47"/>
    <p:sldId id="614" r:id="rId48"/>
    <p:sldId id="613" r:id="rId49"/>
    <p:sldId id="615" r:id="rId50"/>
    <p:sldId id="616" r:id="rId51"/>
    <p:sldId id="617" r:id="rId52"/>
    <p:sldId id="618" r:id="rId53"/>
    <p:sldId id="376" r:id="rId54"/>
    <p:sldId id="377" r:id="rId55"/>
    <p:sldId id="378" r:id="rId56"/>
    <p:sldId id="379" r:id="rId57"/>
    <p:sldId id="380" r:id="rId58"/>
    <p:sldId id="381" r:id="rId59"/>
    <p:sldId id="415" r:id="rId60"/>
    <p:sldId id="383" r:id="rId61"/>
    <p:sldId id="384" r:id="rId62"/>
    <p:sldId id="416" r:id="rId63"/>
    <p:sldId id="417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/>
            <a:t>создание новых таблиц</a:t>
          </a:r>
          <a:endParaRPr lang="en-US"/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/>
            <a:t>изменение структуры таблиц</a:t>
          </a:r>
          <a:endParaRPr lang="en-US"/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/>
            <a:t>добавление записей в таблицу</a:t>
          </a:r>
          <a:endParaRPr lang="en-US"/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/>
            <a:t>изменение</a:t>
          </a:r>
          <a:r>
            <a:rPr lang="en-US"/>
            <a:t>/</a:t>
          </a:r>
          <a:r>
            <a:rPr lang="ru-RU"/>
            <a:t>удаление записей</a:t>
          </a:r>
          <a:endParaRPr lang="en-US"/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ru-RU"/>
            <a:t>выборка записей</a:t>
          </a:r>
          <a:endParaRPr lang="en-US"/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B2A8E923-7437-4F3A-96E8-3631EDBB93D5}" type="pres">
      <dgm:prSet presAssocID="{51507E9A-C685-45D9-9DE9-B089AC6B2ECF}" presName="vert0" presStyleCnt="0">
        <dgm:presLayoutVars>
          <dgm:dir/>
          <dgm:animOne val="branch"/>
          <dgm:animLvl val="lvl"/>
        </dgm:presLayoutVars>
      </dgm:prSet>
      <dgm:spPr/>
    </dgm:pt>
    <dgm:pt modelId="{FCF9AEE2-456C-4262-8B89-98FBD9AA7028}" type="pres">
      <dgm:prSet presAssocID="{A1CEA047-4490-4351-A294-1A9C0158A58B}" presName="thickLine" presStyleLbl="alignNode1" presStyleIdx="0" presStyleCnt="5"/>
      <dgm:spPr/>
    </dgm:pt>
    <dgm:pt modelId="{5C4E6D05-11F7-4C6D-B9EF-43E1177C5B66}" type="pres">
      <dgm:prSet presAssocID="{A1CEA047-4490-4351-A294-1A9C0158A58B}" presName="horz1" presStyleCnt="0"/>
      <dgm:spPr/>
    </dgm:pt>
    <dgm:pt modelId="{62F44F67-5E1E-4FEF-9C87-37D2601379CE}" type="pres">
      <dgm:prSet presAssocID="{A1CEA047-4490-4351-A294-1A9C0158A58B}" presName="tx1" presStyleLbl="revTx" presStyleIdx="0" presStyleCnt="5"/>
      <dgm:spPr/>
    </dgm:pt>
    <dgm:pt modelId="{BD48D5DE-CC92-4B06-92E3-ACC2B20FA461}" type="pres">
      <dgm:prSet presAssocID="{A1CEA047-4490-4351-A294-1A9C0158A58B}" presName="vert1" presStyleCnt="0"/>
      <dgm:spPr/>
    </dgm:pt>
    <dgm:pt modelId="{6539FB98-24A7-4633-A677-4F53251CFFBF}" type="pres">
      <dgm:prSet presAssocID="{8D289253-7055-465B-88A1-99572568F57C}" presName="thickLine" presStyleLbl="alignNode1" presStyleIdx="1" presStyleCnt="5"/>
      <dgm:spPr/>
    </dgm:pt>
    <dgm:pt modelId="{FC9D75BD-0E41-4DED-89ED-12E151F50AE3}" type="pres">
      <dgm:prSet presAssocID="{8D289253-7055-465B-88A1-99572568F57C}" presName="horz1" presStyleCnt="0"/>
      <dgm:spPr/>
    </dgm:pt>
    <dgm:pt modelId="{F27F586D-253F-4975-9F0B-D304678276E2}" type="pres">
      <dgm:prSet presAssocID="{8D289253-7055-465B-88A1-99572568F57C}" presName="tx1" presStyleLbl="revTx" presStyleIdx="1" presStyleCnt="5"/>
      <dgm:spPr/>
    </dgm:pt>
    <dgm:pt modelId="{DC83FAAF-03D1-4CA0-A29F-7E24A1F3CA72}" type="pres">
      <dgm:prSet presAssocID="{8D289253-7055-465B-88A1-99572568F57C}" presName="vert1" presStyleCnt="0"/>
      <dgm:spPr/>
    </dgm:pt>
    <dgm:pt modelId="{7ADA2569-E2D6-4FB1-986F-276ECC07C891}" type="pres">
      <dgm:prSet presAssocID="{216FC891-15D3-4033-8C08-6A9C4090E2B3}" presName="thickLine" presStyleLbl="alignNode1" presStyleIdx="2" presStyleCnt="5"/>
      <dgm:spPr/>
    </dgm:pt>
    <dgm:pt modelId="{D6A53F5A-740D-4188-9947-F6C4DAF6A4EE}" type="pres">
      <dgm:prSet presAssocID="{216FC891-15D3-4033-8C08-6A9C4090E2B3}" presName="horz1" presStyleCnt="0"/>
      <dgm:spPr/>
    </dgm:pt>
    <dgm:pt modelId="{993A808C-E124-4BE9-BDAB-31AA658E5841}" type="pres">
      <dgm:prSet presAssocID="{216FC891-15D3-4033-8C08-6A9C4090E2B3}" presName="tx1" presStyleLbl="revTx" presStyleIdx="2" presStyleCnt="5"/>
      <dgm:spPr/>
    </dgm:pt>
    <dgm:pt modelId="{25C7BE30-2EE1-4FF1-8E59-4BB96EAE66BC}" type="pres">
      <dgm:prSet presAssocID="{216FC891-15D3-4033-8C08-6A9C4090E2B3}" presName="vert1" presStyleCnt="0"/>
      <dgm:spPr/>
    </dgm:pt>
    <dgm:pt modelId="{D499055E-BFCB-43EB-9E93-2C1418A65F5C}" type="pres">
      <dgm:prSet presAssocID="{ACBD2B6D-2308-4040-8701-1A437010B6E7}" presName="thickLine" presStyleLbl="alignNode1" presStyleIdx="3" presStyleCnt="5"/>
      <dgm:spPr/>
    </dgm:pt>
    <dgm:pt modelId="{2DEF49D9-FE4A-4DCB-B048-57C1305514B9}" type="pres">
      <dgm:prSet presAssocID="{ACBD2B6D-2308-4040-8701-1A437010B6E7}" presName="horz1" presStyleCnt="0"/>
      <dgm:spPr/>
    </dgm:pt>
    <dgm:pt modelId="{7E86C0CF-10F4-482C-A50C-5B4857047ABE}" type="pres">
      <dgm:prSet presAssocID="{ACBD2B6D-2308-4040-8701-1A437010B6E7}" presName="tx1" presStyleLbl="revTx" presStyleIdx="3" presStyleCnt="5"/>
      <dgm:spPr/>
    </dgm:pt>
    <dgm:pt modelId="{06D434BF-3C92-47BC-8F50-7AB320F45050}" type="pres">
      <dgm:prSet presAssocID="{ACBD2B6D-2308-4040-8701-1A437010B6E7}" presName="vert1" presStyleCnt="0"/>
      <dgm:spPr/>
    </dgm:pt>
    <dgm:pt modelId="{EF6398CF-34EF-42F9-8A3D-90383DED9112}" type="pres">
      <dgm:prSet presAssocID="{7B6E7A32-44B3-414A-BEB2-406160F9D6A9}" presName="thickLine" presStyleLbl="alignNode1" presStyleIdx="4" presStyleCnt="5"/>
      <dgm:spPr/>
    </dgm:pt>
    <dgm:pt modelId="{BF48706E-BE20-42AB-843C-56344EF8CB98}" type="pres">
      <dgm:prSet presAssocID="{7B6E7A32-44B3-414A-BEB2-406160F9D6A9}" presName="horz1" presStyleCnt="0"/>
      <dgm:spPr/>
    </dgm:pt>
    <dgm:pt modelId="{D4ACF5B8-02DA-41CC-8280-9553F996F250}" type="pres">
      <dgm:prSet presAssocID="{7B6E7A32-44B3-414A-BEB2-406160F9D6A9}" presName="tx1" presStyleLbl="revTx" presStyleIdx="4" presStyleCnt="5"/>
      <dgm:spPr/>
    </dgm:pt>
    <dgm:pt modelId="{1D066D63-624C-46F0-8EF5-7B1DC76A443E}" type="pres">
      <dgm:prSet presAssocID="{7B6E7A32-44B3-414A-BEB2-406160F9D6A9}" presName="vert1" presStyleCnt="0"/>
      <dgm:spPr/>
    </dgm:pt>
  </dgm:ptLst>
  <dgm:cxnLst>
    <dgm:cxn modelId="{A3D88702-A645-416E-9DC9-C0EC3F1896F6}" type="presOf" srcId="{216FC891-15D3-4033-8C08-6A9C4090E2B3}" destId="{993A808C-E124-4BE9-BDAB-31AA658E5841}" srcOrd="0" destOrd="0" presId="urn:microsoft.com/office/officeart/2008/layout/LinedList"/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B4AE4169-9FDF-4745-A96F-01F7EF3F7CF2}" type="presOf" srcId="{ACBD2B6D-2308-4040-8701-1A437010B6E7}" destId="{7E86C0CF-10F4-482C-A50C-5B4857047ABE}" srcOrd="0" destOrd="0" presId="urn:microsoft.com/office/officeart/2008/layout/LinedList"/>
    <dgm:cxn modelId="{10342B97-CAAB-4114-9053-C7E9326C4D5C}" type="presOf" srcId="{A1CEA047-4490-4351-A294-1A9C0158A58B}" destId="{62F44F67-5E1E-4FEF-9C87-37D2601379CE}" srcOrd="0" destOrd="0" presId="urn:microsoft.com/office/officeart/2008/layout/LinedList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B76FD5BC-A9B2-48C7-B8C5-008B69CE2A79}" type="presOf" srcId="{51507E9A-C685-45D9-9DE9-B089AC6B2ECF}" destId="{B2A8E923-7437-4F3A-96E8-3631EDBB93D5}" srcOrd="0" destOrd="0" presId="urn:microsoft.com/office/officeart/2008/layout/LinedList"/>
    <dgm:cxn modelId="{0444CBD8-E793-4FDA-B893-F5F4ADFF300F}" type="presOf" srcId="{7B6E7A32-44B3-414A-BEB2-406160F9D6A9}" destId="{D4ACF5B8-02DA-41CC-8280-9553F996F250}" srcOrd="0" destOrd="0" presId="urn:microsoft.com/office/officeart/2008/layout/LinedList"/>
    <dgm:cxn modelId="{015DF2F9-07F0-413C-9EA6-31646EFAE545}" type="presOf" srcId="{8D289253-7055-465B-88A1-99572568F57C}" destId="{F27F586D-253F-4975-9F0B-D304678276E2}" srcOrd="0" destOrd="0" presId="urn:microsoft.com/office/officeart/2008/layout/LinedList"/>
    <dgm:cxn modelId="{D90456C6-5C54-4F6F-B9F4-E53D28A052C4}" type="presParOf" srcId="{B2A8E923-7437-4F3A-96E8-3631EDBB93D5}" destId="{FCF9AEE2-456C-4262-8B89-98FBD9AA7028}" srcOrd="0" destOrd="0" presId="urn:microsoft.com/office/officeart/2008/layout/LinedList"/>
    <dgm:cxn modelId="{9FF13F06-7629-4C4F-8103-987A21E69EDA}" type="presParOf" srcId="{B2A8E923-7437-4F3A-96E8-3631EDBB93D5}" destId="{5C4E6D05-11F7-4C6D-B9EF-43E1177C5B66}" srcOrd="1" destOrd="0" presId="urn:microsoft.com/office/officeart/2008/layout/LinedList"/>
    <dgm:cxn modelId="{02A54169-0973-494D-B02B-03745142148E}" type="presParOf" srcId="{5C4E6D05-11F7-4C6D-B9EF-43E1177C5B66}" destId="{62F44F67-5E1E-4FEF-9C87-37D2601379CE}" srcOrd="0" destOrd="0" presId="urn:microsoft.com/office/officeart/2008/layout/LinedList"/>
    <dgm:cxn modelId="{5964E24D-02B5-47A8-B39E-DD9FD662C17E}" type="presParOf" srcId="{5C4E6D05-11F7-4C6D-B9EF-43E1177C5B66}" destId="{BD48D5DE-CC92-4B06-92E3-ACC2B20FA461}" srcOrd="1" destOrd="0" presId="urn:microsoft.com/office/officeart/2008/layout/LinedList"/>
    <dgm:cxn modelId="{55B47638-B294-4B32-B351-12610ED6C8C2}" type="presParOf" srcId="{B2A8E923-7437-4F3A-96E8-3631EDBB93D5}" destId="{6539FB98-24A7-4633-A677-4F53251CFFBF}" srcOrd="2" destOrd="0" presId="urn:microsoft.com/office/officeart/2008/layout/LinedList"/>
    <dgm:cxn modelId="{CA736F58-F5BE-4FA1-9A87-A1F9684158B5}" type="presParOf" srcId="{B2A8E923-7437-4F3A-96E8-3631EDBB93D5}" destId="{FC9D75BD-0E41-4DED-89ED-12E151F50AE3}" srcOrd="3" destOrd="0" presId="urn:microsoft.com/office/officeart/2008/layout/LinedList"/>
    <dgm:cxn modelId="{4534633C-E9E6-47B6-B49F-973976590B23}" type="presParOf" srcId="{FC9D75BD-0E41-4DED-89ED-12E151F50AE3}" destId="{F27F586D-253F-4975-9F0B-D304678276E2}" srcOrd="0" destOrd="0" presId="urn:microsoft.com/office/officeart/2008/layout/LinedList"/>
    <dgm:cxn modelId="{B7DBC1CB-6367-44C8-8B79-69084CAFC2D3}" type="presParOf" srcId="{FC9D75BD-0E41-4DED-89ED-12E151F50AE3}" destId="{DC83FAAF-03D1-4CA0-A29F-7E24A1F3CA72}" srcOrd="1" destOrd="0" presId="urn:microsoft.com/office/officeart/2008/layout/LinedList"/>
    <dgm:cxn modelId="{FFBE5CBC-CC33-4830-A373-20875BF1D040}" type="presParOf" srcId="{B2A8E923-7437-4F3A-96E8-3631EDBB93D5}" destId="{7ADA2569-E2D6-4FB1-986F-276ECC07C891}" srcOrd="4" destOrd="0" presId="urn:microsoft.com/office/officeart/2008/layout/LinedList"/>
    <dgm:cxn modelId="{F22077F2-9C81-4EA5-99BF-B5F4AFB5FCFD}" type="presParOf" srcId="{B2A8E923-7437-4F3A-96E8-3631EDBB93D5}" destId="{D6A53F5A-740D-4188-9947-F6C4DAF6A4EE}" srcOrd="5" destOrd="0" presId="urn:microsoft.com/office/officeart/2008/layout/LinedList"/>
    <dgm:cxn modelId="{0786063D-CF1D-42E6-9D1A-876C387D55F4}" type="presParOf" srcId="{D6A53F5A-740D-4188-9947-F6C4DAF6A4EE}" destId="{993A808C-E124-4BE9-BDAB-31AA658E5841}" srcOrd="0" destOrd="0" presId="urn:microsoft.com/office/officeart/2008/layout/LinedList"/>
    <dgm:cxn modelId="{99DACA66-449F-4374-BF96-CAC70DE07CF4}" type="presParOf" srcId="{D6A53F5A-740D-4188-9947-F6C4DAF6A4EE}" destId="{25C7BE30-2EE1-4FF1-8E59-4BB96EAE66BC}" srcOrd="1" destOrd="0" presId="urn:microsoft.com/office/officeart/2008/layout/LinedList"/>
    <dgm:cxn modelId="{9330FBCF-AE1A-490D-84CE-3DA4CDB87237}" type="presParOf" srcId="{B2A8E923-7437-4F3A-96E8-3631EDBB93D5}" destId="{D499055E-BFCB-43EB-9E93-2C1418A65F5C}" srcOrd="6" destOrd="0" presId="urn:microsoft.com/office/officeart/2008/layout/LinedList"/>
    <dgm:cxn modelId="{5346D3F5-0B2F-4F50-A4E5-FF21AA8CC3A3}" type="presParOf" srcId="{B2A8E923-7437-4F3A-96E8-3631EDBB93D5}" destId="{2DEF49D9-FE4A-4DCB-B048-57C1305514B9}" srcOrd="7" destOrd="0" presId="urn:microsoft.com/office/officeart/2008/layout/LinedList"/>
    <dgm:cxn modelId="{A525A216-0E95-45F0-8AC3-BB70346E39A5}" type="presParOf" srcId="{2DEF49D9-FE4A-4DCB-B048-57C1305514B9}" destId="{7E86C0CF-10F4-482C-A50C-5B4857047ABE}" srcOrd="0" destOrd="0" presId="urn:microsoft.com/office/officeart/2008/layout/LinedList"/>
    <dgm:cxn modelId="{6ADD8D48-1816-4E1D-9DBD-E58B11E849A1}" type="presParOf" srcId="{2DEF49D9-FE4A-4DCB-B048-57C1305514B9}" destId="{06D434BF-3C92-47BC-8F50-7AB320F45050}" srcOrd="1" destOrd="0" presId="urn:microsoft.com/office/officeart/2008/layout/LinedList"/>
    <dgm:cxn modelId="{4EFA78D2-3DDF-4CA7-AA98-49A9EE548156}" type="presParOf" srcId="{B2A8E923-7437-4F3A-96E8-3631EDBB93D5}" destId="{EF6398CF-34EF-42F9-8A3D-90383DED9112}" srcOrd="8" destOrd="0" presId="urn:microsoft.com/office/officeart/2008/layout/LinedList"/>
    <dgm:cxn modelId="{2B09DBE4-4728-47D5-85AC-7B72104C0858}" type="presParOf" srcId="{B2A8E923-7437-4F3A-96E8-3631EDBB93D5}" destId="{BF48706E-BE20-42AB-843C-56344EF8CB98}" srcOrd="9" destOrd="0" presId="urn:microsoft.com/office/officeart/2008/layout/LinedList"/>
    <dgm:cxn modelId="{BE46ACAC-FFD0-499A-AF5F-FAF67AC848B6}" type="presParOf" srcId="{BF48706E-BE20-42AB-843C-56344EF8CB98}" destId="{D4ACF5B8-02DA-41CC-8280-9553F996F250}" srcOrd="0" destOrd="0" presId="urn:microsoft.com/office/officeart/2008/layout/LinedList"/>
    <dgm:cxn modelId="{E2A674C2-C12E-4DFB-92CE-BA07507C5214}" type="presParOf" srcId="{BF48706E-BE20-42AB-843C-56344EF8CB98}" destId="{1D066D63-624C-46F0-8EF5-7B1DC76A44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Используется как отдельная программа вместо стандартной парадигмы клиент-сервер</a:t>
          </a:r>
          <a:endParaRPr lang="en-US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«Динамически» типизирует значения в ячейках</a:t>
          </a:r>
          <a:endParaRPr lang="en-US"/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Не поддерживает удаление</a:t>
          </a:r>
          <a:r>
            <a:rPr lang="en-US"/>
            <a:t>/</a:t>
          </a:r>
          <a:r>
            <a:rPr lang="ru-RU"/>
            <a:t>изменение столбцов</a:t>
          </a:r>
          <a:endParaRPr lang="en-US"/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607BC83D-0830-4136-B2C0-34568A9E0E4B}" type="pres">
      <dgm:prSet presAssocID="{CA96C33F-1526-4DB7-8BE9-C3B46E0D94F6}" presName="root" presStyleCnt="0">
        <dgm:presLayoutVars>
          <dgm:dir/>
          <dgm:resizeHandles val="exact"/>
        </dgm:presLayoutVars>
      </dgm:prSet>
      <dgm:spPr/>
    </dgm:pt>
    <dgm:pt modelId="{ABEE754C-A326-4052-92F0-4D85D99DA750}" type="pres">
      <dgm:prSet presAssocID="{9BADCD79-27C8-486C-9056-7F702A445580}" presName="compNode" presStyleCnt="0"/>
      <dgm:spPr/>
    </dgm:pt>
    <dgm:pt modelId="{A8F15043-0939-4F16-8591-114264435612}" type="pres">
      <dgm:prSet presAssocID="{9BADCD79-27C8-486C-9056-7F702A44558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0A748BB-C339-423A-BB13-4149A87FEE86}" type="pres">
      <dgm:prSet presAssocID="{9BADCD79-27C8-486C-9056-7F702A4455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15B48E8-9026-42B1-B8FD-8A786A295834}" type="pres">
      <dgm:prSet presAssocID="{9BADCD79-27C8-486C-9056-7F702A445580}" presName="spaceRect" presStyleCnt="0"/>
      <dgm:spPr/>
    </dgm:pt>
    <dgm:pt modelId="{9D146DE4-59F0-4CF0-B939-1A298C7ED31A}" type="pres">
      <dgm:prSet presAssocID="{9BADCD79-27C8-486C-9056-7F702A445580}" presName="textRect" presStyleLbl="revTx" presStyleIdx="0" presStyleCnt="3">
        <dgm:presLayoutVars>
          <dgm:chMax val="1"/>
          <dgm:chPref val="1"/>
        </dgm:presLayoutVars>
      </dgm:prSet>
      <dgm:spPr/>
    </dgm:pt>
    <dgm:pt modelId="{C87B8FE0-9483-43CF-93F3-1F2839C97379}" type="pres">
      <dgm:prSet presAssocID="{D17AFBA3-FDDD-4DED-89F7-B7C849933306}" presName="sibTrans" presStyleCnt="0"/>
      <dgm:spPr/>
    </dgm:pt>
    <dgm:pt modelId="{71C754D8-35FA-4424-8F16-EBE85786BB84}" type="pres">
      <dgm:prSet presAssocID="{0BC96234-8DFA-45E6-B861-928A7BF4F335}" presName="compNode" presStyleCnt="0"/>
      <dgm:spPr/>
    </dgm:pt>
    <dgm:pt modelId="{1906AB24-1CD9-4E04-A7C2-38BECBA31C90}" type="pres">
      <dgm:prSet presAssocID="{0BC96234-8DFA-45E6-B861-928A7BF4F33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5395743-E1AD-40AF-96A8-06F6DAEFCDF4}" type="pres">
      <dgm:prSet presAssocID="{0BC96234-8DFA-45E6-B861-928A7BF4F3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93D7C4AF-F552-444A-BF24-8FD6250B9AC7}" type="pres">
      <dgm:prSet presAssocID="{0BC96234-8DFA-45E6-B861-928A7BF4F335}" presName="spaceRect" presStyleCnt="0"/>
      <dgm:spPr/>
    </dgm:pt>
    <dgm:pt modelId="{468C4FA8-A667-40D9-A679-69BE7E57EF3B}" type="pres">
      <dgm:prSet presAssocID="{0BC96234-8DFA-45E6-B861-928A7BF4F335}" presName="textRect" presStyleLbl="revTx" presStyleIdx="1" presStyleCnt="3">
        <dgm:presLayoutVars>
          <dgm:chMax val="1"/>
          <dgm:chPref val="1"/>
        </dgm:presLayoutVars>
      </dgm:prSet>
      <dgm:spPr/>
    </dgm:pt>
    <dgm:pt modelId="{96DC603F-795A-4881-840C-D1B97FAC3AE3}" type="pres">
      <dgm:prSet presAssocID="{2ED3AAA4-E38E-41F1-937B-B67860B39B3B}" presName="sibTrans" presStyleCnt="0"/>
      <dgm:spPr/>
    </dgm:pt>
    <dgm:pt modelId="{8033B26E-51FB-4ECB-B7F2-FEE09E20103D}" type="pres">
      <dgm:prSet presAssocID="{09E8AD79-92E9-4009-A6C4-512459E80812}" presName="compNode" presStyleCnt="0"/>
      <dgm:spPr/>
    </dgm:pt>
    <dgm:pt modelId="{20554599-BF44-4F2B-9490-EBF3A6FE3F01}" type="pres">
      <dgm:prSet presAssocID="{09E8AD79-92E9-4009-A6C4-512459E8081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3E312C6-F952-46E4-98EF-D19F66FCE519}" type="pres">
      <dgm:prSet presAssocID="{09E8AD79-92E9-4009-A6C4-512459E808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465FDFA-1190-4B5D-AFC5-B13FAEB7B455}" type="pres">
      <dgm:prSet presAssocID="{09E8AD79-92E9-4009-A6C4-512459E80812}" presName="spaceRect" presStyleCnt="0"/>
      <dgm:spPr/>
    </dgm:pt>
    <dgm:pt modelId="{5E2EDD2A-6FCB-4D98-894E-B8E26C2ED400}" type="pres">
      <dgm:prSet presAssocID="{09E8AD79-92E9-4009-A6C4-512459E8081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C7A708-7DA2-4242-8F29-52773332CE80}" type="presOf" srcId="{CA96C33F-1526-4DB7-8BE9-C3B46E0D94F6}" destId="{607BC83D-0830-4136-B2C0-34568A9E0E4B}" srcOrd="0" destOrd="0" presId="urn:microsoft.com/office/officeart/2018/5/layout/IconLeafLabelList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64CE7BB6-0346-4092-8E8B-778F7D293C77}" type="presOf" srcId="{9BADCD79-27C8-486C-9056-7F702A445580}" destId="{9D146DE4-59F0-4CF0-B939-1A298C7ED31A}" srcOrd="0" destOrd="0" presId="urn:microsoft.com/office/officeart/2018/5/layout/IconLeafLabelList"/>
    <dgm:cxn modelId="{9FD709C2-CFE1-4847-AF70-D7D9C69EAAAE}" type="presOf" srcId="{0BC96234-8DFA-45E6-B861-928A7BF4F335}" destId="{468C4FA8-A667-40D9-A679-69BE7E57EF3B}" srcOrd="0" destOrd="0" presId="urn:microsoft.com/office/officeart/2018/5/layout/IconLeafLabelList"/>
    <dgm:cxn modelId="{59E449EC-AB06-429A-B0F7-EB772839CB9C}" type="presOf" srcId="{09E8AD79-92E9-4009-A6C4-512459E80812}" destId="{5E2EDD2A-6FCB-4D98-894E-B8E26C2ED400}" srcOrd="0" destOrd="0" presId="urn:microsoft.com/office/officeart/2018/5/layout/IconLeafLabelList"/>
    <dgm:cxn modelId="{0ABF39EB-ACE4-4461-9ED0-5E2B1509DEDB}" type="presParOf" srcId="{607BC83D-0830-4136-B2C0-34568A9E0E4B}" destId="{ABEE754C-A326-4052-92F0-4D85D99DA750}" srcOrd="0" destOrd="0" presId="urn:microsoft.com/office/officeart/2018/5/layout/IconLeafLabelList"/>
    <dgm:cxn modelId="{A75EEB5E-D77C-4C07-9D25-E9E119CA7D95}" type="presParOf" srcId="{ABEE754C-A326-4052-92F0-4D85D99DA750}" destId="{A8F15043-0939-4F16-8591-114264435612}" srcOrd="0" destOrd="0" presId="urn:microsoft.com/office/officeart/2018/5/layout/IconLeafLabelList"/>
    <dgm:cxn modelId="{18B6BEF6-1874-415B-8D2D-70E217D685C9}" type="presParOf" srcId="{ABEE754C-A326-4052-92F0-4D85D99DA750}" destId="{70A748BB-C339-423A-BB13-4149A87FEE86}" srcOrd="1" destOrd="0" presId="urn:microsoft.com/office/officeart/2018/5/layout/IconLeafLabelList"/>
    <dgm:cxn modelId="{090E578D-7AC2-41D2-B4C8-845C26E5BB31}" type="presParOf" srcId="{ABEE754C-A326-4052-92F0-4D85D99DA750}" destId="{415B48E8-9026-42B1-B8FD-8A786A295834}" srcOrd="2" destOrd="0" presId="urn:microsoft.com/office/officeart/2018/5/layout/IconLeafLabelList"/>
    <dgm:cxn modelId="{F4F3CD35-562A-4BD4-85C6-740ABA7493DE}" type="presParOf" srcId="{ABEE754C-A326-4052-92F0-4D85D99DA750}" destId="{9D146DE4-59F0-4CF0-B939-1A298C7ED31A}" srcOrd="3" destOrd="0" presId="urn:microsoft.com/office/officeart/2018/5/layout/IconLeafLabelList"/>
    <dgm:cxn modelId="{95C2D179-CD88-4D03-B76D-FDF3F5B313D5}" type="presParOf" srcId="{607BC83D-0830-4136-B2C0-34568A9E0E4B}" destId="{C87B8FE0-9483-43CF-93F3-1F2839C97379}" srcOrd="1" destOrd="0" presId="urn:microsoft.com/office/officeart/2018/5/layout/IconLeafLabelList"/>
    <dgm:cxn modelId="{781790FD-3B06-4DC5-BE6A-1648C015D5F6}" type="presParOf" srcId="{607BC83D-0830-4136-B2C0-34568A9E0E4B}" destId="{71C754D8-35FA-4424-8F16-EBE85786BB84}" srcOrd="2" destOrd="0" presId="urn:microsoft.com/office/officeart/2018/5/layout/IconLeafLabelList"/>
    <dgm:cxn modelId="{53E8E46D-468D-4D98-A915-A59BE0BFDEF1}" type="presParOf" srcId="{71C754D8-35FA-4424-8F16-EBE85786BB84}" destId="{1906AB24-1CD9-4E04-A7C2-38BECBA31C90}" srcOrd="0" destOrd="0" presId="urn:microsoft.com/office/officeart/2018/5/layout/IconLeafLabelList"/>
    <dgm:cxn modelId="{BD037F3E-49A8-46EB-9D3C-33979F85175C}" type="presParOf" srcId="{71C754D8-35FA-4424-8F16-EBE85786BB84}" destId="{55395743-E1AD-40AF-96A8-06F6DAEFCDF4}" srcOrd="1" destOrd="0" presId="urn:microsoft.com/office/officeart/2018/5/layout/IconLeafLabelList"/>
    <dgm:cxn modelId="{625098FD-ED74-4988-9F9C-4585B2D347A9}" type="presParOf" srcId="{71C754D8-35FA-4424-8F16-EBE85786BB84}" destId="{93D7C4AF-F552-444A-BF24-8FD6250B9AC7}" srcOrd="2" destOrd="0" presId="urn:microsoft.com/office/officeart/2018/5/layout/IconLeafLabelList"/>
    <dgm:cxn modelId="{5E0520CC-0C42-4C32-85A7-1BCFA480F024}" type="presParOf" srcId="{71C754D8-35FA-4424-8F16-EBE85786BB84}" destId="{468C4FA8-A667-40D9-A679-69BE7E57EF3B}" srcOrd="3" destOrd="0" presId="urn:microsoft.com/office/officeart/2018/5/layout/IconLeafLabelList"/>
    <dgm:cxn modelId="{E2B0EE29-0329-44B2-AB0F-2FC266E6A3DB}" type="presParOf" srcId="{607BC83D-0830-4136-B2C0-34568A9E0E4B}" destId="{96DC603F-795A-4881-840C-D1B97FAC3AE3}" srcOrd="3" destOrd="0" presId="urn:microsoft.com/office/officeart/2018/5/layout/IconLeafLabelList"/>
    <dgm:cxn modelId="{0F005CC6-4E69-4FAA-AF6A-9F99BA7FF104}" type="presParOf" srcId="{607BC83D-0830-4136-B2C0-34568A9E0E4B}" destId="{8033B26E-51FB-4ECB-B7F2-FEE09E20103D}" srcOrd="4" destOrd="0" presId="urn:microsoft.com/office/officeart/2018/5/layout/IconLeafLabelList"/>
    <dgm:cxn modelId="{6E34B59E-8BC9-4CB6-A9FE-E18C731D45B4}" type="presParOf" srcId="{8033B26E-51FB-4ECB-B7F2-FEE09E20103D}" destId="{20554599-BF44-4F2B-9490-EBF3A6FE3F01}" srcOrd="0" destOrd="0" presId="urn:microsoft.com/office/officeart/2018/5/layout/IconLeafLabelList"/>
    <dgm:cxn modelId="{3B5AE8F0-F631-4C9B-B9F8-B2A613C0467F}" type="presParOf" srcId="{8033B26E-51FB-4ECB-B7F2-FEE09E20103D}" destId="{33E312C6-F952-46E4-98EF-D19F66FCE519}" srcOrd="1" destOrd="0" presId="urn:microsoft.com/office/officeart/2018/5/layout/IconLeafLabelList"/>
    <dgm:cxn modelId="{C8DA7DB1-F359-4AB8-ACDC-065B371872AB}" type="presParOf" srcId="{8033B26E-51FB-4ECB-B7F2-FEE09E20103D}" destId="{2465FDFA-1190-4B5D-AFC5-B13FAEB7B455}" srcOrd="2" destOrd="0" presId="urn:microsoft.com/office/officeart/2018/5/layout/IconLeafLabelList"/>
    <dgm:cxn modelId="{46371A92-82B4-454D-9A0B-2743347F44CD}" type="presParOf" srcId="{8033B26E-51FB-4ECB-B7F2-FEE09E20103D}" destId="{5E2EDD2A-6FCB-4D98-894E-B8E26C2ED40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/>
            <a:t>предоставляет слой для работы с данными</a:t>
          </a:r>
          <a:endParaRPr lang="en-US" dirty="0"/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/>
            <a:t>определяет структуру базы данных</a:t>
          </a:r>
          <a:endParaRPr lang="en-US" dirty="0"/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/>
            <a:t>позволяет делать запросы в бд</a:t>
          </a:r>
          <a:endParaRPr lang="en-US" dirty="0"/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/>
            <a:t>max_length</a:t>
          </a: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/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/>
        </a:p>
      </dgm:t>
    </dgm:pt>
    <dgm:pt modelId="{0CA41B4D-9B36-4D41-B178-E0771762C572}">
      <dgm:prSet/>
      <dgm:spPr/>
      <dgm:t>
        <a:bodyPr/>
        <a:lstStyle/>
        <a:p>
          <a:r>
            <a:rPr lang="en-US"/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/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/>
        </a:p>
      </dgm:t>
    </dgm:pt>
    <dgm:pt modelId="{A69729BC-65FB-4E98-BC52-D04D50B0FD12}">
      <dgm:prSet/>
      <dgm:spPr/>
      <dgm:t>
        <a:bodyPr/>
        <a:lstStyle/>
        <a:p>
          <a:r>
            <a:rPr lang="en-US"/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/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/>
        </a:p>
      </dgm:t>
    </dgm:pt>
    <dgm:pt modelId="{E2BC1651-2220-4657-8A80-91692DC74D92}">
      <dgm:prSet/>
      <dgm:spPr/>
      <dgm:t>
        <a:bodyPr/>
        <a:lstStyle/>
        <a:p>
          <a:r>
            <a:rPr lang="en-US" dirty="0"/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/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/>
        </a:p>
      </dgm:t>
    </dgm:pt>
    <dgm:pt modelId="{66D41AB1-8E43-4C71-A2CE-96906879BF21}">
      <dgm:prSet/>
      <dgm:spPr/>
      <dgm:t>
        <a:bodyPr/>
        <a:lstStyle/>
        <a:p>
          <a:r>
            <a:rPr lang="en-US" dirty="0"/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/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/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/>
            <a:t>primary_key</a:t>
          </a:r>
          <a:endParaRPr lang="en-US" dirty="0"/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/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/>
        </a:p>
      </dgm:t>
    </dgm:pt>
    <dgm:pt modelId="{FE5E1C85-36AD-40DB-A173-7D76E63702D7}">
      <dgm:prSet/>
      <dgm:spPr/>
      <dgm:t>
        <a:bodyPr/>
        <a:lstStyle/>
        <a:p>
          <a:r>
            <a:rPr lang="en-US" dirty="0"/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/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/>
        </a:p>
      </dgm:t>
    </dgm:pt>
    <dgm:pt modelId="{6CDE1D88-23C6-44F0-A5D5-ED52450561E5}">
      <dgm:prSet/>
      <dgm:spPr/>
      <dgm:t>
        <a:bodyPr/>
        <a:lstStyle/>
        <a:p>
          <a:r>
            <a:rPr lang="en-US" dirty="0"/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/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/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/>
            <a:t>Создание модели</a:t>
          </a:r>
          <a:endParaRPr lang="en-US" dirty="0"/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/>
            <a:t>Создание поля</a:t>
          </a:r>
          <a:endParaRPr lang="en-US"/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/>
            <a:t>Изменение поля</a:t>
          </a:r>
          <a:endParaRPr lang="en-US"/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/>
            <a:t>Удаление поля</a:t>
          </a:r>
          <a:endParaRPr lang="en-US"/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9AEE2-456C-4262-8B89-98FBD9AA7028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4F67-5E1E-4FEF-9C87-37D2601379C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создание новых таблиц</a:t>
          </a:r>
          <a:endParaRPr lang="en-US" sz="3500" kern="1200"/>
        </a:p>
      </dsp:txBody>
      <dsp:txXfrm>
        <a:off x="0" y="623"/>
        <a:ext cx="6492875" cy="1020830"/>
      </dsp:txXfrm>
    </dsp:sp>
    <dsp:sp modelId="{6539FB98-24A7-4633-A677-4F53251CFFBF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586D-253F-4975-9F0B-D304678276E2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изменение структуры таблиц</a:t>
          </a:r>
          <a:endParaRPr lang="en-US" sz="3500" kern="1200"/>
        </a:p>
      </dsp:txBody>
      <dsp:txXfrm>
        <a:off x="0" y="1021453"/>
        <a:ext cx="6492875" cy="1020830"/>
      </dsp:txXfrm>
    </dsp:sp>
    <dsp:sp modelId="{7ADA2569-E2D6-4FB1-986F-276ECC07C891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808C-E124-4BE9-BDAB-31AA658E5841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добавление записей в таблицу</a:t>
          </a:r>
          <a:endParaRPr lang="en-US" sz="3500" kern="1200"/>
        </a:p>
      </dsp:txBody>
      <dsp:txXfrm>
        <a:off x="0" y="2042284"/>
        <a:ext cx="6492875" cy="1020830"/>
      </dsp:txXfrm>
    </dsp:sp>
    <dsp:sp modelId="{D499055E-BFCB-43EB-9E93-2C1418A65F5C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6C0CF-10F4-482C-A50C-5B4857047ABE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изменение</a:t>
          </a:r>
          <a:r>
            <a:rPr lang="en-US" sz="3500" kern="1200"/>
            <a:t>/</a:t>
          </a:r>
          <a:r>
            <a:rPr lang="ru-RU" sz="3500" kern="1200"/>
            <a:t>удаление записей</a:t>
          </a:r>
          <a:endParaRPr lang="en-US" sz="3500" kern="1200"/>
        </a:p>
      </dsp:txBody>
      <dsp:txXfrm>
        <a:off x="0" y="3063115"/>
        <a:ext cx="6492875" cy="1020830"/>
      </dsp:txXfrm>
    </dsp:sp>
    <dsp:sp modelId="{EF6398CF-34EF-42F9-8A3D-90383DED9112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CF5B8-02DA-41CC-8280-9553F996F250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выборка записей</a:t>
          </a:r>
          <a:endParaRPr lang="en-US" sz="3500" kern="1200"/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15043-0939-4F16-8591-114264435612}">
      <dsp:nvSpPr>
        <dsp:cNvPr id="0" name=""/>
        <dsp:cNvSpPr/>
      </dsp:nvSpPr>
      <dsp:spPr>
        <a:xfrm>
          <a:off x="1489328" y="11606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748BB-C339-423A-BB13-4149A87FEE86}">
      <dsp:nvSpPr>
        <dsp:cNvPr id="0" name=""/>
        <dsp:cNvSpPr/>
      </dsp:nvSpPr>
      <dsp:spPr>
        <a:xfrm>
          <a:off x="1745265" y="267543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46DE4-59F0-4CF0-B939-1A298C7ED31A}">
      <dsp:nvSpPr>
        <dsp:cNvPr id="0" name=""/>
        <dsp:cNvSpPr/>
      </dsp:nvSpPr>
      <dsp:spPr>
        <a:xfrm>
          <a:off x="1105421" y="158660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Используется как отдельная программа вместо стандартной парадигмы клиент-сервер</a:t>
          </a:r>
          <a:endParaRPr lang="en-US" sz="1100" kern="1200"/>
        </a:p>
      </dsp:txBody>
      <dsp:txXfrm>
        <a:off x="1105421" y="1586606"/>
        <a:ext cx="1968750" cy="720000"/>
      </dsp:txXfrm>
    </dsp:sp>
    <dsp:sp modelId="{1906AB24-1CD9-4E04-A7C2-38BECBA31C90}">
      <dsp:nvSpPr>
        <dsp:cNvPr id="0" name=""/>
        <dsp:cNvSpPr/>
      </dsp:nvSpPr>
      <dsp:spPr>
        <a:xfrm>
          <a:off x="3802609" y="11606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95743-E1AD-40AF-96A8-06F6DAEFCDF4}">
      <dsp:nvSpPr>
        <dsp:cNvPr id="0" name=""/>
        <dsp:cNvSpPr/>
      </dsp:nvSpPr>
      <dsp:spPr>
        <a:xfrm>
          <a:off x="4058546" y="267543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C4FA8-A667-40D9-A679-69BE7E57EF3B}">
      <dsp:nvSpPr>
        <dsp:cNvPr id="0" name=""/>
        <dsp:cNvSpPr/>
      </dsp:nvSpPr>
      <dsp:spPr>
        <a:xfrm>
          <a:off x="3418703" y="158660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«Динамически» типизирует значения в ячейках</a:t>
          </a:r>
          <a:endParaRPr lang="en-US" sz="1100" kern="1200"/>
        </a:p>
      </dsp:txBody>
      <dsp:txXfrm>
        <a:off x="3418703" y="1586606"/>
        <a:ext cx="1968750" cy="720000"/>
      </dsp:txXfrm>
    </dsp:sp>
    <dsp:sp modelId="{20554599-BF44-4F2B-9490-EBF3A6FE3F01}">
      <dsp:nvSpPr>
        <dsp:cNvPr id="0" name=""/>
        <dsp:cNvSpPr/>
      </dsp:nvSpPr>
      <dsp:spPr>
        <a:xfrm>
          <a:off x="2645968" y="2798793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312C6-F952-46E4-98EF-D19F66FCE519}">
      <dsp:nvSpPr>
        <dsp:cNvPr id="0" name=""/>
        <dsp:cNvSpPr/>
      </dsp:nvSpPr>
      <dsp:spPr>
        <a:xfrm>
          <a:off x="2901906" y="3054731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EDD2A-6FCB-4D98-894E-B8E26C2ED400}">
      <dsp:nvSpPr>
        <dsp:cNvPr id="0" name=""/>
        <dsp:cNvSpPr/>
      </dsp:nvSpPr>
      <dsp:spPr>
        <a:xfrm>
          <a:off x="2262062" y="437379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Не поддерживает удаление</a:t>
          </a:r>
          <a:r>
            <a:rPr lang="en-US" sz="1100" kern="1200"/>
            <a:t>/</a:t>
          </a:r>
          <a:r>
            <a:rPr lang="ru-RU" sz="1100" kern="1200"/>
            <a:t>изменение столбцов</a:t>
          </a:r>
          <a:endParaRPr lang="en-US" sz="1100" kern="1200"/>
        </a:p>
      </dsp:txBody>
      <dsp:txXfrm>
        <a:off x="2262062" y="4373793"/>
        <a:ext cx="19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23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684370" y="623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предоставляет слой для работы с данными</a:t>
          </a:r>
          <a:endParaRPr lang="en-US" sz="2500" kern="1200" dirty="0"/>
        </a:p>
      </dsp:txBody>
      <dsp:txXfrm>
        <a:off x="1684370" y="623"/>
        <a:ext cx="4808504" cy="1458329"/>
      </dsp:txXfrm>
    </dsp:sp>
    <dsp:sp modelId="{A0D959B6-F8C7-4157-B6AA-013D5A64A00C}">
      <dsp:nvSpPr>
        <dsp:cNvPr id="0" name=""/>
        <dsp:cNvSpPr/>
      </dsp:nvSpPr>
      <dsp:spPr>
        <a:xfrm>
          <a:off x="0" y="1823535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684370" y="1823535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определяет структуру базы данных</a:t>
          </a:r>
          <a:endParaRPr lang="en-US" sz="2500" kern="1200" dirty="0"/>
        </a:p>
      </dsp:txBody>
      <dsp:txXfrm>
        <a:off x="1684370" y="1823535"/>
        <a:ext cx="4808504" cy="1458329"/>
      </dsp:txXfrm>
    </dsp:sp>
    <dsp:sp modelId="{592A51B2-7CE9-4608-A43D-5AA76F5C8DCB}">
      <dsp:nvSpPr>
        <dsp:cNvPr id="0" name=""/>
        <dsp:cNvSpPr/>
      </dsp:nvSpPr>
      <dsp:spPr>
        <a:xfrm>
          <a:off x="0" y="3646447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684370" y="3646447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позволяет делать запросы в бд</a:t>
          </a:r>
          <a:endParaRPr lang="en-US" sz="2500" kern="1200" dirty="0"/>
        </a:p>
      </dsp:txBody>
      <dsp:txXfrm>
        <a:off x="1684370" y="3646447"/>
        <a:ext cx="4808504" cy="1458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max_length</a:t>
          </a:r>
        </a:p>
      </dsp:txBody>
      <dsp:txXfrm>
        <a:off x="0" y="0"/>
        <a:ext cx="6492875" cy="638175"/>
      </dsp:txXfrm>
    </dsp:sp>
    <dsp:sp modelId="{E307C239-6440-4B59-BE0E-62C637080122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null</a:t>
          </a:r>
        </a:p>
      </dsp:txBody>
      <dsp:txXfrm>
        <a:off x="0" y="638175"/>
        <a:ext cx="6492875" cy="638175"/>
      </dsp:txXfrm>
    </dsp:sp>
    <dsp:sp modelId="{6C0CD043-B4B7-4BCA-943D-AF47911692DF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blank</a:t>
          </a:r>
        </a:p>
      </dsp:txBody>
      <dsp:txXfrm>
        <a:off x="0" y="1276350"/>
        <a:ext cx="6492875" cy="638175"/>
      </dsp:txXfrm>
    </dsp:sp>
    <dsp:sp modelId="{33042A86-5401-4A41-AC25-6DFD89B5918F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choices</a:t>
          </a:r>
        </a:p>
      </dsp:txBody>
      <dsp:txXfrm>
        <a:off x="0" y="1914525"/>
        <a:ext cx="6492875" cy="638175"/>
      </dsp:txXfrm>
    </dsp:sp>
    <dsp:sp modelId="{D2B3BA18-1BDA-475D-85E9-D9AF2715DE33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default</a:t>
          </a:r>
        </a:p>
      </dsp:txBody>
      <dsp:txXfrm>
        <a:off x="0" y="2552700"/>
        <a:ext cx="6492875" cy="638175"/>
      </dsp:txXfrm>
    </dsp:sp>
    <dsp:sp modelId="{FFC3D1FC-C4EB-4F55-A8D4-B4B4057F13FC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editable</a:t>
          </a:r>
        </a:p>
      </dsp:txBody>
      <dsp:txXfrm>
        <a:off x="0" y="3190875"/>
        <a:ext cx="6492875" cy="638175"/>
      </dsp:txXfrm>
    </dsp:sp>
    <dsp:sp modelId="{BA4F1CC7-CBA1-411C-9837-D3F14662C6C8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primary_key</a:t>
          </a:r>
          <a:endParaRPr lang="en-US" sz="3000" kern="1200" dirty="0"/>
        </a:p>
      </dsp:txBody>
      <dsp:txXfrm>
        <a:off x="0" y="3829050"/>
        <a:ext cx="6492875" cy="638175"/>
      </dsp:txXfrm>
    </dsp:sp>
    <dsp:sp modelId="{82383EC4-AB4F-43F5-B1CF-3AB2A97859DC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unique</a:t>
          </a:r>
        </a:p>
      </dsp:txBody>
      <dsp:txXfrm>
        <a:off x="0" y="4467225"/>
        <a:ext cx="6492875" cy="6381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000" kern="1200" dirty="0"/>
            <a:t>Создание модели</a:t>
          </a:r>
          <a:endParaRPr lang="en-US" sz="6000" kern="1200" dirty="0"/>
        </a:p>
      </dsp:txBody>
      <dsp:txXfrm>
        <a:off x="0" y="0"/>
        <a:ext cx="6492875" cy="1276350"/>
      </dsp:txXfrm>
    </dsp:sp>
    <dsp:sp modelId="{40E6064E-D02C-4526-A4DB-6C92F062F9F8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000" kern="1200"/>
            <a:t>Создание поля</a:t>
          </a:r>
          <a:endParaRPr lang="en-US" sz="6000" kern="1200"/>
        </a:p>
      </dsp:txBody>
      <dsp:txXfrm>
        <a:off x="0" y="1276350"/>
        <a:ext cx="6492875" cy="1276350"/>
      </dsp:txXfrm>
    </dsp:sp>
    <dsp:sp modelId="{0242F1C0-36E1-4B74-A8FF-81E72F54D8B1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000" kern="1200"/>
            <a:t>Изменение поля</a:t>
          </a:r>
          <a:endParaRPr lang="en-US" sz="6000" kern="1200"/>
        </a:p>
      </dsp:txBody>
      <dsp:txXfrm>
        <a:off x="0" y="2552700"/>
        <a:ext cx="6492875" cy="1276350"/>
      </dsp:txXfrm>
    </dsp:sp>
    <dsp:sp modelId="{7AFE6DCD-39D0-4377-BBA2-D3193AEFF434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000" kern="1200"/>
            <a:t>Удаление поля</a:t>
          </a:r>
          <a:endParaRPr lang="en-US" sz="6000" kern="120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DC5C-CA7A-48FF-A569-ED11648B9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294AE-640D-4DC4-AD66-77C338FD5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AD574-CFDD-4BF3-A8F2-B837F1FB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26EE-EE26-4FF6-A0AA-FCEA24D2B0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F3B6-3CA0-45F9-B7E8-1F2F34A0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D5BE-4D14-469A-88B1-C5FDED87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D0F-6FFE-44B9-84B4-E9B8069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8CC3-836D-46A3-82C2-EE40E6B7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216BC-FB6A-4663-8A7F-122303C4D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1DF27-7C98-4891-B465-8910E694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26EE-EE26-4FF6-A0AA-FCEA24D2B0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6561-84E4-4012-A2DA-E5DC7A3A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2EB97-2348-482F-A64A-CE4D62C1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D0F-6FFE-44B9-84B4-E9B8069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136E3-7C0E-47EA-BE42-300E089BB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6B9D3-164E-4949-AD58-87C109ED2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64432-2F16-4315-B930-2CD82B03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26EE-EE26-4FF6-A0AA-FCEA24D2B0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CECC4-DAD1-46BA-847C-F6A135D5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C65E-8019-494B-814B-0E8A8043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D0F-6FFE-44B9-84B4-E9B8069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7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7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88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99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5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33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03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9391-D581-4D20-819B-152C6D17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0A97-5D67-438F-A509-9AE6F5B5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0B8D3-2EF8-4C76-BF7C-BC1C3BE5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26EE-EE26-4FF6-A0AA-FCEA24D2B0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8E09-629C-4595-B96C-15A56D16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0B0A2-E3AF-462C-B8C4-6FD126DC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D0F-6FFE-44B9-84B4-E9B8069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76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2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3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82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55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728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971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90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56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7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1A4B-F451-47E3-A70C-D5E39007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8E489-DE56-4D2F-A6FA-388490C4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95DA0-41A1-495B-9703-9EBF03DB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26EE-EE26-4FF6-A0AA-FCEA24D2B0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0F29-7401-432B-87E8-8E11984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908B-2373-4FF1-8939-CF60832C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D0F-6FFE-44B9-84B4-E9B8069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7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2C5E-BFE6-4261-89C6-AB79FE58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ADA7-79AD-41E2-A3AD-DC8E5073B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DF9CD-F3E9-44ED-A826-B26FA751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2738E-0F09-41BF-B7AA-05C3FE87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26EE-EE26-4FF6-A0AA-FCEA24D2B0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D3D5C-C943-4777-840E-35FF8799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19501-68ED-45E4-9007-BC5DE914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D0F-6FFE-44B9-84B4-E9B8069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9493-067B-4ED7-9E29-DE851569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56291-FF5D-4C75-8B1C-E350F6FDB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24B98-83D5-4BD6-867A-95D76B49E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B6C39-F415-467D-A9BF-2B9F645CF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64D36-DFD7-49A3-83D3-80DD28807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D854E-0381-4203-BA01-D7219A14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26EE-EE26-4FF6-A0AA-FCEA24D2B0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79B94-9A89-431F-91AE-4AE22981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316CC-9E65-4328-A374-093E1276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D0F-6FFE-44B9-84B4-E9B8069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579A-FAE1-4DFC-BF82-FDE4A97C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8651C-A680-403B-8012-BCB7C0EF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26EE-EE26-4FF6-A0AA-FCEA24D2B0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C0E4C-1CB4-4CDC-8F58-342B5116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C568F-3BE0-4BC3-A998-AEF197C5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D0F-6FFE-44B9-84B4-E9B8069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2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E7342-C45D-4E13-9642-100C3796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26EE-EE26-4FF6-A0AA-FCEA24D2B0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5497F-DCB6-4109-BB32-000B0F5C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19E2-AB05-471A-9BD8-B2D67619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D0F-6FFE-44B9-84B4-E9B8069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D598-C5B2-4DF9-9261-1D81936D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66D4-CED9-40B0-A21D-09E24ACD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904AB-1784-4174-8065-8586918CB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259F1-B9AF-4AE6-A058-F03B43DD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26EE-EE26-4FF6-A0AA-FCEA24D2B0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6B610-8FD2-4D9D-BC94-7242A37C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B91D2-7743-418D-820B-218A2582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D0F-6FFE-44B9-84B4-E9B8069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8230-1CF2-4A53-8BD8-A226EDBF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31BF3-45C4-443B-8969-734BD15C4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F12F1-B190-4254-BB06-BA817909B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C05F0-66DA-4ECA-B390-7D65AFB3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26EE-EE26-4FF6-A0AA-FCEA24D2B0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FF200-0A30-4D83-9915-567199C6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6BC46-E523-434F-B4B2-92055DDE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D0F-6FFE-44B9-84B4-E9B8069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2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FB827-35CB-4F8B-AE05-D88DCD9B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1B613-48F0-44F0-BCD4-005F5380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B0B56-1370-49C3-B0D4-30C0122EB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26EE-EE26-4FF6-A0AA-FCEA24D2B0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CDDC0-34A2-4052-A44A-3859DAECB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40AAB-149B-4C46-81C6-346704AEC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3DD0F-6FFE-44B9-84B4-E9B80696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8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sz="4800" dirty="0"/>
              <a:t>Запуск через </a:t>
            </a:r>
            <a:r>
              <a:rPr lang="en-US" sz="4800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351793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таблицы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D41E17-C5FF-4A41-96C2-EF1337D8D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591" y="2667000"/>
            <a:ext cx="8942155" cy="3124200"/>
          </a:xfrm>
        </p:spPr>
      </p:pic>
    </p:spTree>
    <p:extLst>
      <p:ext uri="{BB962C8B-B14F-4D97-AF65-F5344CB8AC3E}">
        <p14:creationId xmlns:p14="http://schemas.microsoft.com/office/powerpoint/2010/main" val="7788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/>
          <a:lstStyle/>
          <a:p>
            <a:r>
              <a:rPr lang="en-US" dirty="0"/>
              <a:t>SELECT * FROM Customers;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B3DBA0-2DEA-4F25-8536-CCA74575F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706" y="1649896"/>
            <a:ext cx="9991926" cy="5158408"/>
          </a:xfrm>
        </p:spPr>
      </p:pic>
    </p:spTree>
    <p:extLst>
      <p:ext uri="{BB962C8B-B14F-4D97-AF65-F5344CB8AC3E}">
        <p14:creationId xmlns:p14="http://schemas.microsoft.com/office/powerpoint/2010/main" val="175826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ContactName</a:t>
            </a:r>
            <a:r>
              <a:rPr lang="en-US" dirty="0"/>
              <a:t>, City, Country </a:t>
            </a:r>
            <a:br>
              <a:rPr lang="ru-RU" dirty="0"/>
            </a:br>
            <a:r>
              <a:rPr lang="en-US" dirty="0"/>
              <a:t>FROM Customers;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7A6265-176B-4E59-929D-AA4C9EE20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847" y="1669002"/>
            <a:ext cx="10199644" cy="5120196"/>
          </a:xfrm>
        </p:spPr>
      </p:pic>
    </p:spTree>
    <p:extLst>
      <p:ext uri="{BB962C8B-B14F-4D97-AF65-F5344CB8AC3E}">
        <p14:creationId xmlns:p14="http://schemas.microsoft.com/office/powerpoint/2010/main" val="156507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/>
          <a:lstStyle/>
          <a:p>
            <a:r>
              <a:rPr lang="en-US" dirty="0"/>
              <a:t>SELECT DISTINCT Country FROM Customers;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B28514-734C-4481-B807-9130ED71C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68065"/>
            <a:ext cx="10244138" cy="5122070"/>
          </a:xfrm>
        </p:spPr>
      </p:pic>
    </p:spTree>
    <p:extLst>
      <p:ext uri="{BB962C8B-B14F-4D97-AF65-F5344CB8AC3E}">
        <p14:creationId xmlns:p14="http://schemas.microsoft.com/office/powerpoint/2010/main" val="347438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WHERE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column1, column2, ...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257529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8A1E4-3D47-4AA8-AE41-2F110E0E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rgbClr val="FFFFFF"/>
                </a:solidFill>
              </a:rPr>
              <a:t>Операторы блока </a:t>
            </a:r>
            <a:r>
              <a:rPr lang="en-US" sz="3700">
                <a:solidFill>
                  <a:srgbClr val="FFFFFF"/>
                </a:solidFill>
              </a:rPr>
              <a:t>WHERE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A1E652-FCF2-4289-8AD3-E824C0F96F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7105" y="252303"/>
          <a:ext cx="6505928" cy="610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964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252964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567267">
                <a:tc>
                  <a:txBody>
                    <a:bodyPr/>
                    <a:lstStyle/>
                    <a:p>
                      <a:r>
                        <a:rPr lang="ru-RU" sz="2200" dirty="0"/>
                        <a:t>Оператор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Значение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ru-RU" sz="2200" dirty="0"/>
                        <a:t>=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равно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sz="2200" dirty="0"/>
                        <a:t>&gt;</a:t>
                      </a:r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больше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меньше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sz="2200" dirty="0"/>
                        <a:t>&gt;=</a:t>
                      </a:r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больше или равно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sz="2200" dirty="0"/>
                        <a:t>&lt;=</a:t>
                      </a:r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меньше или равно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sz="2200" dirty="0"/>
                        <a:t>IS NULL, IS NOT NULL</a:t>
                      </a:r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проверка на </a:t>
                      </a:r>
                      <a:r>
                        <a:rPr lang="en-US" sz="2200" dirty="0"/>
                        <a:t>NULL</a:t>
                      </a:r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sz="2200" dirty="0"/>
                        <a:t>BETWEEN</a:t>
                      </a:r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между определёнными значениями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1069565133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sz="2200" dirty="0"/>
                        <a:t>LIKE</a:t>
                      </a:r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поиск по паттерну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1866637291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en-US" sz="2200" dirty="0"/>
                        <a:t>IN</a:t>
                      </a:r>
                    </a:p>
                  </a:txBody>
                  <a:tcPr marL="113453" marR="113453" marT="56727" marB="56727"/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для указания нескольких значений</a:t>
                      </a:r>
                      <a:endParaRPr lang="en-US" sz="2200" dirty="0"/>
                    </a:p>
                  </a:txBody>
                  <a:tcPr marL="113453" marR="113453" marT="56727" marB="56727"/>
                </a:tc>
                <a:extLst>
                  <a:ext uri="{0D108BD9-81ED-4DB2-BD59-A6C34878D82A}">
                    <a16:rowId xmlns:a16="http://schemas.microsoft.com/office/drawing/2014/main" val="393100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2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/>
          <a:lstStyle/>
          <a:p>
            <a:r>
              <a:rPr lang="en-US" dirty="0"/>
              <a:t>SELECT * FROM Customers</a:t>
            </a:r>
            <a:br>
              <a:rPr lang="en-US" dirty="0"/>
            </a:br>
            <a:r>
              <a:rPr lang="en-US" dirty="0"/>
              <a:t>WHERE Country='UK';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E53D30-1BEF-47EE-B48B-2D499F404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2813122"/>
            <a:ext cx="10018712" cy="2831955"/>
          </a:xfrm>
        </p:spPr>
      </p:pic>
    </p:spTree>
    <p:extLst>
      <p:ext uri="{BB962C8B-B14F-4D97-AF65-F5344CB8AC3E}">
        <p14:creationId xmlns:p14="http://schemas.microsoft.com/office/powerpoint/2010/main" val="3709395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/>
          <a:lstStyle/>
          <a:p>
            <a:r>
              <a:rPr lang="en-US" dirty="0"/>
              <a:t>SELECT * FROM Products</a:t>
            </a:r>
            <a:br>
              <a:rPr lang="en-US" dirty="0"/>
            </a:br>
            <a:r>
              <a:rPr lang="en-US" dirty="0"/>
              <a:t>WHERE Price BETWEEN 50 AND 60;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329ACE-2CDC-4AA2-A00D-0971417B8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3537348"/>
            <a:ext cx="10018712" cy="1383504"/>
          </a:xfrm>
        </p:spPr>
      </p:pic>
    </p:spTree>
    <p:extLst>
      <p:ext uri="{BB962C8B-B14F-4D97-AF65-F5344CB8AC3E}">
        <p14:creationId xmlns:p14="http://schemas.microsoft.com/office/powerpoint/2010/main" val="57569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/>
          <a:lstStyle/>
          <a:p>
            <a:r>
              <a:rPr lang="en-US" dirty="0"/>
              <a:t>SELECT * FROM Customers</a:t>
            </a:r>
            <a:br>
              <a:rPr lang="en-US" dirty="0"/>
            </a:br>
            <a:r>
              <a:rPr lang="en-US" dirty="0"/>
              <a:t>WHERE City LIKE '</a:t>
            </a:r>
            <a:r>
              <a:rPr lang="en-US" dirty="0" err="1"/>
              <a:t>s_n</a:t>
            </a:r>
            <a:r>
              <a:rPr lang="en-US" dirty="0"/>
              <a:t>%';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200C50-FACE-47D3-AFA2-E311AE41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3577014"/>
            <a:ext cx="10018712" cy="1304171"/>
          </a:xfrm>
        </p:spPr>
      </p:pic>
    </p:spTree>
    <p:extLst>
      <p:ext uri="{BB962C8B-B14F-4D97-AF65-F5344CB8AC3E}">
        <p14:creationId xmlns:p14="http://schemas.microsoft.com/office/powerpoint/2010/main" val="324198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/>
          <a:lstStyle/>
          <a:p>
            <a:r>
              <a:rPr lang="en-US" dirty="0"/>
              <a:t>SELECT * FROM Customers</a:t>
            </a:r>
            <a:br>
              <a:rPr lang="en-US" dirty="0"/>
            </a:br>
            <a:r>
              <a:rPr lang="en-US" dirty="0"/>
              <a:t>WHERE City IN ('</a:t>
            </a:r>
            <a:r>
              <a:rPr lang="en-US" dirty="0" err="1"/>
              <a:t>Paris','London</a:t>
            </a:r>
            <a:r>
              <a:rPr lang="en-US" dirty="0"/>
              <a:t>');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680928-9072-4D9E-BFF6-F34C5375C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561" y="2667000"/>
            <a:ext cx="9914216" cy="3124200"/>
          </a:xfrm>
        </p:spPr>
      </p:pic>
    </p:spTree>
    <p:extLst>
      <p:ext uri="{BB962C8B-B14F-4D97-AF65-F5344CB8AC3E}">
        <p14:creationId xmlns:p14="http://schemas.microsoft.com/office/powerpoint/2010/main" val="338445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Реляционные базы данных: таблицы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6386" name="Picture 2" descr="All about Relational Databases | Smartsheet">
            <a:extLst>
              <a:ext uri="{FF2B5EF4-FFF2-40B4-BE49-F238E27FC236}">
                <a16:creationId xmlns:a16="http://schemas.microsoft.com/office/drawing/2014/main" id="{C287F877-51C1-444D-9C49-1F58C6B7BC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13" y="876299"/>
            <a:ext cx="7238816" cy="504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649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AND, OR, NOT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SELECT column1, column2, ...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 condition1 AND condition2 AND condition3 ...;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column1, column2, ...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 condition1 OR condition2 OR condition3 ...;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column1, column2, ...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 NOT condition;</a:t>
            </a:r>
          </a:p>
        </p:txBody>
      </p:sp>
    </p:spTree>
    <p:extLst>
      <p:ext uri="{BB962C8B-B14F-4D97-AF65-F5344CB8AC3E}">
        <p14:creationId xmlns:p14="http://schemas.microsoft.com/office/powerpoint/2010/main" val="2043301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* FROM Customers</a:t>
            </a:r>
            <a:br>
              <a:rPr lang="en-US" dirty="0"/>
            </a:br>
            <a:r>
              <a:rPr lang="en-US" dirty="0"/>
              <a:t>WHERE Country='Germany' AND NOT (City='Berlin' OR City='München');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FBB56-3EA7-418A-A875-133F117D1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895" y="2266122"/>
            <a:ext cx="11225548" cy="3925956"/>
          </a:xfrm>
        </p:spPr>
      </p:pic>
    </p:spTree>
    <p:extLst>
      <p:ext uri="{BB962C8B-B14F-4D97-AF65-F5344CB8AC3E}">
        <p14:creationId xmlns:p14="http://schemas.microsoft.com/office/powerpoint/2010/main" val="221607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ORDER BY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column1, column2, ...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ORDER BY column1, column2, ... ASC|DESC;</a:t>
            </a:r>
          </a:p>
        </p:txBody>
      </p:sp>
    </p:spTree>
    <p:extLst>
      <p:ext uri="{BB962C8B-B14F-4D97-AF65-F5344CB8AC3E}">
        <p14:creationId xmlns:p14="http://schemas.microsoft.com/office/powerpoint/2010/main" val="3443962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45775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* FROM Customers</a:t>
            </a:r>
            <a:br>
              <a:rPr lang="en-US" dirty="0"/>
            </a:br>
            <a:r>
              <a:rPr lang="en-US" dirty="0"/>
              <a:t>ORDER BY Country ASC, </a:t>
            </a:r>
            <a:r>
              <a:rPr lang="en-US" dirty="0" err="1"/>
              <a:t>CustomerName</a:t>
            </a:r>
            <a:r>
              <a:rPr lang="en-US" dirty="0"/>
              <a:t> DESC;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FF0A42-7B5A-4BC0-BB41-2D0CBC3B7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241" y="2077375"/>
            <a:ext cx="10966856" cy="4303450"/>
          </a:xfrm>
        </p:spPr>
      </p:pic>
    </p:spTree>
    <p:extLst>
      <p:ext uri="{BB962C8B-B14F-4D97-AF65-F5344CB8AC3E}">
        <p14:creationId xmlns:p14="http://schemas.microsoft.com/office/powerpoint/2010/main" val="419109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INSERT INTO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2" y="1434482"/>
            <a:ext cx="6551795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VALUES (value1, value2, value3, ...);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err="1"/>
              <a:t>table_name</a:t>
            </a:r>
            <a:r>
              <a:rPr lang="en-US" sz="2000" dirty="0"/>
              <a:t> (column1, column2, column3, ...)</a:t>
            </a:r>
          </a:p>
          <a:p>
            <a:pPr marL="0" indent="0">
              <a:buNone/>
            </a:pPr>
            <a:r>
              <a:rPr lang="en-US" sz="2000" dirty="0"/>
              <a:t>VALUES (value1, value2, value3, ...);</a:t>
            </a:r>
          </a:p>
        </p:txBody>
      </p:sp>
    </p:spTree>
    <p:extLst>
      <p:ext uri="{BB962C8B-B14F-4D97-AF65-F5344CB8AC3E}">
        <p14:creationId xmlns:p14="http://schemas.microsoft.com/office/powerpoint/2010/main" val="2657908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1258958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INTO Customers (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ContactName</a:t>
            </a:r>
            <a:r>
              <a:rPr lang="en-US" dirty="0"/>
              <a:t>, Address, City, </a:t>
            </a:r>
            <a:r>
              <a:rPr lang="en-US" dirty="0" err="1"/>
              <a:t>PostalCode</a:t>
            </a:r>
            <a:r>
              <a:rPr lang="en-US" dirty="0"/>
              <a:t>, Country)</a:t>
            </a:r>
            <a:br>
              <a:rPr lang="en-US" dirty="0"/>
            </a:br>
            <a:r>
              <a:rPr lang="en-US" dirty="0"/>
              <a:t>VALUES ('</a:t>
            </a:r>
            <a:r>
              <a:rPr lang="en-US" dirty="0" err="1"/>
              <a:t>Cardinal','Tom</a:t>
            </a:r>
            <a:r>
              <a:rPr lang="en-US" dirty="0"/>
              <a:t> B. </a:t>
            </a:r>
            <a:r>
              <a:rPr lang="en-US" dirty="0" err="1"/>
              <a:t>Erichsen</a:t>
            </a:r>
            <a:r>
              <a:rPr lang="en-US" dirty="0"/>
              <a:t>','Skagen 21','Stavanger','4007','Norway’);</a:t>
            </a:r>
            <a:br>
              <a:rPr lang="en-US" dirty="0"/>
            </a:br>
            <a:r>
              <a:rPr lang="en-US" dirty="0"/>
              <a:t>SELECT * FROM Customers WHERE </a:t>
            </a:r>
            <a:r>
              <a:rPr lang="en-US" dirty="0" err="1"/>
              <a:t>ContactName</a:t>
            </a:r>
            <a:r>
              <a:rPr lang="en-US" dirty="0"/>
              <a:t> = 'Tom B. </a:t>
            </a:r>
            <a:r>
              <a:rPr lang="en-US" dirty="0" err="1"/>
              <a:t>Erichsen</a:t>
            </a:r>
            <a:r>
              <a:rPr lang="en-US" dirty="0"/>
              <a:t>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2C94D-AE24-4B39-B4CC-6B32293D5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4549075"/>
            <a:ext cx="10018712" cy="970190"/>
          </a:xfrm>
        </p:spPr>
      </p:pic>
    </p:spTree>
    <p:extLst>
      <p:ext uri="{BB962C8B-B14F-4D97-AF65-F5344CB8AC3E}">
        <p14:creationId xmlns:p14="http://schemas.microsoft.com/office/powerpoint/2010/main" val="32889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UPDATE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2" y="1434482"/>
            <a:ext cx="6551795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UPDATE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SET column1 = value1, column2 = value2, ...</a:t>
            </a:r>
          </a:p>
          <a:p>
            <a:pPr marL="0" indent="0">
              <a:buNone/>
            </a:pPr>
            <a:r>
              <a:rPr lang="en-US" sz="2000" dirty="0"/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3462712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1258958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Customers</a:t>
            </a:r>
            <a:br>
              <a:rPr lang="en-US" dirty="0"/>
            </a:br>
            <a:r>
              <a:rPr lang="en-US" dirty="0"/>
              <a:t>SET </a:t>
            </a:r>
            <a:r>
              <a:rPr lang="en-US" dirty="0" err="1"/>
              <a:t>ContactName</a:t>
            </a:r>
            <a:r>
              <a:rPr lang="en-US" dirty="0"/>
              <a:t>='Alfred Schmidt', City='Frankfurt'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=1;</a:t>
            </a:r>
            <a:br>
              <a:rPr lang="en-US" dirty="0"/>
            </a:br>
            <a:r>
              <a:rPr lang="en-US" dirty="0"/>
              <a:t>SELECT * FROM Customers WHERE </a:t>
            </a:r>
            <a:r>
              <a:rPr lang="en-US" dirty="0" err="1"/>
              <a:t>CustomerID</a:t>
            </a:r>
            <a:r>
              <a:rPr lang="en-US" dirty="0"/>
              <a:t>=1;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9C2D65-1938-473B-808C-2E14FFC78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4" y="4267753"/>
            <a:ext cx="10018712" cy="956361"/>
          </a:xfrm>
        </p:spPr>
      </p:pic>
    </p:spTree>
    <p:extLst>
      <p:ext uri="{BB962C8B-B14F-4D97-AF65-F5344CB8AC3E}">
        <p14:creationId xmlns:p14="http://schemas.microsoft.com/office/powerpoint/2010/main" val="1319396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DELETE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2" y="1434482"/>
            <a:ext cx="6551795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DELETE FROM </a:t>
            </a:r>
            <a:r>
              <a:rPr lang="en-US" sz="2000" dirty="0" err="1"/>
              <a:t>table_name</a:t>
            </a:r>
            <a:r>
              <a:rPr lang="en-US" sz="2000" dirty="0"/>
              <a:t> 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3626207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1258958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FROM Customers WHERE </a:t>
            </a:r>
            <a:r>
              <a:rPr lang="en-US" dirty="0" err="1"/>
              <a:t>CustomerName</a:t>
            </a:r>
            <a:r>
              <a:rPr lang="en-US" dirty="0"/>
              <a:t>='</a:t>
            </a:r>
            <a:r>
              <a:rPr lang="en-US" dirty="0" err="1"/>
              <a:t>Alfreds</a:t>
            </a:r>
            <a:r>
              <a:rPr lang="en-US" dirty="0"/>
              <a:t> </a:t>
            </a:r>
            <a:r>
              <a:rPr lang="en-US" dirty="0" err="1"/>
              <a:t>Futterkiste</a:t>
            </a:r>
            <a:r>
              <a:rPr lang="en-US" dirty="0"/>
              <a:t>’;</a:t>
            </a:r>
            <a:br>
              <a:rPr lang="en-US" dirty="0"/>
            </a:br>
            <a:r>
              <a:rPr lang="en-US" dirty="0"/>
              <a:t>SELECT * FROM Customers WHERE </a:t>
            </a:r>
            <a:r>
              <a:rPr lang="en-US" dirty="0" err="1"/>
              <a:t>CustomerName</a:t>
            </a:r>
            <a:r>
              <a:rPr lang="en-US" dirty="0"/>
              <a:t>='</a:t>
            </a:r>
            <a:r>
              <a:rPr lang="en-US" dirty="0" err="1"/>
              <a:t>Alfreds</a:t>
            </a:r>
            <a:r>
              <a:rPr lang="en-US" dirty="0"/>
              <a:t> </a:t>
            </a:r>
            <a:r>
              <a:rPr lang="en-US" dirty="0" err="1"/>
              <a:t>Futterkiste</a:t>
            </a:r>
            <a:r>
              <a:rPr lang="en-US" dirty="0"/>
              <a:t>’;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0B6513-E69D-4E31-94F7-011B1D4C0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4087388"/>
            <a:ext cx="10018712" cy="283423"/>
          </a:xfrm>
        </p:spPr>
      </p:pic>
    </p:spTree>
    <p:extLst>
      <p:ext uri="{BB962C8B-B14F-4D97-AF65-F5344CB8AC3E}">
        <p14:creationId xmlns:p14="http://schemas.microsoft.com/office/powerpoint/2010/main" val="1333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Реляционные базы данных: ключи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8436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BC2DED9B-F8CB-480B-859C-80FE7CBCE6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396" y="1540566"/>
            <a:ext cx="7584072" cy="37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0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INNER JOIN</a:t>
            </a:r>
            <a:br>
              <a:rPr lang="en-US" sz="3700"/>
            </a:br>
            <a:endParaRPr lang="en-US" sz="3700"/>
          </a:p>
        </p:txBody>
      </p:sp>
      <p:pic>
        <p:nvPicPr>
          <p:cNvPr id="1028" name="Picture 4" descr="SQL INNER JOIN">
            <a:extLst>
              <a:ext uri="{FF2B5EF4-FFF2-40B4-BE49-F238E27FC236}">
                <a16:creationId xmlns:a16="http://schemas.microsoft.com/office/drawing/2014/main" id="{F3D736D1-8A6F-488D-9195-CAADE7D0D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4307" y="2907570"/>
            <a:ext cx="2720881" cy="1972638"/>
          </a:xfrm>
          <a:prstGeom prst="roundRect">
            <a:avLst>
              <a:gd name="adj" fmla="val 4380"/>
            </a:avLst>
          </a:prstGeom>
          <a:noFill/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3" y="1998133"/>
            <a:ext cx="7272868" cy="37930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SELECT </a:t>
            </a:r>
            <a:r>
              <a:rPr lang="en-US" err="1"/>
              <a:t>column_name</a:t>
            </a:r>
            <a:r>
              <a:rPr lang="en-US"/>
              <a:t>(s)</a:t>
            </a:r>
          </a:p>
          <a:p>
            <a:pPr marL="0" indent="0">
              <a:buNone/>
            </a:pPr>
            <a:r>
              <a:rPr lang="en-US"/>
              <a:t>FROM table1</a:t>
            </a:r>
          </a:p>
          <a:p>
            <a:pPr marL="0" indent="0">
              <a:buNone/>
            </a:pPr>
            <a:r>
              <a:rPr lang="en-US"/>
              <a:t>INNER JOIN table2</a:t>
            </a:r>
          </a:p>
          <a:p>
            <a:pPr marL="0" indent="0">
              <a:buNone/>
            </a:pPr>
            <a:r>
              <a:rPr lang="en-US"/>
              <a:t>ON table1.column_name = table2.column_name;</a:t>
            </a:r>
          </a:p>
        </p:txBody>
      </p:sp>
    </p:spTree>
    <p:extLst>
      <p:ext uri="{BB962C8B-B14F-4D97-AF65-F5344CB8AC3E}">
        <p14:creationId xmlns:p14="http://schemas.microsoft.com/office/powerpoint/2010/main" val="1581119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0"/>
            <a:ext cx="10018713" cy="1752599"/>
          </a:xfrm>
        </p:spPr>
        <p:txBody>
          <a:bodyPr>
            <a:normAutofit/>
          </a:bodyPr>
          <a:lstStyle/>
          <a:p>
            <a:r>
              <a:rPr lang="ru-RU" dirty="0"/>
              <a:t>Таблицы </a:t>
            </a:r>
            <a:r>
              <a:rPr lang="en-US" dirty="0"/>
              <a:t>Orders </a:t>
            </a:r>
            <a:r>
              <a:rPr lang="ru-RU" dirty="0"/>
              <a:t>и </a:t>
            </a:r>
            <a:r>
              <a:rPr lang="en-US" dirty="0"/>
              <a:t>Customers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57A2FB-B5F3-483E-AE9C-10FC3FE8D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118" y="1752599"/>
            <a:ext cx="9701101" cy="15165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64AE0E-F5E1-442B-B67E-D4BDB905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117" y="3951006"/>
            <a:ext cx="970110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04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65371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Customers.CustomerName</a:t>
            </a:r>
            <a:br>
              <a:rPr lang="en-US" dirty="0"/>
            </a:br>
            <a:r>
              <a:rPr lang="en-US" dirty="0"/>
              <a:t>FROM Orders</a:t>
            </a:r>
            <a:br>
              <a:rPr lang="en-US" dirty="0"/>
            </a:br>
            <a:r>
              <a:rPr lang="en-US" dirty="0"/>
              <a:t>INNER JOIN Customers ON </a:t>
            </a:r>
            <a:r>
              <a:rPr lang="en-US" dirty="0" err="1"/>
              <a:t>Orders.CustomerID</a:t>
            </a:r>
            <a:r>
              <a:rPr lang="en-US" dirty="0"/>
              <a:t> = </a:t>
            </a:r>
            <a:r>
              <a:rPr lang="en-US" dirty="0" err="1"/>
              <a:t>Customers.CustomerID</a:t>
            </a:r>
            <a:r>
              <a:rPr lang="en-US" dirty="0"/>
              <a:t>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4EE851-335C-4F73-9E8C-6C3FB207B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3119963"/>
            <a:ext cx="10018712" cy="2814621"/>
          </a:xfrm>
        </p:spPr>
      </p:pic>
    </p:spTree>
    <p:extLst>
      <p:ext uri="{BB962C8B-B14F-4D97-AF65-F5344CB8AC3E}">
        <p14:creationId xmlns:p14="http://schemas.microsoft.com/office/powerpoint/2010/main" val="1469274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88649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SELECT 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Customers.CustomerName</a:t>
            </a:r>
            <a:r>
              <a:rPr lang="en-US" dirty="0"/>
              <a:t>, </a:t>
            </a:r>
            <a:r>
              <a:rPr lang="en-US" dirty="0" err="1"/>
              <a:t>Shippers.ShipperName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FROM ((Orders</a:t>
            </a:r>
            <a:br>
              <a:rPr lang="en-US" dirty="0"/>
            </a:br>
            <a:r>
              <a:rPr lang="en-US" dirty="0"/>
              <a:t>INNER JOIN Customers ON </a:t>
            </a:r>
            <a:r>
              <a:rPr lang="en-US" dirty="0" err="1"/>
              <a:t>Orders.CustomerID</a:t>
            </a:r>
            <a:r>
              <a:rPr lang="en-US" dirty="0"/>
              <a:t> = </a:t>
            </a:r>
            <a:r>
              <a:rPr lang="en-US" dirty="0" err="1"/>
              <a:t>Customers.CustomerID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INNER JOIN Shippers ON </a:t>
            </a:r>
            <a:r>
              <a:rPr lang="en-US" dirty="0" err="1"/>
              <a:t>Orders.ShipperID</a:t>
            </a:r>
            <a:r>
              <a:rPr lang="en-US" dirty="0"/>
              <a:t> = </a:t>
            </a:r>
            <a:r>
              <a:rPr lang="en-US" dirty="0" err="1"/>
              <a:t>Shippers.ShipperID</a:t>
            </a:r>
            <a:r>
              <a:rPr lang="en-US" dirty="0"/>
              <a:t>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66F351-F268-44B9-A685-C051E312B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0" y="4694054"/>
            <a:ext cx="10018712" cy="1550594"/>
          </a:xfrm>
        </p:spPr>
      </p:pic>
    </p:spTree>
    <p:extLst>
      <p:ext uri="{BB962C8B-B14F-4D97-AF65-F5344CB8AC3E}">
        <p14:creationId xmlns:p14="http://schemas.microsoft.com/office/powerpoint/2010/main" val="147415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LEFT JOIN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3" y="1998133"/>
            <a:ext cx="7272868" cy="37930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dirty="0"/>
              <a:t>FROM table1</a:t>
            </a:r>
          </a:p>
          <a:p>
            <a:pPr marL="0" indent="0">
              <a:buNone/>
            </a:pPr>
            <a:r>
              <a:rPr lang="en-US" dirty="0"/>
              <a:t>LEFT JOIN table2</a:t>
            </a:r>
          </a:p>
          <a:p>
            <a:pPr marL="0" indent="0">
              <a:buNone/>
            </a:pPr>
            <a:r>
              <a:rPr lang="en-US" dirty="0"/>
              <a:t>ON table1.column_name = table2.column_name;</a:t>
            </a:r>
          </a:p>
        </p:txBody>
      </p:sp>
      <p:pic>
        <p:nvPicPr>
          <p:cNvPr id="2052" name="Picture 4" descr="SQL LEFT JOIN">
            <a:extLst>
              <a:ext uri="{FF2B5EF4-FFF2-40B4-BE49-F238E27FC236}">
                <a16:creationId xmlns:a16="http://schemas.microsoft.com/office/drawing/2014/main" id="{4E5787E1-FF1F-4BE3-888F-315FE646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12" y="2951923"/>
            <a:ext cx="2600672" cy="18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78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11347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SELECT </a:t>
            </a:r>
            <a:r>
              <a:rPr lang="en-US" dirty="0" err="1"/>
              <a:t>Customers.CustomerName</a:t>
            </a:r>
            <a:r>
              <a:rPr lang="en-US" dirty="0"/>
              <a:t>, </a:t>
            </a:r>
            <a:r>
              <a:rPr lang="en-US" dirty="0" err="1"/>
              <a:t>Orders.OrderID</a:t>
            </a:r>
            <a:br>
              <a:rPr lang="en-US" dirty="0"/>
            </a:br>
            <a:r>
              <a:rPr lang="en-US" dirty="0"/>
              <a:t>FROM Customers</a:t>
            </a:r>
            <a:br>
              <a:rPr lang="en-US" dirty="0"/>
            </a:br>
            <a:r>
              <a:rPr lang="en-US" dirty="0"/>
              <a:t>LEFT JOIN Orders</a:t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br>
              <a:rPr lang="en-US" dirty="0"/>
            </a:br>
            <a:r>
              <a:rPr lang="en-US" dirty="0"/>
              <a:t>ORDER BY </a:t>
            </a:r>
            <a:r>
              <a:rPr lang="en-US" dirty="0" err="1"/>
              <a:t>Customers.CustomerName</a:t>
            </a:r>
            <a:r>
              <a:rPr lang="en-US" dirty="0"/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A7904-0FDC-4A06-B866-F33674F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FA0EC-D77C-40D7-8472-DC056BFA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99" y="2666999"/>
            <a:ext cx="11377646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86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RIGHT JOIN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3" y="1998133"/>
            <a:ext cx="7272868" cy="37930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dirty="0"/>
              <a:t>FROM table1</a:t>
            </a:r>
          </a:p>
          <a:p>
            <a:pPr marL="0" indent="0">
              <a:buNone/>
            </a:pPr>
            <a:r>
              <a:rPr lang="en-US" dirty="0"/>
              <a:t>RIGHT JOIN table2</a:t>
            </a:r>
          </a:p>
          <a:p>
            <a:pPr marL="0" indent="0">
              <a:buNone/>
            </a:pPr>
            <a:r>
              <a:rPr lang="en-US" dirty="0"/>
              <a:t>ON table1.column_name = table2.column_name;</a:t>
            </a:r>
          </a:p>
        </p:txBody>
      </p:sp>
      <p:pic>
        <p:nvPicPr>
          <p:cNvPr id="3074" name="Picture 2" descr="SQL RIGHT JOIN">
            <a:extLst>
              <a:ext uri="{FF2B5EF4-FFF2-40B4-BE49-F238E27FC236}">
                <a16:creationId xmlns:a16="http://schemas.microsoft.com/office/drawing/2014/main" id="{71A06391-9C5B-421F-B301-5F78AC33E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73" y="2842592"/>
            <a:ext cx="2902276" cy="2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827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30943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SELECT 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Employees.LastName</a:t>
            </a:r>
            <a:r>
              <a:rPr lang="en-US" dirty="0"/>
              <a:t>, </a:t>
            </a:r>
            <a:r>
              <a:rPr lang="en-US" dirty="0" err="1"/>
              <a:t>Employees.FirstName</a:t>
            </a:r>
            <a:br>
              <a:rPr lang="en-US" dirty="0"/>
            </a:br>
            <a:r>
              <a:rPr lang="en-US" dirty="0"/>
              <a:t>FROM Orders</a:t>
            </a:r>
            <a:br>
              <a:rPr lang="en-US" dirty="0"/>
            </a:br>
            <a:r>
              <a:rPr lang="en-US" dirty="0"/>
              <a:t>RIGHT JOIN Employees ON </a:t>
            </a:r>
            <a:r>
              <a:rPr lang="en-US" dirty="0" err="1"/>
              <a:t>Orders.EmployeeID</a:t>
            </a:r>
            <a:r>
              <a:rPr lang="en-US" dirty="0"/>
              <a:t> = </a:t>
            </a:r>
            <a:r>
              <a:rPr lang="en-US" dirty="0" err="1"/>
              <a:t>Employees.EmployeeID</a:t>
            </a:r>
            <a:br>
              <a:rPr lang="en-US" dirty="0"/>
            </a:br>
            <a:r>
              <a:rPr lang="en-US" dirty="0"/>
              <a:t>ORDER BY </a:t>
            </a:r>
            <a:r>
              <a:rPr lang="en-US" dirty="0" err="1"/>
              <a:t>Orders.OrderID</a:t>
            </a:r>
            <a:r>
              <a:rPr lang="en-US" dirty="0"/>
              <a:t>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F3CA2-A568-4F92-AA0E-B8286254B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0" y="3816092"/>
            <a:ext cx="10018712" cy="2310965"/>
          </a:xfrm>
        </p:spPr>
      </p:pic>
    </p:spTree>
    <p:extLst>
      <p:ext uri="{BB962C8B-B14F-4D97-AF65-F5344CB8AC3E}">
        <p14:creationId xmlns:p14="http://schemas.microsoft.com/office/powerpoint/2010/main" val="1605882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FULL OUTER JOIN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3" y="1998133"/>
            <a:ext cx="7272868" cy="37930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dirty="0"/>
              <a:t>FROM table1</a:t>
            </a:r>
          </a:p>
          <a:p>
            <a:pPr marL="0" indent="0">
              <a:buNone/>
            </a:pPr>
            <a:r>
              <a:rPr lang="en-US" dirty="0"/>
              <a:t>FULL OUTER JOIN table2</a:t>
            </a:r>
          </a:p>
          <a:p>
            <a:pPr marL="0" indent="0">
              <a:buNone/>
            </a:pPr>
            <a:r>
              <a:rPr lang="en-US" dirty="0"/>
              <a:t>ON table1.column_name = table2.column_name</a:t>
            </a:r>
          </a:p>
          <a:p>
            <a:pPr marL="0" indent="0">
              <a:buNone/>
            </a:pPr>
            <a:r>
              <a:rPr lang="en-US" dirty="0"/>
              <a:t>WHERE condition;</a:t>
            </a:r>
          </a:p>
        </p:txBody>
      </p:sp>
      <p:pic>
        <p:nvPicPr>
          <p:cNvPr id="4098" name="Picture 2" descr="SQL FULL OUTER JOIN">
            <a:extLst>
              <a:ext uri="{FF2B5EF4-FFF2-40B4-BE49-F238E27FC236}">
                <a16:creationId xmlns:a16="http://schemas.microsoft.com/office/drawing/2014/main" id="{783B1DF8-DCF1-4150-BAEB-A7683CDAB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93" y="2862471"/>
            <a:ext cx="2847436" cy="20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60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30943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SELECT </a:t>
            </a:r>
            <a:r>
              <a:rPr lang="en-US" dirty="0" err="1"/>
              <a:t>Customers.CustomerName</a:t>
            </a:r>
            <a:r>
              <a:rPr lang="en-US" dirty="0"/>
              <a:t>, </a:t>
            </a:r>
            <a:r>
              <a:rPr lang="en-US" dirty="0" err="1"/>
              <a:t>Orders.OrderID</a:t>
            </a:r>
            <a:br>
              <a:rPr lang="en-US" dirty="0"/>
            </a:br>
            <a:r>
              <a:rPr lang="en-US" dirty="0"/>
              <a:t>FROM Customers</a:t>
            </a:r>
            <a:br>
              <a:rPr lang="en-US" dirty="0"/>
            </a:br>
            <a:r>
              <a:rPr lang="en-US" dirty="0"/>
              <a:t>FULL OUTER JOIN Orders ON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br>
              <a:rPr lang="en-US" dirty="0"/>
            </a:br>
            <a:r>
              <a:rPr lang="en-US" dirty="0"/>
              <a:t>ORDER BY </a:t>
            </a:r>
            <a:r>
              <a:rPr lang="en-US" dirty="0" err="1"/>
              <a:t>Customers.CustomerName</a:t>
            </a:r>
            <a:r>
              <a:rPr lang="en-US" dirty="0"/>
              <a:t>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8D6218-D349-4A67-98F3-0543120B4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0" y="3429000"/>
            <a:ext cx="10018712" cy="2940714"/>
          </a:xfrm>
        </p:spPr>
      </p:pic>
    </p:spTree>
    <p:extLst>
      <p:ext uri="{BB962C8B-B14F-4D97-AF65-F5344CB8AC3E}">
        <p14:creationId xmlns:p14="http://schemas.microsoft.com/office/powerpoint/2010/main" val="35241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Реляционные базы данных: отношение один к одному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9458" name="Picture 2" descr="Diagram of a one-to-one relationship">
            <a:extLst>
              <a:ext uri="{FF2B5EF4-FFF2-40B4-BE49-F238E27FC236}">
                <a16:creationId xmlns:a16="http://schemas.microsoft.com/office/drawing/2014/main" id="{C5C63111-57C9-4BAC-B51A-E3EA0F37E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96" y="2430569"/>
            <a:ext cx="6969432" cy="19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211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2" y="1434482"/>
            <a:ext cx="6551795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DATABASE </a:t>
            </a:r>
            <a:r>
              <a:rPr lang="en-US" sz="2000" dirty="0" err="1"/>
              <a:t>databasename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SHOW DATABASES;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DROP DATABASE </a:t>
            </a:r>
            <a:r>
              <a:rPr lang="en-US" sz="2000" dirty="0" err="1"/>
              <a:t>databasename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9670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CREATE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2" y="1434482"/>
            <a:ext cx="6551795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table_name</a:t>
            </a:r>
            <a:r>
              <a:rPr lang="en-US" sz="2000" dirty="0"/>
              <a:t> (</a:t>
            </a:r>
          </a:p>
          <a:p>
            <a:pPr marL="0" indent="0">
              <a:buNone/>
            </a:pPr>
            <a:r>
              <a:rPr lang="en-US" sz="2000" dirty="0"/>
              <a:t>    column1 datatype,</a:t>
            </a:r>
          </a:p>
          <a:p>
            <a:pPr marL="0" indent="0">
              <a:buNone/>
            </a:pPr>
            <a:r>
              <a:rPr lang="en-US" sz="2000" dirty="0"/>
              <a:t>    column2 datatype,</a:t>
            </a:r>
          </a:p>
          <a:p>
            <a:pPr marL="0" indent="0">
              <a:buNone/>
            </a:pPr>
            <a:r>
              <a:rPr lang="en-US" sz="2000" dirty="0"/>
              <a:t>    column3 datatype,</a:t>
            </a:r>
          </a:p>
          <a:p>
            <a:pPr marL="0" indent="0">
              <a:buNone/>
            </a:pPr>
            <a:r>
              <a:rPr lang="en-US" sz="2000" dirty="0"/>
              <a:t>   ....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65723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PersonID</a:t>
            </a:r>
            <a:r>
              <a:rPr lang="en-US" dirty="0"/>
              <a:t> int,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varchar(255),</a:t>
            </a:r>
            <a:br>
              <a:rPr lang="en-US" dirty="0"/>
            </a:br>
            <a:r>
              <a:rPr lang="en-US" dirty="0"/>
              <a:t>    FirstName varchar(255),</a:t>
            </a:r>
            <a:br>
              <a:rPr lang="en-US" dirty="0"/>
            </a:br>
            <a:r>
              <a:rPr lang="en-US" dirty="0"/>
              <a:t>    Address varchar(255),</a:t>
            </a:r>
            <a:br>
              <a:rPr lang="en-US" dirty="0"/>
            </a:br>
            <a:r>
              <a:rPr lang="en-US" dirty="0"/>
              <a:t>    City varchar(255)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6145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8A1E4-3D47-4AA8-AE41-2F110E0E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Типы данных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A1E652-FCF2-4289-8AD3-E824C0F96F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55903" y="685800"/>
          <a:ext cx="5801369" cy="51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748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771621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367069">
                <a:tc>
                  <a:txBody>
                    <a:bodyPr/>
                    <a:lstStyle/>
                    <a:p>
                      <a:r>
                        <a:rPr lang="ru-RU" sz="1700"/>
                        <a:t>Тип</a:t>
                      </a:r>
                      <a:endParaRPr lang="en-US" sz="1700"/>
                    </a:p>
                  </a:txBody>
                  <a:tcPr marL="85811" marR="85811" marT="42906" marB="42906"/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Описание</a:t>
                      </a:r>
                      <a:endParaRPr lang="en-US" sz="1700"/>
                    </a:p>
                  </a:txBody>
                  <a:tcPr marL="85811" marR="85811" marT="42906" marB="42906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620661">
                <a:tc>
                  <a:txBody>
                    <a:bodyPr/>
                    <a:lstStyle/>
                    <a:p>
                      <a:r>
                        <a:rPr lang="en-US" sz="1700"/>
                        <a:t>varchar(n)</a:t>
                      </a:r>
                    </a:p>
                  </a:txBody>
                  <a:tcPr marL="85811" marR="85811" marT="42906" marB="42906"/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строка символов с максимальной длинной - </a:t>
                      </a:r>
                      <a:r>
                        <a:rPr lang="en-US" sz="1700"/>
                        <a:t>n</a:t>
                      </a:r>
                    </a:p>
                  </a:txBody>
                  <a:tcPr marL="85811" marR="85811" marT="42906" marB="42906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367069">
                <a:tc>
                  <a:txBody>
                    <a:bodyPr/>
                    <a:lstStyle/>
                    <a:p>
                      <a:r>
                        <a:rPr lang="en-US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811" marR="85811" marT="42906" marB="42906"/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строка символов не более 2 </a:t>
                      </a:r>
                      <a:r>
                        <a:rPr lang="en-US" sz="1700"/>
                        <a:t>GB</a:t>
                      </a:r>
                    </a:p>
                  </a:txBody>
                  <a:tcPr marL="85811" marR="85811" marT="42906" marB="42906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620661">
                <a:tc>
                  <a:txBody>
                    <a:bodyPr/>
                    <a:lstStyle/>
                    <a:p>
                      <a:r>
                        <a:rPr lang="en-US" sz="1700"/>
                        <a:t>varbinary</a:t>
                      </a:r>
                    </a:p>
                  </a:txBody>
                  <a:tcPr marL="85811" marR="85811" marT="42906" marB="42906"/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бинарная строка не более 8000 байт</a:t>
                      </a:r>
                      <a:endParaRPr lang="en-US" sz="1700"/>
                    </a:p>
                  </a:txBody>
                  <a:tcPr marL="85811" marR="85811" marT="42906" marB="42906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620661">
                <a:tc>
                  <a:txBody>
                    <a:bodyPr/>
                    <a:lstStyle/>
                    <a:p>
                      <a:r>
                        <a:rPr lang="en-US" sz="1700"/>
                        <a:t>int</a:t>
                      </a:r>
                    </a:p>
                  </a:txBody>
                  <a:tcPr marL="85811" marR="85811" marT="42906" marB="42906"/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целые числа между        </a:t>
                      </a:r>
                      <a:r>
                        <a:rPr lang="en-US" sz="1700"/>
                        <a:t>-2,147,483,648 </a:t>
                      </a:r>
                      <a:r>
                        <a:rPr lang="ru-RU" sz="1700"/>
                        <a:t>и </a:t>
                      </a:r>
                      <a:r>
                        <a:rPr lang="en-US" sz="1700"/>
                        <a:t>2,147,483,647</a:t>
                      </a:r>
                    </a:p>
                  </a:txBody>
                  <a:tcPr marL="85811" marR="85811" marT="42906" marB="42906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1635029">
                <a:tc>
                  <a:txBody>
                    <a:bodyPr/>
                    <a:lstStyle/>
                    <a:p>
                      <a:r>
                        <a:rPr lang="en-US" sz="1700"/>
                        <a:t>float(n)</a:t>
                      </a:r>
                    </a:p>
                  </a:txBody>
                  <a:tcPr marL="85811" marR="85811" marT="42906" marB="42906"/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числа с плавающей точкой, </a:t>
                      </a:r>
                      <a:r>
                        <a:rPr lang="en-US" sz="1700"/>
                        <a:t>n</a:t>
                      </a:r>
                      <a:r>
                        <a:rPr lang="ru-RU" sz="1700"/>
                        <a:t> принимает два значения – 24 и 53, которые указывают на количество байт, которое выделяется на хранение числа (4 и 8 соответственно)</a:t>
                      </a:r>
                      <a:endParaRPr lang="en-US" sz="1700"/>
                    </a:p>
                  </a:txBody>
                  <a:tcPr marL="85811" marR="85811" marT="42906" marB="42906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874253">
                <a:tc>
                  <a:txBody>
                    <a:bodyPr/>
                    <a:lstStyle/>
                    <a:p>
                      <a:r>
                        <a:rPr lang="en-US" sz="1700"/>
                        <a:t>datetime</a:t>
                      </a:r>
                    </a:p>
                  </a:txBody>
                  <a:tcPr marL="85811" marR="85811" marT="42906" marB="42906"/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От 1-го января 1753 г. до 31-го декабря 9999 г. с точностью 3.33 миллисекунды</a:t>
                      </a:r>
                      <a:endParaRPr lang="en-US" sz="1700"/>
                    </a:p>
                  </a:txBody>
                  <a:tcPr marL="85811" marR="85811" marT="42906" marB="42906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036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DROP TABLE </a:t>
            </a:r>
            <a:r>
              <a:rPr lang="ru-RU" sz="3200" dirty="0">
                <a:solidFill>
                  <a:srgbClr val="FFFFFF"/>
                </a:solidFill>
              </a:rPr>
              <a:t>и </a:t>
            </a:r>
            <a:r>
              <a:rPr lang="en-US" sz="3200" dirty="0">
                <a:solidFill>
                  <a:srgbClr val="FFFFFF"/>
                </a:solidFill>
              </a:rPr>
              <a:t>ALTER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2" y="1434482"/>
            <a:ext cx="6551795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DROP TABLE </a:t>
            </a:r>
            <a:r>
              <a:rPr lang="en-US" sz="2000" dirty="0" err="1"/>
              <a:t>table_name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ALTER TABLE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ADD </a:t>
            </a:r>
            <a:r>
              <a:rPr lang="en-US" sz="2000" dirty="0" err="1"/>
              <a:t>column_name</a:t>
            </a:r>
            <a:r>
              <a:rPr lang="en-US" sz="2000" dirty="0"/>
              <a:t> datatype;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ALTER TABLE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DROP COLUMN </a:t>
            </a:r>
            <a:r>
              <a:rPr lang="en-US" sz="2000" dirty="0" err="1"/>
              <a:t>column_name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ALTER TABLE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ALTER COLUMN </a:t>
            </a:r>
            <a:r>
              <a:rPr lang="en-US" sz="2000" dirty="0" err="1"/>
              <a:t>column_name</a:t>
            </a:r>
            <a:r>
              <a:rPr lang="en-US" sz="2000" dirty="0"/>
              <a:t> datatype;</a:t>
            </a:r>
          </a:p>
        </p:txBody>
      </p:sp>
    </p:spTree>
    <p:extLst>
      <p:ext uri="{BB962C8B-B14F-4D97-AF65-F5344CB8AC3E}">
        <p14:creationId xmlns:p14="http://schemas.microsoft.com/office/powerpoint/2010/main" val="2968062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NOT NULL – </a:t>
            </a:r>
            <a:r>
              <a:rPr lang="ru-RU" dirty="0"/>
              <a:t>столбец не примет значение </a:t>
            </a:r>
            <a:r>
              <a:rPr lang="en-US" dirty="0"/>
              <a:t>NULL </a:t>
            </a:r>
            <a:r>
              <a:rPr lang="ru-RU" dirty="0"/>
              <a:t>при добавлении записей</a:t>
            </a:r>
            <a:br>
              <a:rPr lang="ru-RU" dirty="0"/>
            </a:br>
            <a:br>
              <a:rPr lang="ru-RU" dirty="0"/>
            </a:br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    ID int NOT NULL,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varchar(255) NOT NULL,</a:t>
            </a:r>
            <a:br>
              <a:rPr lang="en-US" dirty="0"/>
            </a:br>
            <a:r>
              <a:rPr lang="en-US" dirty="0"/>
              <a:t>    FirstName varchar(255) NOT NULL,</a:t>
            </a:r>
            <a:br>
              <a:rPr lang="en-US" dirty="0"/>
            </a:br>
            <a:r>
              <a:rPr lang="en-US" dirty="0"/>
              <a:t>    Age int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67002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UNIQUE – </a:t>
            </a:r>
            <a:r>
              <a:rPr lang="ru-RU" dirty="0"/>
              <a:t>все значения столбца должны быть уникальными</a:t>
            </a:r>
            <a:br>
              <a:rPr lang="ru-RU" dirty="0"/>
            </a:br>
            <a:br>
              <a:rPr lang="ru-RU" dirty="0"/>
            </a:br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    ID int NOT NULL UNIQUE,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varchar(255) NOT NULL,</a:t>
            </a:r>
            <a:br>
              <a:rPr lang="en-US" dirty="0"/>
            </a:br>
            <a:r>
              <a:rPr lang="en-US" dirty="0"/>
              <a:t>    FirstName varchar(255),</a:t>
            </a:r>
            <a:br>
              <a:rPr lang="en-US" dirty="0"/>
            </a:br>
            <a:r>
              <a:rPr lang="en-US" dirty="0"/>
              <a:t>    Age int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5701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PRIMARY KEY – </a:t>
            </a:r>
            <a:r>
              <a:rPr lang="ru-RU" dirty="0"/>
              <a:t>отмечает столбец как первичный ключ</a:t>
            </a:r>
            <a:br>
              <a:rPr lang="ru-RU" dirty="0"/>
            </a:br>
            <a:br>
              <a:rPr lang="ru-RU" dirty="0"/>
            </a:br>
            <a:r>
              <a:rPr lang="en-US" dirty="0"/>
              <a:t>CREATE TABLE Persons (</a:t>
            </a:r>
            <a:br>
              <a:rPr lang="en-US" dirty="0"/>
            </a:br>
            <a:r>
              <a:rPr lang="en-US" dirty="0"/>
              <a:t>    ID int NOT NULL PRIMARY KEY,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varchar(255) NOT NULL,</a:t>
            </a:r>
            <a:br>
              <a:rPr lang="en-US" dirty="0"/>
            </a:br>
            <a:r>
              <a:rPr lang="en-US" dirty="0"/>
              <a:t>    FirstName varchar(255),</a:t>
            </a:r>
            <a:br>
              <a:rPr lang="en-US" dirty="0"/>
            </a:br>
            <a:r>
              <a:rPr lang="en-US" dirty="0"/>
              <a:t>    Age int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941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707689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FOREIGN KEY– </a:t>
            </a:r>
            <a:r>
              <a:rPr lang="ru-RU" dirty="0"/>
              <a:t>отмечает столбец как внешний ключ, тем самым связывая таблицы</a:t>
            </a:r>
            <a:br>
              <a:rPr lang="ru-RU" dirty="0"/>
            </a:br>
            <a:br>
              <a:rPr lang="ru-RU" dirty="0"/>
            </a:br>
            <a:r>
              <a:rPr lang="en-US" dirty="0"/>
              <a:t>CREATE TABLE Orders (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OrderID</a:t>
            </a:r>
            <a:r>
              <a:rPr lang="en-US" dirty="0"/>
              <a:t> int NOT NULL PRIMARY KEY,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OrderNumber</a:t>
            </a:r>
            <a:r>
              <a:rPr lang="en-US" dirty="0"/>
              <a:t> int NOT NULL,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PersonID</a:t>
            </a:r>
            <a:r>
              <a:rPr lang="en-US" dirty="0"/>
              <a:t> int FOREIGN KEY REFERENCES Persons(</a:t>
            </a:r>
            <a:r>
              <a:rPr lang="en-US" dirty="0" err="1"/>
              <a:t>PersonID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189304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SQLite </a:t>
            </a:r>
            <a:r>
              <a:rPr lang="ru-RU" sz="3400">
                <a:solidFill>
                  <a:srgbClr val="FFFFFF"/>
                </a:solidFill>
              </a:rPr>
              <a:t>– компактная СУБД</a:t>
            </a:r>
            <a:endParaRPr lang="en-US" sz="3400">
              <a:solidFill>
                <a:srgbClr val="FFFFFF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9519C760-A8E1-49EA-BF60-CEAA9DCA7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72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Реляционные базы данных: отношение один ко многим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0482" name="Picture 2" descr="Diagram of one-to-many relationship">
            <a:extLst>
              <a:ext uri="{FF2B5EF4-FFF2-40B4-BE49-F238E27FC236}">
                <a16:creationId xmlns:a16="http://schemas.microsoft.com/office/drawing/2014/main" id="{2203A8B8-0ECF-4A87-A5C2-65360A340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17" y="2192777"/>
            <a:ext cx="6453808" cy="247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785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D66-1ABA-4698-8588-81F3546B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159527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DB Browser for SQLite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https://sqlitebrowser.org/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5122" name="Picture 2" descr="DB Browser for SQLite Screenshot">
            <a:extLst>
              <a:ext uri="{FF2B5EF4-FFF2-40B4-BE49-F238E27FC236}">
                <a16:creationId xmlns:a16="http://schemas.microsoft.com/office/drawing/2014/main" id="{43BA8D6F-C3BC-4433-82A8-80FECBC65A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338" y="1490870"/>
            <a:ext cx="6625054" cy="58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884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419" y="3870805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Работа с дб в </a:t>
            </a:r>
            <a:r>
              <a:rPr lang="en-US" sz="4800" dirty="0"/>
              <a:t>SQLITE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8A52D-FED5-4B6F-899F-EAEE6766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065" y="4003675"/>
            <a:ext cx="53244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46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Модель </a:t>
            </a:r>
            <a:r>
              <a:rPr lang="en-US" sz="2400" dirty="0">
                <a:solidFill>
                  <a:srgbClr val="FFFFFF"/>
                </a:solidFill>
              </a:rPr>
              <a:t>Django</a:t>
            </a:r>
            <a:r>
              <a:rPr lang="ru-RU" sz="2400" dirty="0">
                <a:solidFill>
                  <a:srgbClr val="FFFFFF"/>
                </a:solidFill>
              </a:rPr>
              <a:t> – класс, пронаследованный от </a:t>
            </a:r>
            <a:r>
              <a:rPr lang="en-US" sz="2400" dirty="0" err="1">
                <a:solidFill>
                  <a:srgbClr val="FFFFFF"/>
                </a:solidFill>
              </a:rPr>
              <a:t>django.db.models.Model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ru-RU" sz="2400" dirty="0">
                <a:solidFill>
                  <a:srgbClr val="FFFFFF"/>
                </a:solidFill>
              </a:rPr>
              <a:t>определяет поля базы через свои атрибуты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4A67DE-6B03-4E77-98F5-B2B12D9097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971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Пример модели с полями </a:t>
            </a:r>
            <a:r>
              <a:rPr lang="en-US" sz="3200" dirty="0">
                <a:solidFill>
                  <a:srgbClr val="FFFFFF"/>
                </a:solidFill>
              </a:rPr>
              <a:t>title, subtitle, content, image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#models.py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django.db</a:t>
            </a:r>
            <a:r>
              <a:rPr lang="en-US" sz="2000" dirty="0"/>
              <a:t> import models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Post(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	title 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=100)</a:t>
            </a:r>
          </a:p>
          <a:p>
            <a:pPr marL="0" indent="0">
              <a:buNone/>
            </a:pPr>
            <a:r>
              <a:rPr lang="en-US" sz="2000" dirty="0"/>
              <a:t>	subtitle 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=200)</a:t>
            </a:r>
          </a:p>
          <a:p>
            <a:pPr marL="0" indent="0">
              <a:buNone/>
            </a:pPr>
            <a:r>
              <a:rPr lang="en-US" sz="2000" dirty="0"/>
              <a:t>	content = </a:t>
            </a:r>
            <a:r>
              <a:rPr lang="en-US" sz="2000" dirty="0" err="1"/>
              <a:t>models.TextField</a:t>
            </a:r>
            <a:r>
              <a:rPr lang="en-US" sz="2000" dirty="0"/>
              <a:t>(blank=False)</a:t>
            </a:r>
          </a:p>
          <a:p>
            <a:pPr marL="0" indent="0">
              <a:buNone/>
            </a:pPr>
            <a:r>
              <a:rPr lang="en-US" sz="2000" dirty="0"/>
              <a:t>	image = </a:t>
            </a:r>
            <a:r>
              <a:rPr lang="en-US" sz="2000" dirty="0" err="1"/>
              <a:t>models.ImageField</a:t>
            </a:r>
            <a:r>
              <a:rPr lang="en-US" sz="2000" dirty="0"/>
              <a:t>(</a:t>
            </a:r>
            <a:r>
              <a:rPr lang="en-US" sz="2000" dirty="0" err="1"/>
              <a:t>upload_to</a:t>
            </a:r>
            <a:r>
              <a:rPr lang="en-US" sz="2000" dirty="0"/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17683971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D66-1ABA-4698-8588-81F3546B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4488D-E50B-4D40-B7B4-19C85CC03F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3034" y="2694562"/>
          <a:ext cx="9737661" cy="3096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/>
                        <a:t>Поле</a:t>
                      </a:r>
                      <a:endParaRPr lang="en-US" sz="240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/>
                        <a:t>CharField</a:t>
                      </a: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«Имя продукта»</a:t>
                      </a:r>
                      <a:endParaRPr lang="en-US" sz="240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/>
                        <a:t>TextField</a:t>
                      </a: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«Смеркалось, жаркий день бледнел неуловимо...»</a:t>
                      </a:r>
                      <a:endParaRPr lang="en-US" sz="240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/>
                        <a:t>EmailField</a:t>
                      </a: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/>
                        <a:t>URLField</a:t>
                      </a: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5876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D66-1ABA-4698-8588-81F3546B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4488D-E50B-4D40-B7B4-19C85CC03F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3034" y="2694562"/>
          <a:ext cx="9737661" cy="2006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/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IntegerField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DecimalField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3.14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1660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D66-1ABA-4698-8588-81F3546B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4488D-E50B-4D40-B7B4-19C85CC03F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3034" y="2694562"/>
          <a:ext cx="9737661" cy="255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/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/>
                        <a:t>AutoField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BooleanField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DateTimeField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5199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D859F-6F59-4FB1-83D3-42FEA683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rgbClr val="FFFFFF"/>
                </a:solidFill>
              </a:rPr>
              <a:t>Параметры полей</a:t>
            </a:r>
            <a:endParaRPr lang="en-US" sz="37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B5DFF9-EE1F-4D7F-B63F-BB6F039C10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876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sz="4800" dirty="0"/>
              <a:t>Блог: модель и поля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89734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FF47B-B4BD-4B5C-A9E7-35879BEE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>
                <a:solidFill>
                  <a:srgbClr val="FFFFFF"/>
                </a:solidFill>
              </a:rPr>
              <a:t>Миграции – генерируют скрипты для изменения структуры базы данных</a:t>
            </a:r>
            <a:endParaRPr lang="en-US" sz="34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350C48-384F-4217-9133-BC97D908F2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20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Реляционные базы данных: отношение многие ко многим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1506" name="Picture 2" descr="Screenshot of a many-to-many relationship in the Relationships tab.">
            <a:extLst>
              <a:ext uri="{FF2B5EF4-FFF2-40B4-BE49-F238E27FC236}">
                <a16:creationId xmlns:a16="http://schemas.microsoft.com/office/drawing/2014/main" id="{C4B3C561-69BA-4FA3-A14E-4A3B2D29A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92" y="2202345"/>
            <a:ext cx="7486384" cy="245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674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0C894-4ED5-445B-9728-D7AF9E56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700" dirty="0">
                <a:solidFill>
                  <a:srgbClr val="FFFFFF"/>
                </a:solidFill>
              </a:rPr>
              <a:t>Первоначальная </a:t>
            </a:r>
            <a:r>
              <a:rPr lang="en-US" sz="2700" dirty="0">
                <a:solidFill>
                  <a:srgbClr val="FFFFFF"/>
                </a:solidFill>
              </a:rPr>
              <a:t>(initial) </a:t>
            </a:r>
            <a:r>
              <a:rPr lang="ru-RU" sz="2700" dirty="0">
                <a:solidFill>
                  <a:srgbClr val="FFFFFF"/>
                </a:solidFill>
              </a:rPr>
              <a:t>миграция – первая миграция для нового приложения </a:t>
            </a:r>
            <a:r>
              <a:rPr lang="en-US" sz="2700" dirty="0">
                <a:solidFill>
                  <a:srgbClr val="FFFFFF"/>
                </a:solidFill>
              </a:rPr>
              <a:t>Django, </a:t>
            </a:r>
            <a:r>
              <a:rPr lang="ru-RU" sz="2700" dirty="0">
                <a:solidFill>
                  <a:srgbClr val="FFFFFF"/>
                </a:solidFill>
              </a:rPr>
              <a:t>создаёт таблицы для моделей, определённых к этому времени</a:t>
            </a:r>
            <a:endParaRPr lang="en-US" sz="27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3C87-AFCB-4329-B3CC-C0D63384B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python manage.py </a:t>
            </a:r>
            <a:r>
              <a:rPr lang="en-US" sz="2000" dirty="0" err="1"/>
              <a:t>makemigrations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ru-RU" sz="2000" dirty="0"/>
              <a:t>создаёт</a:t>
            </a:r>
            <a:r>
              <a:rPr lang="en-US" sz="2000" dirty="0"/>
              <a:t> </a:t>
            </a:r>
            <a:r>
              <a:rPr lang="ru-RU" sz="2000" dirty="0"/>
              <a:t>пронумерованные файлы миграции</a:t>
            </a:r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ru-RU" sz="2000" dirty="0"/>
              <a:t>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ru-RU" sz="2000" dirty="0"/>
              <a:t>файлы находятся в </a:t>
            </a:r>
            <a:r>
              <a:rPr lang="en-US" sz="2000" dirty="0" err="1"/>
              <a:t>appname</a:t>
            </a:r>
            <a:r>
              <a:rPr lang="en-US" sz="2000" dirty="0"/>
              <a:t>/migrations/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python manage.py </a:t>
            </a:r>
            <a:r>
              <a:rPr lang="en-US" sz="2000" dirty="0" err="1"/>
              <a:t>showmigrations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ru-RU" sz="2000" dirty="0"/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ru-RU" sz="2000" dirty="0"/>
              <a:t>отмечает выполненные миграции - </a:t>
            </a:r>
            <a:r>
              <a:rPr lang="en-US" sz="2000" dirty="0"/>
              <a:t>[X]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python manage.py migrate</a:t>
            </a:r>
            <a:r>
              <a:rPr lang="ru-RU" sz="2000" dirty="0"/>
              <a:t> </a:t>
            </a:r>
            <a:r>
              <a:rPr lang="en-US" sz="2000" dirty="0"/>
              <a:t>&lt;</a:t>
            </a:r>
            <a:r>
              <a:rPr lang="en-US" sz="2000" dirty="0" err="1"/>
              <a:t>appname</a:t>
            </a:r>
            <a:r>
              <a:rPr lang="en-US" sz="2000" dirty="0"/>
              <a:t>&gt; &lt;number&gt;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ru-RU" sz="2000" dirty="0"/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ru-RU" sz="2000" dirty="0"/>
              <a:t>запускает конкретную миграцию для конкретного приложения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818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Блог</a:t>
            </a:r>
            <a:r>
              <a:rPr lang="en-US" sz="4800" dirty="0"/>
              <a:t>: </a:t>
            </a:r>
            <a:r>
              <a:rPr lang="en-US" sz="4800"/>
              <a:t>первоначальная миграция</a:t>
            </a:r>
          </a:p>
        </p:txBody>
      </p:sp>
    </p:spTree>
    <p:extLst>
      <p:ext uri="{BB962C8B-B14F-4D97-AF65-F5344CB8AC3E}">
        <p14:creationId xmlns:p14="http://schemas.microsoft.com/office/powerpoint/2010/main" val="292946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Блог</a:t>
            </a:r>
            <a:r>
              <a:rPr lang="en-US" sz="4800" dirty="0"/>
              <a:t>: </a:t>
            </a:r>
            <a:r>
              <a:rPr lang="en-US" sz="4800"/>
              <a:t>интерфейс админа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55185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8A1E4-3D47-4AA8-AE41-2F110E0E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SQL – </a:t>
            </a:r>
            <a:r>
              <a:rPr lang="ru-RU" sz="1900">
                <a:solidFill>
                  <a:srgbClr val="FFFFFF"/>
                </a:solidFill>
              </a:rPr>
              <a:t>язык программирования реляционных баз данных</a:t>
            </a:r>
            <a:endParaRPr lang="en-US" sz="1900">
              <a:solidFill>
                <a:srgbClr val="FFFFFF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C694C8-B29B-4A5C-9DC2-19515A6C3E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78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D7302-750B-42BF-9FDF-200346A0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500">
                <a:solidFill>
                  <a:srgbClr val="FFFFFF"/>
                </a:solidFill>
              </a:rPr>
              <a:t>Синтаксис </a:t>
            </a:r>
            <a:r>
              <a:rPr lang="en-US" sz="2500">
                <a:solidFill>
                  <a:srgbClr val="FFFFFF"/>
                </a:solidFill>
              </a:rPr>
              <a:t>SQL </a:t>
            </a:r>
            <a:r>
              <a:rPr lang="ru-RU" sz="2500">
                <a:solidFill>
                  <a:srgbClr val="FFFFFF"/>
                </a:solidFill>
              </a:rPr>
              <a:t>представлен ограниченным набором команд, разделяемых точкой с запятой в случае выполнения нескольких команд последовательно</a:t>
            </a:r>
            <a:endParaRPr lang="en-US" sz="25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299F-AA89-4E60-A5C1-50C2D933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/>
              <a:t>SELECT – </a:t>
            </a:r>
            <a:r>
              <a:rPr lang="ru-RU" sz="2000"/>
              <a:t>извлекает данные из таблицы</a:t>
            </a:r>
          </a:p>
          <a:p>
            <a:r>
              <a:rPr lang="en-US" sz="2000"/>
              <a:t>UPDATE –</a:t>
            </a:r>
            <a:r>
              <a:rPr lang="ru-RU" sz="2000"/>
              <a:t> обновляет данные в таблице</a:t>
            </a:r>
          </a:p>
          <a:p>
            <a:r>
              <a:rPr lang="en-US" sz="2000"/>
              <a:t>DELETE – </a:t>
            </a:r>
            <a:r>
              <a:rPr lang="ru-RU" sz="2000"/>
              <a:t>удаляет данные из таблицы</a:t>
            </a:r>
          </a:p>
          <a:p>
            <a:r>
              <a:rPr lang="en-US" sz="2000"/>
              <a:t>INSERT</a:t>
            </a:r>
            <a:r>
              <a:rPr lang="ru-RU" sz="2000"/>
              <a:t> </a:t>
            </a:r>
            <a:r>
              <a:rPr lang="en-US" sz="2000"/>
              <a:t>INTO – </a:t>
            </a:r>
            <a:r>
              <a:rPr lang="ru-RU" sz="2000"/>
              <a:t>добавляет данные в таблицу</a:t>
            </a:r>
          </a:p>
          <a:p>
            <a:r>
              <a:rPr lang="en-US" sz="2000"/>
              <a:t>CREATE DATABASE – </a:t>
            </a:r>
            <a:r>
              <a:rPr lang="ru-RU" sz="2000"/>
              <a:t>создаёт новую базу</a:t>
            </a:r>
          </a:p>
          <a:p>
            <a:r>
              <a:rPr lang="en-US" sz="2000"/>
              <a:t>ALTER DATABASE – </a:t>
            </a:r>
            <a:r>
              <a:rPr lang="ru-RU" sz="2000"/>
              <a:t>изменяет существующую базу</a:t>
            </a:r>
          </a:p>
          <a:p>
            <a:r>
              <a:rPr lang="en-US" sz="2000"/>
              <a:t>CREATE TABLE – </a:t>
            </a:r>
            <a:r>
              <a:rPr lang="ru-RU" sz="2000"/>
              <a:t>создаёт новую таблицу</a:t>
            </a:r>
          </a:p>
          <a:p>
            <a:r>
              <a:rPr lang="en-US" sz="2000"/>
              <a:t>ALTER TABLE – </a:t>
            </a:r>
            <a:r>
              <a:rPr lang="ru-RU" sz="2000"/>
              <a:t>обновляет структуру таблицы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3649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SELECT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column1, column2, ...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*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SELECT DISTINCT column1, column2, ...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514296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Microsoft Office PowerPoint</Application>
  <PresentationFormat>Widescreen</PresentationFormat>
  <Paragraphs>243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Office Theme</vt:lpstr>
      <vt:lpstr>Parallax</vt:lpstr>
      <vt:lpstr>Запуск через VS Code</vt:lpstr>
      <vt:lpstr>Реляционные базы данных: таблицы</vt:lpstr>
      <vt:lpstr>Реляционные базы данных: ключи</vt:lpstr>
      <vt:lpstr>Реляционные базы данных: отношение один к одному</vt:lpstr>
      <vt:lpstr>Реляционные базы данных: отношение один ко многим</vt:lpstr>
      <vt:lpstr>Реляционные базы данных: отношение многие ко многим</vt:lpstr>
      <vt:lpstr>SQL – язык программирования реляционных баз данных</vt:lpstr>
      <vt:lpstr>Синтаксис SQL представлен ограниченным набором команд, разделяемых точкой с запятой в случае выполнения нескольких команд последовательно</vt:lpstr>
      <vt:lpstr>SELECT</vt:lpstr>
      <vt:lpstr>Пример таблицы</vt:lpstr>
      <vt:lpstr>SELECT * FROM Customers;</vt:lpstr>
      <vt:lpstr>SELECT ContactName, City, Country  FROM Customers;</vt:lpstr>
      <vt:lpstr>SELECT DISTINCT Country FROM Customers;</vt:lpstr>
      <vt:lpstr>WHERE</vt:lpstr>
      <vt:lpstr>Операторы блока WHERE</vt:lpstr>
      <vt:lpstr>SELECT * FROM Customers WHERE Country='UK';</vt:lpstr>
      <vt:lpstr>SELECT * FROM Products WHERE Price BETWEEN 50 AND 60;</vt:lpstr>
      <vt:lpstr>SELECT * FROM Customers WHERE City LIKE 's_n%';</vt:lpstr>
      <vt:lpstr>SELECT * FROM Customers WHERE City IN ('Paris','London');</vt:lpstr>
      <vt:lpstr>AND, OR, NOT</vt:lpstr>
      <vt:lpstr>SELECT * FROM Customers WHERE Country='Germany' AND NOT (City='Berlin' OR City='München');</vt:lpstr>
      <vt:lpstr>ORDER BY</vt:lpstr>
      <vt:lpstr>SELECT * FROM Customers ORDER BY Country ASC, CustomerName DESC;</vt:lpstr>
      <vt:lpstr>INSERT INTO</vt:lpstr>
      <vt:lpstr>INSERT INTO Customers (CustomerName, ContactName, Address, City, PostalCode, Country) VALUES ('Cardinal','Tom B. Erichsen','Skagen 21','Stavanger','4007','Norway’); SELECT * FROM Customers WHERE ContactName = 'Tom B. Erichsen';</vt:lpstr>
      <vt:lpstr>UPDATE</vt:lpstr>
      <vt:lpstr>UPDATE Customers SET ContactName='Alfred Schmidt', City='Frankfurt' WHERE CustomerID=1; SELECT * FROM Customers WHERE CustomerID=1;</vt:lpstr>
      <vt:lpstr>DELETE</vt:lpstr>
      <vt:lpstr>DELETE FROM Customers WHERE CustomerName='Alfreds Futterkiste’; SELECT * FROM Customers WHERE CustomerName='Alfreds Futterkiste’;</vt:lpstr>
      <vt:lpstr>INNER JOIN </vt:lpstr>
      <vt:lpstr>Таблицы Orders и Customers</vt:lpstr>
      <vt:lpstr>SELECT Orders.OrderID, Customers.CustomerName FROM Orders INNER JOIN Customers ON Orders.CustomerID = Customers.CustomerID;</vt:lpstr>
      <vt:lpstr>SELECT Orders.OrderID, Customers.CustomerName, Shippers.ShipperName  FROM ((Orders INNER JOIN Customers ON Orders.CustomerID = Customers.CustomerID) INNER JOIN Shippers ON Orders.ShipperID = Shippers.ShipperID);</vt:lpstr>
      <vt:lpstr>LEFT JOIN </vt:lpstr>
      <vt:lpstr>SELECT Customers.CustomerName, Orders.OrderID FROM Customers LEFT JOIN Orders ON Customers.CustomerID=Orders.CustomerID ORDER BY Customers.CustomerName;</vt:lpstr>
      <vt:lpstr>RIGHT JOIN </vt:lpstr>
      <vt:lpstr>SELECT Orders.OrderID, Employees.LastName, Employees.FirstName FROM Orders RIGHT JOIN Employees ON Orders.EmployeeID = Employees.EmployeeID ORDER BY Orders.OrderID;</vt:lpstr>
      <vt:lpstr>FULL OUTER JOIN </vt:lpstr>
      <vt:lpstr>SELECT Customers.CustomerName, Orders.OrderID FROM Customers FULL OUTER JOIN Orders ON Customers.CustomerID=Orders.CustomerID ORDER BY Customers.CustomerName;</vt:lpstr>
      <vt:lpstr>DATABASE</vt:lpstr>
      <vt:lpstr>CREATE TABLE</vt:lpstr>
      <vt:lpstr>CREATE TABLE Persons (     PersonID int,     LastName varchar(255),     FirstName varchar(255),     Address varchar(255),     City varchar(255) );</vt:lpstr>
      <vt:lpstr>Типы данных</vt:lpstr>
      <vt:lpstr>DROP TABLE и ALTER TABLE</vt:lpstr>
      <vt:lpstr>NOT NULL – столбец не примет значение NULL при добавлении записей  CREATE TABLE Persons (     ID int NOT NULL,     LastName varchar(255) NOT NULL,     FirstName varchar(255) NOT NULL,     Age int );</vt:lpstr>
      <vt:lpstr>UNIQUE – все значения столбца должны быть уникальными  CREATE TABLE Persons (     ID int NOT NULL UNIQUE,     LastName varchar(255) NOT NULL,     FirstName varchar(255),     Age int );</vt:lpstr>
      <vt:lpstr>PRIMARY KEY – отмечает столбец как первичный ключ  CREATE TABLE Persons (     ID int NOT NULL PRIMARY KEY,     LastName varchar(255) NOT NULL,     FirstName varchar(255),     Age int );</vt:lpstr>
      <vt:lpstr>FOREIGN KEY– отмечает столбец как внешний ключ, тем самым связывая таблицы  CREATE TABLE Orders (     OrderID int NOT NULL PRIMARY KEY,     OrderNumber int NOT NULL,     PersonID int FOREIGN KEY REFERENCES Persons(PersonID) );</vt:lpstr>
      <vt:lpstr>SQLite – компактная СУБД</vt:lpstr>
      <vt:lpstr>DB Browser for SQLite (https://sqlitebrowser.org/)</vt:lpstr>
      <vt:lpstr>Работа с дб в SQLITE  </vt:lpstr>
      <vt:lpstr>Модель Django – класс, пронаследованный от django.db.models.Model, определяет поля базы через свои атрибуты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</vt:lpstr>
      <vt:lpstr>Блог: модель и поля</vt:lpstr>
      <vt:lpstr>Миграции – генерируют скрипты для изменения структуры базы данных</vt:lpstr>
      <vt:lpstr>Первоначальная (initial) миграция – первая миграция для нового приложения Django, создаёт таблицы для моделей, определённых к этому времени</vt:lpstr>
      <vt:lpstr>Блог: первоначальная миграция</vt:lpstr>
      <vt:lpstr>Блог: интерфейс админа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Запуск через VS Code</dc:title>
  <dc:creator>Mikita Tsiarentsyeu</dc:creator>
  <cp:lastModifiedBy>Mikita Tsiarentsyeu</cp:lastModifiedBy>
  <cp:revision>1</cp:revision>
  <dcterms:created xsi:type="dcterms:W3CDTF">2021-05-24T18:22:26Z</dcterms:created>
  <dcterms:modified xsi:type="dcterms:W3CDTF">2021-05-24T18:23:09Z</dcterms:modified>
</cp:coreProperties>
</file>