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6" r:id="rId3"/>
    <p:sldId id="425" r:id="rId4"/>
    <p:sldId id="427" r:id="rId5"/>
    <p:sldId id="428" r:id="rId6"/>
    <p:sldId id="429" r:id="rId7"/>
    <p:sldId id="430" r:id="rId8"/>
    <p:sldId id="431" r:id="rId9"/>
    <p:sldId id="433" r:id="rId10"/>
    <p:sldId id="432" r:id="rId11"/>
    <p:sldId id="434" r:id="rId12"/>
    <p:sldId id="435" r:id="rId13"/>
    <p:sldId id="436" r:id="rId14"/>
    <p:sldId id="4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/>
            <a:t>Может выполнять дополнительный выбор из нескольких шаблонов</a:t>
          </a:r>
          <a:endParaRPr lang="en-US"/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/>
            <a:t>Собирает данные модели и передаёт в шаблон с помощью метода </a:t>
          </a:r>
          <a:r>
            <a:rPr lang="en-US" dirty="0"/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/>
            <a:t>Может возвращать «сырой» </a:t>
          </a:r>
          <a:r>
            <a:rPr lang="en-US"/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r>
            <a:rPr lang="ru-RU"/>
            <a:t>Сессии позволяют хранить данные по принципу ключ-значение</a:t>
          </a:r>
          <a:endParaRPr lang="en-US"/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r>
            <a:rPr lang="en-US"/>
            <a:t>Django </a:t>
          </a:r>
          <a:r>
            <a:rPr lang="ru-RU"/>
            <a:t>использует </a:t>
          </a:r>
          <a:r>
            <a:rPr lang="en-US"/>
            <a:t>cookie</a:t>
          </a:r>
          <a:r>
            <a:rPr lang="ru-RU"/>
            <a:t> в котором хранится идентификатор сессии, все данные сессии при этом хранятся в базе данных</a:t>
          </a:r>
          <a:endParaRPr lang="en-US"/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r>
            <a:rPr lang="ru-RU"/>
            <a:t>Можно изменить способ хранения данных сессии на другой – кэш, «безопасный» </a:t>
          </a:r>
          <a:r>
            <a:rPr lang="en-US"/>
            <a:t>cookie</a:t>
          </a:r>
          <a:r>
            <a:rPr lang="ru-RU"/>
            <a:t>, файл, </a:t>
          </a:r>
          <a:r>
            <a:rPr lang="en-US"/>
            <a:t>etc</a:t>
          </a: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Может выполнять дополнительный выбор из нескольких шаблонов</a:t>
          </a:r>
          <a:endParaRPr lang="en-US" sz="2500" kern="1200"/>
        </a:p>
      </dsp:txBody>
      <dsp:txXfrm>
        <a:off x="44860" y="44860"/>
        <a:ext cx="3866205" cy="1441900"/>
      </dsp:txXfrm>
    </dsp:sp>
    <dsp:sp modelId="{D8574469-0E23-4CF8-9FC2-85503D65CDDF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Собирает данные модели и передаёт в шаблон с помощью метода </a:t>
          </a:r>
          <a:r>
            <a:rPr lang="en-US" sz="2500" kern="1200" dirty="0"/>
            <a:t>render</a:t>
          </a:r>
        </a:p>
      </dsp:txBody>
      <dsp:txXfrm>
        <a:off x="531825" y="1831750"/>
        <a:ext cx="3946705" cy="1441900"/>
      </dsp:txXfrm>
    </dsp:sp>
    <dsp:sp modelId="{5CC4D5CC-9188-4914-B507-5E06FC85674A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Может возвращать «сырой» </a:t>
          </a:r>
          <a:r>
            <a:rPr lang="en-US" sz="2500" kern="1200"/>
            <a:t>html</a:t>
          </a:r>
        </a:p>
      </dsp:txBody>
      <dsp:txXfrm>
        <a:off x="1018791" y="3618640"/>
        <a:ext cx="3946705" cy="1441900"/>
      </dsp:txXfrm>
    </dsp:sp>
    <dsp:sp modelId="{4670EA0C-4A38-4518-83E1-8001A7F1CCF2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E2E58A7D-0232-44FA-8EC0-E93AC43CE519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Сессии позволяют хранить данные по принципу ключ-значение</a:t>
          </a:r>
          <a:endParaRPr lang="en-US" sz="1300" kern="1200"/>
        </a:p>
      </dsp:txBody>
      <dsp:txXfrm>
        <a:off x="193236" y="1991154"/>
        <a:ext cx="2792789" cy="720000"/>
      </dsp:txXfrm>
    </dsp:sp>
    <dsp:sp modelId="{AC5D4FB2-F162-4154-8DE8-2303A5A08F32}">
      <dsp:nvSpPr>
        <dsp:cNvPr id="0" name=""/>
        <dsp:cNvSpPr/>
      </dsp:nvSpPr>
      <dsp:spPr>
        <a:xfrm>
          <a:off x="7500882" y="468290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Django </a:t>
          </a:r>
          <a:r>
            <a:rPr lang="ru-RU" sz="1300" kern="1200"/>
            <a:t>использует </a:t>
          </a:r>
          <a:r>
            <a:rPr lang="en-US" sz="1300" kern="1200"/>
            <a:t>cookie</a:t>
          </a:r>
          <a:r>
            <a:rPr lang="ru-RU" sz="1300" kern="1200"/>
            <a:t> в котором хранится идентификатор сессии, все данные сессии при этом хранятся в базе данных</a:t>
          </a:r>
          <a:endParaRPr lang="en-US" sz="1300" kern="1200"/>
        </a:p>
      </dsp:txBody>
      <dsp:txXfrm>
        <a:off x="3474764" y="1991154"/>
        <a:ext cx="2792789" cy="720000"/>
      </dsp:txXfrm>
    </dsp:sp>
    <dsp:sp modelId="{87FEDA03-77B9-44FE-A289-C07E992318F4}">
      <dsp:nvSpPr>
        <dsp:cNvPr id="0" name=""/>
        <dsp:cNvSpPr/>
      </dsp:nvSpPr>
      <dsp:spPr>
        <a:xfrm>
          <a:off x="4242783" y="468290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Можно изменить способ хранения данных сессии на другой – кэш, «безопасный» </a:t>
          </a:r>
          <a:r>
            <a:rPr lang="en-US" sz="1300" kern="1200"/>
            <a:t>cookie</a:t>
          </a:r>
          <a:r>
            <a:rPr lang="ru-RU" sz="1300" kern="1200"/>
            <a:t>, файл, </a:t>
          </a:r>
          <a:r>
            <a:rPr lang="en-US" sz="1300" kern="1200"/>
            <a:t>etc</a:t>
          </a:r>
        </a:p>
      </dsp:txBody>
      <dsp:txXfrm>
        <a:off x="6756292" y="1991154"/>
        <a:ext cx="27927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B56-3153-4277-B70C-B9113A80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92B5C-4D6B-46A0-AE84-E9E5E733C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33F3-244F-42C7-887F-201ECED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4DDA-893C-4BA8-9F44-649E81C6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6F46-DEC9-42C4-9D7B-7980A19C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BBB3-2BA9-4AB1-BD09-F050EA4D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A46D0-A26A-4708-BF31-879A84CE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96C86-BB75-4EDF-9C4E-0D1D8DDA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87F9-BD11-4739-90E9-B3E2E2D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E55D-2D72-46ED-92C6-2830506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EAF46-2680-4F7E-B514-729341079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6A8E9-D429-4AB5-A1B2-6DF4C1AE0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4C6A-F983-4168-B9EC-BE5F7F48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F13-68E1-4E06-8E4F-CABBC28B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D307-9C92-464E-AEBA-296B4B7D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1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5CE7-1B02-4E26-AE54-20C953D6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1D8D-5CEF-4939-BDE0-A0225974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3A3D-D4BB-4736-A5AD-AD10C372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CE541-8888-4216-B8E8-8E37C8FE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9659-B837-4092-8CDA-79876FB6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7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4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78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10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14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66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9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00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74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A4A0-80D9-4060-91EC-8E8FF76D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978A3-6C5C-4303-A9A2-935DAE88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4626-9B5C-42D5-962E-00C0C5E9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45AF-9ED0-4AF8-8B70-6C5034CD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BB67-8856-418C-A091-11AB4B30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2D63-D325-4529-A087-2CF5B5FB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B809-9BB9-4764-BFB1-953131B13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1BA0F-9EF2-4E04-A5B8-33792BEB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1E89B-E719-4FF4-80FC-BC1C99F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51C96-D8F4-4B22-A048-1BC119F6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B429-1202-4720-8715-470B0784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9C77-0AD0-49AF-9290-EF988C3E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3E01F-BCBA-476D-9479-A7297B4B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B0D22-A0BD-4D55-BC01-604BEE45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52607-9015-445E-B4A9-C780D8891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02064-2058-48A3-938A-55D7709E4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13BCE-D9E2-499C-85FB-E27D8FBE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E25F6-E769-4A74-A3A0-DDE4B7C4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7FCCF-7E85-43E6-BA34-2278489D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9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3E26-1D63-46ED-BED1-7FB09546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F3729-4286-4A68-9789-4DF3384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F50D6-54E5-42C2-AE30-2A355E6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1DE63-619A-4D7A-99D3-E0CBD6ED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CB91B-5243-48D5-8B0C-A4130FD7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14CD4-384D-417C-B735-0C20B0CD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C0B57-5B3C-49EB-B31D-4758F43F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287F-4747-4360-9E1E-163F762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C781-E116-46B8-A51A-3F9396A3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3C380-32F7-46EC-875F-827F99CF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5386E-530F-4A13-BF63-36488EEE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B4216-B631-4666-8B7C-5672175A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FD4C-FCFE-413D-A66A-BDF6FA28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FCC4-E573-4D33-B480-1AEE794B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AA897-FA7B-4764-BD3F-BE706B275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67C32-28B1-443F-BC48-36540E41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9FDED-C964-4D74-9901-F0F7A7C8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81A1C-737D-47A1-8B6E-86111615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8911-56B8-400D-BE53-AE0211D8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CEE14-6CE8-4828-A7FA-2D3DBB1D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8FD4F-D177-4382-B033-B7A71DB86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80E5-1CB4-465E-B1BE-6F0098A47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993E-C010-4774-84FB-87E161A8CEF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205C-43C2-4DC1-93DF-081366312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D039-FFD8-4CAD-B0AF-2ACC05EB9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1DA3-AEE6-464D-B11C-47D530BF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D68E1-C670-4701-BA81-C2F57709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3" y="745435"/>
            <a:ext cx="3057475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Представление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F558E-8B26-410C-8E52-CF1CC4F2F7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05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340E-63DA-40DE-8D5E-E7F435DA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310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EF605697-1915-48D7-929C-C6EA724FB0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80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26845-5F74-40FB-AB29-BE70A14E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Включение механизма сессий – </a:t>
            </a:r>
            <a:r>
              <a:rPr lang="en-US" sz="3200" dirty="0">
                <a:solidFill>
                  <a:srgbClr val="FFFFFF"/>
                </a:solidFill>
              </a:rPr>
              <a:t>settings.py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A5F6-F537-4715-9170-E8C58B59F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6156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INSTALLED_APPS = [</a:t>
            </a:r>
          </a:p>
          <a:p>
            <a:pPr marL="0" indent="0">
              <a:buNone/>
            </a:pPr>
            <a:r>
              <a:rPr lang="en-US" sz="2000" dirty="0"/>
              <a:t>    ...</a:t>
            </a:r>
          </a:p>
          <a:p>
            <a:pPr marL="0" indent="0">
              <a:buNone/>
            </a:pPr>
            <a:r>
              <a:rPr lang="en-US" sz="2000" dirty="0"/>
              <a:t>    '</a:t>
            </a:r>
            <a:r>
              <a:rPr lang="en-US" sz="2000" dirty="0" err="1"/>
              <a:t>django.contrib.sessions</a:t>
            </a:r>
            <a:r>
              <a:rPr lang="en-US" sz="2000" dirty="0"/>
              <a:t>',</a:t>
            </a:r>
          </a:p>
          <a:p>
            <a:pPr marL="0" indent="0">
              <a:buNone/>
            </a:pPr>
            <a:r>
              <a:rPr lang="en-US" sz="2000" dirty="0"/>
              <a:t>    ....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MIDDLEWARE = [</a:t>
            </a:r>
          </a:p>
          <a:p>
            <a:pPr marL="0" indent="0">
              <a:buNone/>
            </a:pPr>
            <a:r>
              <a:rPr lang="en-US" sz="2000" dirty="0"/>
              <a:t>    ...</a:t>
            </a:r>
          </a:p>
          <a:p>
            <a:pPr marL="0" indent="0">
              <a:buNone/>
            </a:pPr>
            <a:r>
              <a:rPr lang="en-US" sz="2000" dirty="0"/>
              <a:t>    '</a:t>
            </a:r>
            <a:r>
              <a:rPr lang="en-US" sz="2000" dirty="0" err="1"/>
              <a:t>django.contrib.sessions.middleware.SessionMiddleware</a:t>
            </a:r>
            <a:r>
              <a:rPr lang="en-US" sz="2000" dirty="0"/>
              <a:t>’,</a:t>
            </a:r>
          </a:p>
          <a:p>
            <a:pPr marL="0" indent="0">
              <a:buNone/>
            </a:pPr>
            <a:r>
              <a:rPr lang="en-US" sz="2000" dirty="0"/>
              <a:t>    ....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1590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3312E-D81B-4F7B-9DE1-8E2F4B1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Работа с сессией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3D9D-FF0B-4945-BA29-4B15D7AE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31" y="876299"/>
            <a:ext cx="6883027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latest = </a:t>
            </a:r>
            <a:r>
              <a:rPr lang="en-US" sz="1900" dirty="0" err="1"/>
              <a:t>request.session</a:t>
            </a:r>
            <a:r>
              <a:rPr lang="en-US" sz="1900" dirty="0"/>
              <a:t>[‘</a:t>
            </a:r>
            <a:r>
              <a:rPr lang="en-US" sz="1900" dirty="0" err="1"/>
              <a:t>latest_post</a:t>
            </a:r>
            <a:r>
              <a:rPr lang="en-US" sz="1900" dirty="0"/>
              <a:t>’] #</a:t>
            </a:r>
            <a:r>
              <a:rPr lang="ru-RU" sz="1900" dirty="0"/>
              <a:t>получаем занчение из сессии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latest = </a:t>
            </a:r>
            <a:r>
              <a:rPr lang="en-US" sz="1900" dirty="0" err="1"/>
              <a:t>request.session.get</a:t>
            </a:r>
            <a:r>
              <a:rPr lang="en-US" sz="1900" dirty="0"/>
              <a:t>(‘</a:t>
            </a:r>
            <a:r>
              <a:rPr lang="en-US" sz="1900" dirty="0" err="1"/>
              <a:t>latest_post</a:t>
            </a:r>
            <a:r>
              <a:rPr lang="en-US" sz="1900" dirty="0"/>
              <a:t>’, ‘There are no new posts at the moment’) #</a:t>
            </a:r>
            <a:r>
              <a:rPr lang="ru-RU" sz="1900" dirty="0"/>
              <a:t>получаем значение из сессии либо значение по-умолчанию</a:t>
            </a:r>
          </a:p>
          <a:p>
            <a:pPr marL="0" indent="0">
              <a:lnSpc>
                <a:spcPct val="90000"/>
              </a:lnSpc>
              <a:buNone/>
            </a:pPr>
            <a:endParaRPr lang="ru-RU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 err="1"/>
              <a:t>request.session</a:t>
            </a:r>
            <a:r>
              <a:rPr lang="en-US" sz="1900" dirty="0"/>
              <a:t>[‘</a:t>
            </a:r>
            <a:r>
              <a:rPr lang="en-US" sz="1900" dirty="0" err="1"/>
              <a:t>latest_post</a:t>
            </a:r>
            <a:r>
              <a:rPr lang="en-US" sz="1900" dirty="0"/>
              <a:t>’] = ‘New post’ #</a:t>
            </a:r>
            <a:r>
              <a:rPr lang="ru-RU" sz="1900" dirty="0"/>
              <a:t>устанавливаем значение</a:t>
            </a:r>
          </a:p>
          <a:p>
            <a:pPr marL="0" indent="0">
              <a:lnSpc>
                <a:spcPct val="90000"/>
              </a:lnSpc>
              <a:buNone/>
            </a:pPr>
            <a:endParaRPr lang="ru-RU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del </a:t>
            </a:r>
            <a:r>
              <a:rPr lang="en-US" sz="1900" dirty="0" err="1"/>
              <a:t>request.session</a:t>
            </a:r>
            <a:r>
              <a:rPr lang="en-US" sz="1900" dirty="0"/>
              <a:t>[‘</a:t>
            </a:r>
            <a:r>
              <a:rPr lang="en-US" sz="1900" dirty="0" err="1"/>
              <a:t>latest_post</a:t>
            </a:r>
            <a:r>
              <a:rPr lang="en-US" sz="1900" dirty="0"/>
              <a:t>’] #</a:t>
            </a:r>
            <a:r>
              <a:rPr lang="ru-RU" sz="1900" dirty="0"/>
              <a:t>удаляем значение из сессии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 err="1"/>
              <a:t>request.session.modified</a:t>
            </a:r>
            <a:r>
              <a:rPr lang="en-US" sz="1900" dirty="0"/>
              <a:t> = True</a:t>
            </a:r>
            <a:r>
              <a:rPr lang="ru-RU" sz="1900" dirty="0"/>
              <a:t> </a:t>
            </a:r>
            <a:r>
              <a:rPr lang="en-US" sz="1900" dirty="0"/>
              <a:t>#</a:t>
            </a:r>
            <a:r>
              <a:rPr lang="ru-RU" sz="1900" dirty="0"/>
              <a:t>указываем в явном виде, что объект сессии был изменён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5958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Блог</a:t>
            </a:r>
            <a:r>
              <a:rPr lang="en-US" sz="4800" dirty="0"/>
              <a:t>: </a:t>
            </a:r>
            <a:r>
              <a:rPr lang="en-US" sz="4800"/>
              <a:t>индикатор просмотренных постов</a:t>
            </a:r>
          </a:p>
        </p:txBody>
      </p:sp>
    </p:spTree>
    <p:extLst>
      <p:ext uri="{BB962C8B-B14F-4D97-AF65-F5344CB8AC3E}">
        <p14:creationId xmlns:p14="http://schemas.microsoft.com/office/powerpoint/2010/main" val="164323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ru-RU" sz="4800" dirty="0"/>
              <a:t>представления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733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0440C-EC73-4B67-A110-02DF578E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700" dirty="0">
                <a:solidFill>
                  <a:srgbClr val="FFFFFF"/>
                </a:solidFill>
              </a:rPr>
              <a:t>Шаблон – </a:t>
            </a:r>
            <a:r>
              <a:rPr lang="en-US" sz="2700" dirty="0">
                <a:solidFill>
                  <a:srgbClr val="FFFFFF"/>
                </a:solidFill>
              </a:rPr>
              <a:t>html </a:t>
            </a:r>
            <a:r>
              <a:rPr lang="ru-RU" sz="2700" dirty="0">
                <a:solidFill>
                  <a:srgbClr val="FFFFFF"/>
                </a:solidFill>
              </a:rPr>
              <a:t>разметка с возможностью добавления данных, полученных из представления</a:t>
            </a:r>
            <a:endParaRPr lang="en-US" sz="27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5F76-FF7E-45E9-A325-4634D32F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5" y="2004390"/>
            <a:ext cx="6385918" cy="28492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Синтаксис:</a:t>
            </a:r>
          </a:p>
          <a:p>
            <a:r>
              <a:rPr lang="en-US" sz="2000" dirty="0"/>
              <a:t>{{ variable }} – </a:t>
            </a:r>
            <a:r>
              <a:rPr lang="ru-RU" sz="2000" dirty="0"/>
              <a:t>доступ к значению переменной</a:t>
            </a:r>
          </a:p>
          <a:p>
            <a:r>
              <a:rPr lang="en-US" sz="2000" dirty="0"/>
              <a:t>{% operator %} – </a:t>
            </a:r>
            <a:r>
              <a:rPr lang="ru-RU" sz="2000" dirty="0"/>
              <a:t>управление потоком выполнения</a:t>
            </a:r>
          </a:p>
          <a:p>
            <a:r>
              <a:rPr lang="en-US" sz="2000" dirty="0"/>
              <a:t>{{ </a:t>
            </a:r>
            <a:r>
              <a:rPr lang="en-US" sz="2000" dirty="0" err="1"/>
              <a:t>variable|filter</a:t>
            </a:r>
            <a:r>
              <a:rPr lang="en-US" sz="2000" dirty="0"/>
              <a:t> }} – </a:t>
            </a:r>
            <a:r>
              <a:rPr lang="ru-RU" sz="2000" dirty="0"/>
              <a:t>форматирование строковых значений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460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78F6-FC63-49DA-9D15-130EA5D1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Примеры использования синтаксиса шаблонов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DDF57E-3AF4-4BFB-9DB0-D8F9BC25AB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786103"/>
          <a:ext cx="9742320" cy="291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/>
                        <a:t>в шаблоне</a:t>
                      </a:r>
                      <a:endParaRPr lang="en-US" sz="1800"/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на странице</a:t>
                      </a:r>
                      <a:endParaRPr lang="en-US" sz="1800"/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/>
                        <a:t>&lt;h3&gt;{{ post.Title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&lt;h3&gt;{{ post.Title|capfirst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/>
                        <a:t>{% for post in posts%}</a:t>
                      </a:r>
                    </a:p>
                    <a:p>
                      <a:r>
                        <a:rPr lang="en-US" sz="1800"/>
                        <a:t>    &lt;li&gt;{{ post.title }}&lt;/li&gt;</a:t>
                      </a:r>
                    </a:p>
                    <a:p>
                      <a:r>
                        <a:rPr lang="en-US" sz="1800"/>
                        <a:t>{% endfor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&lt;li&gt;sunday snacks&lt;/li&gt;</a:t>
                      </a:r>
                    </a:p>
                    <a:p>
                      <a:r>
                        <a:rPr lang="en-US" sz="1800"/>
                        <a:t>&lt;li&gt;pizaaa!&lt;/li&gt;</a:t>
                      </a:r>
                    </a:p>
                    <a:p>
                      <a:r>
                        <a:rPr lang="en-US" sz="1800"/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/>
                        <a:t>{% url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{% url ‘posts’ post_id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44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8703F-11EC-41ED-B152-F4D0B0D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700">
                <a:solidFill>
                  <a:srgbClr val="FFFFFF"/>
                </a:solidFill>
              </a:rPr>
              <a:t>Примеры использования синтаксиса шаблонов</a:t>
            </a:r>
            <a:endParaRPr lang="en-US" sz="2700">
              <a:solidFill>
                <a:srgbClr val="FFFFFF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4414-9A10-488A-8564-68D26993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268894"/>
            <a:ext cx="6385918" cy="432021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&lt;ul&gt;</a:t>
            </a:r>
          </a:p>
          <a:p>
            <a:pPr marL="0" indent="0">
              <a:buNone/>
            </a:pPr>
            <a:r>
              <a:rPr lang="en-US" sz="2000" dirty="0"/>
              <a:t>	{% for post in posts %}</a:t>
            </a:r>
          </a:p>
          <a:p>
            <a:pPr marL="0" indent="0">
              <a:buNone/>
            </a:pPr>
            <a:r>
              <a:rPr lang="en-US" sz="2000" dirty="0"/>
              <a:t>		&lt;li&gt;</a:t>
            </a:r>
          </a:p>
          <a:p>
            <a:pPr marL="0" indent="0">
              <a:buNone/>
            </a:pPr>
            <a:r>
              <a:rPr lang="en-US" sz="2000" dirty="0"/>
              <a:t>			&lt;a </a:t>
            </a:r>
            <a:r>
              <a:rPr lang="en-US" sz="2000"/>
              <a:t>href</a:t>
            </a:r>
            <a:r>
              <a:rPr lang="en-US" sz="2000" dirty="0"/>
              <a:t>=“{% </a:t>
            </a:r>
            <a:r>
              <a:rPr lang="en-US" sz="2000"/>
              <a:t>url</a:t>
            </a:r>
            <a:r>
              <a:rPr lang="en-US" sz="2000" dirty="0"/>
              <a:t> posts post.id %}”&gt;</a:t>
            </a:r>
          </a:p>
          <a:p>
            <a:pPr marL="0" indent="0">
              <a:buNone/>
            </a:pPr>
            <a:r>
              <a:rPr lang="en-US" sz="2000" dirty="0"/>
              <a:t>				{{ </a:t>
            </a:r>
            <a:r>
              <a:rPr lang="en-US" sz="2000"/>
              <a:t>post.Title|capfirst</a:t>
            </a:r>
            <a:r>
              <a:rPr lang="en-US" sz="2000" dirty="0"/>
              <a:t> }}</a:t>
            </a:r>
          </a:p>
          <a:p>
            <a:pPr marL="0" indent="0">
              <a:buNone/>
            </a:pPr>
            <a:r>
              <a:rPr lang="en-US" sz="2000" dirty="0"/>
              <a:t>			&lt;/a&gt;</a:t>
            </a:r>
          </a:p>
          <a:p>
            <a:pPr marL="0" indent="0">
              <a:buNone/>
            </a:pPr>
            <a:r>
              <a:rPr lang="en-US" sz="2000" dirty="0"/>
              <a:t>		&lt;/li&gt;</a:t>
            </a:r>
          </a:p>
          <a:p>
            <a:pPr marL="0" indent="0">
              <a:buNone/>
            </a:pPr>
            <a:r>
              <a:rPr lang="en-US" sz="2000" dirty="0"/>
              <a:t>	{% </a:t>
            </a:r>
            <a:r>
              <a:rPr lang="en-US" sz="2000"/>
              <a:t>endfor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424427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BB2AE-13B7-48A7-983E-7CEDFBF1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700" dirty="0">
                <a:solidFill>
                  <a:srgbClr val="FFFFFF"/>
                </a:solidFill>
              </a:rPr>
              <a:t>Частичное использование шаблона: </a:t>
            </a:r>
            <a:r>
              <a:rPr lang="en-US" sz="2700" dirty="0">
                <a:solidFill>
                  <a:srgbClr val="FFFFFF"/>
                </a:solidFill>
              </a:rPr>
              <a:t>base.html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CD3C-884F-45A2-A2C0-9D2207D5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	&lt;head&gt;</a:t>
            </a:r>
          </a:p>
          <a:p>
            <a:pPr marL="0" indent="0">
              <a:buNone/>
            </a:pPr>
            <a:r>
              <a:rPr lang="en-US" sz="2000" dirty="0"/>
              <a:t>		&lt;!-- meta --&gt;</a:t>
            </a:r>
          </a:p>
          <a:p>
            <a:pPr marL="0" indent="0">
              <a:buNone/>
            </a:pPr>
            <a:r>
              <a:rPr lang="en-US" sz="2000" dirty="0"/>
              <a:t>	&lt;/head&gt;</a:t>
            </a:r>
          </a:p>
          <a:p>
            <a:pPr marL="0" indent="0">
              <a:buNone/>
            </a:pPr>
            <a:r>
              <a:rPr lang="en-US" sz="2000" dirty="0"/>
              <a:t>	&lt;body&gt;</a:t>
            </a:r>
          </a:p>
          <a:p>
            <a:pPr marL="0" indent="0">
              <a:buNone/>
            </a:pPr>
            <a:r>
              <a:rPr lang="en-US" sz="2000" dirty="0"/>
              <a:t>		{% block </a:t>
            </a:r>
            <a:r>
              <a:rPr lang="en-US" sz="2000" dirty="0" err="1"/>
              <a:t>home_block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		{% </a:t>
            </a:r>
            <a:r>
              <a:rPr lang="en-US" sz="2000" dirty="0" err="1"/>
              <a:t>endblock</a:t>
            </a:r>
            <a:r>
              <a:rPr lang="en-US" sz="2000" dirty="0"/>
              <a:t> </a:t>
            </a:r>
            <a:r>
              <a:rPr lang="en-US" sz="2000" dirty="0" err="1"/>
              <a:t>home_block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		…</a:t>
            </a:r>
          </a:p>
          <a:p>
            <a:pPr marL="0" indent="0">
              <a:buNone/>
            </a:pPr>
            <a:r>
              <a:rPr lang="en-US" sz="2000" dirty="0"/>
              <a:t>		{% block </a:t>
            </a:r>
            <a:r>
              <a:rPr lang="en-US" sz="2000" dirty="0" err="1"/>
              <a:t>another_block_name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		{% </a:t>
            </a:r>
            <a:r>
              <a:rPr lang="en-US" sz="2000" dirty="0" err="1"/>
              <a:t>endblock</a:t>
            </a:r>
            <a:r>
              <a:rPr lang="en-US" sz="2000" dirty="0"/>
              <a:t> </a:t>
            </a:r>
            <a:r>
              <a:rPr lang="en-US" sz="2000" dirty="0" err="1"/>
              <a:t>another_block_name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	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1160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BB2AE-13B7-48A7-983E-7CEDFBF1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700" dirty="0">
                <a:solidFill>
                  <a:srgbClr val="FFFFFF"/>
                </a:solidFill>
              </a:rPr>
              <a:t>Частичное использование шаблона: </a:t>
            </a:r>
            <a:r>
              <a:rPr lang="en-US" sz="2700" dirty="0">
                <a:solidFill>
                  <a:srgbClr val="FFFFFF"/>
                </a:solidFill>
              </a:rPr>
              <a:t>home.html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CD3C-884F-45A2-A2C0-9D2207D5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813892"/>
            <a:ext cx="6385918" cy="28492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{% extends “base.html” %}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{% block </a:t>
            </a:r>
            <a:r>
              <a:rPr lang="en-US" sz="2000" dirty="0" err="1"/>
              <a:t>home_block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	&lt;!--some specific content--&gt;</a:t>
            </a:r>
          </a:p>
          <a:p>
            <a:pPr marL="0" indent="0">
              <a:buNone/>
            </a:pPr>
            <a:r>
              <a:rPr lang="en-US" sz="2000" dirty="0"/>
              <a:t>{% </a:t>
            </a:r>
            <a:r>
              <a:rPr lang="en-US" sz="2000" dirty="0" err="1"/>
              <a:t>endblock</a:t>
            </a:r>
            <a:r>
              <a:rPr lang="en-US" sz="2000" dirty="0"/>
              <a:t> </a:t>
            </a:r>
            <a:r>
              <a:rPr lang="en-US" sz="2000" dirty="0" err="1"/>
              <a:t>home_block</a:t>
            </a:r>
            <a:r>
              <a:rPr lang="en-US" sz="2000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74427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Блог</a:t>
            </a:r>
            <a:r>
              <a:rPr lang="en-US" sz="4800" dirty="0"/>
              <a:t>: ccs </a:t>
            </a:r>
            <a:r>
              <a:rPr lang="ru-RU" sz="4800" dirty="0"/>
              <a:t>и </a:t>
            </a:r>
            <a:r>
              <a:rPr lang="en-US" sz="4800" dirty="0" err="1"/>
              <a:t>js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8660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ru-RU" sz="4800" dirty="0"/>
              <a:t>шаблоны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98743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Parallax</vt:lpstr>
      <vt:lpstr>Представление</vt:lpstr>
      <vt:lpstr>Блог: представления</vt:lpstr>
      <vt:lpstr>Шаблон – html разметка с возможностью добавления данных, полученных из представления</vt:lpstr>
      <vt:lpstr>Примеры использования синтаксиса шаблонов</vt:lpstr>
      <vt:lpstr>Примеры использования синтаксиса шаблонов</vt:lpstr>
      <vt:lpstr>Частичное использование шаблона: base.html</vt:lpstr>
      <vt:lpstr>Частичное использование шаблона: home.html</vt:lpstr>
      <vt:lpstr>Блог: ccs и js</vt:lpstr>
      <vt:lpstr>Блог: шаблоны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Включение механизма сессий – settings.py</vt:lpstr>
      <vt:lpstr>Работа с сессией</vt:lpstr>
      <vt:lpstr>Блог: индикатор просмотренных постов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</dc:title>
  <dc:creator>Mikita Tsiarentsyeu</dc:creator>
  <cp:lastModifiedBy>Mikita Tsiarentsyeu</cp:lastModifiedBy>
  <cp:revision>1</cp:revision>
  <dcterms:created xsi:type="dcterms:W3CDTF">2021-05-31T18:22:50Z</dcterms:created>
  <dcterms:modified xsi:type="dcterms:W3CDTF">2021-05-31T18:23:29Z</dcterms:modified>
</cp:coreProperties>
</file>