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8" r:id="rId2"/>
    <p:sldId id="439" r:id="rId3"/>
    <p:sldId id="440" r:id="rId4"/>
    <p:sldId id="441" r:id="rId5"/>
    <p:sldId id="446" r:id="rId6"/>
    <p:sldId id="443" r:id="rId7"/>
    <p:sldId id="447" r:id="rId8"/>
    <p:sldId id="444" r:id="rId9"/>
    <p:sldId id="445" r:id="rId10"/>
    <p:sldId id="4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r>
            <a:rPr lang="ru-RU"/>
            <a:t>Аутентификация – процесс подтверждения личности пользователя</a:t>
          </a:r>
          <a:endParaRPr lang="en-US"/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r>
            <a:rPr lang="ru-RU"/>
            <a:t>Авторизация – процесс подтверждения обладанием определёнными правами и возможностями</a:t>
          </a:r>
          <a:endParaRPr lang="en-US"/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/>
            <a:t>Выделенный </a:t>
          </a:r>
          <a:r>
            <a:rPr lang="en-US"/>
            <a:t>View </a:t>
          </a:r>
          <a:r>
            <a:rPr lang="ru-RU"/>
            <a:t>создаёт объект формы или получает заполненный данными объект в зависимости от типа запроса</a:t>
          </a:r>
          <a:endParaRPr lang="en-US"/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/>
            <a:t>Данные формы проходят валидацию</a:t>
          </a:r>
          <a:endParaRPr lang="en-US"/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/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/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/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/>
            <a:t>etc</a:t>
          </a:r>
          <a:r>
            <a:rPr lang="ru-RU"/>
            <a:t>)</a:t>
          </a:r>
          <a:endParaRPr lang="en-US"/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/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/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Аутентификация – процесс подтверждения личности пользователя</a:t>
          </a:r>
          <a:endParaRPr lang="en-US" sz="2800" kern="1200"/>
        </a:p>
      </dsp:txBody>
      <dsp:txXfrm>
        <a:off x="542630" y="520934"/>
        <a:ext cx="4018990" cy="2495385"/>
      </dsp:txXfrm>
    </dsp:sp>
    <dsp:sp modelId="{D01B997A-FEBC-4832-8335-A4C880A382D0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Авторизация – процесс подтверждения обладанием определёнными правами и возможностями</a:t>
          </a:r>
          <a:endParaRPr lang="en-US" sz="2800" kern="1200"/>
        </a:p>
      </dsp:txBody>
      <dsp:txXfrm>
        <a:off x="5644504" y="520934"/>
        <a:ext cx="4018990" cy="249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4383766"/>
          <a:ext cx="6492875" cy="71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/>
        </a:p>
      </dsp:txBody>
      <dsp:txXfrm>
        <a:off x="0" y="4383766"/>
        <a:ext cx="6492875" cy="719193"/>
      </dsp:txXfrm>
    </dsp:sp>
    <dsp:sp modelId="{8F13876A-1E80-44C3-A578-D1BC44482176}">
      <dsp:nvSpPr>
        <dsp:cNvPr id="0" name=""/>
        <dsp:cNvSpPr/>
      </dsp:nvSpPr>
      <dsp:spPr>
        <a:xfrm rot="10800000">
          <a:off x="0" y="3288434"/>
          <a:ext cx="6492875" cy="11061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/>
            <a:t>etc</a:t>
          </a:r>
          <a:r>
            <a:rPr lang="ru-RU" sz="1300" kern="1200"/>
            <a:t>)</a:t>
          </a:r>
          <a:endParaRPr lang="en-US" sz="1300" kern="1200"/>
        </a:p>
      </dsp:txBody>
      <dsp:txXfrm rot="10800000">
        <a:off x="0" y="3288434"/>
        <a:ext cx="6492875" cy="718723"/>
      </dsp:txXfrm>
    </dsp:sp>
    <dsp:sp modelId="{7650B082-6111-4695-9E70-E0E20D2EE9C9}">
      <dsp:nvSpPr>
        <dsp:cNvPr id="0" name=""/>
        <dsp:cNvSpPr/>
      </dsp:nvSpPr>
      <dsp:spPr>
        <a:xfrm rot="10800000">
          <a:off x="0" y="2193103"/>
          <a:ext cx="6492875" cy="11061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/>
        </a:p>
      </dsp:txBody>
      <dsp:txXfrm rot="10800000">
        <a:off x="0" y="2193103"/>
        <a:ext cx="6492875" cy="718723"/>
      </dsp:txXfrm>
    </dsp:sp>
    <dsp:sp modelId="{6089666A-EE5D-4A2F-AAE5-1EA21ABB4FF4}">
      <dsp:nvSpPr>
        <dsp:cNvPr id="0" name=""/>
        <dsp:cNvSpPr/>
      </dsp:nvSpPr>
      <dsp:spPr>
        <a:xfrm rot="10800000">
          <a:off x="0" y="1097771"/>
          <a:ext cx="6492875" cy="11061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Данные формы проходят валидацию</a:t>
          </a:r>
          <a:endParaRPr lang="en-US" sz="1300" kern="1200"/>
        </a:p>
      </dsp:txBody>
      <dsp:txXfrm rot="10800000">
        <a:off x="0" y="1097771"/>
        <a:ext cx="6492875" cy="718723"/>
      </dsp:txXfrm>
    </dsp:sp>
    <dsp:sp modelId="{9464F691-38A5-43FB-B62E-88CC50DB311F}">
      <dsp:nvSpPr>
        <dsp:cNvPr id="0" name=""/>
        <dsp:cNvSpPr/>
      </dsp:nvSpPr>
      <dsp:spPr>
        <a:xfrm rot="10800000">
          <a:off x="0" y="2440"/>
          <a:ext cx="6492875" cy="11061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Выделенный </a:t>
          </a:r>
          <a:r>
            <a:rPr lang="en-US" sz="1300" kern="1200"/>
            <a:t>View </a:t>
          </a:r>
          <a:r>
            <a:rPr lang="ru-RU" sz="1300" kern="1200"/>
            <a:t>создаёт объект формы или получает заполненный данными объект в зависимости от типа запроса</a:t>
          </a:r>
          <a:endParaRPr lang="en-US" sz="1300" kern="1200"/>
        </a:p>
      </dsp:txBody>
      <dsp:txXfrm rot="10800000">
        <a:off x="0" y="2440"/>
        <a:ext cx="6492875" cy="71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5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A80-A105-4C08-BF47-D83DD9F7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5FDFD-6A6E-48C2-BAF8-FC8CA42389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60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форма для</a:t>
            </a:r>
            <a:r>
              <a:rPr lang="en-US" sz="4800" dirty="0"/>
              <a:t> </a:t>
            </a:r>
            <a:r>
              <a:rPr lang="en-US" sz="4800"/>
              <a:t>создания</a:t>
            </a:r>
            <a:r>
              <a:rPr lang="en-US" sz="4800" dirty="0"/>
              <a:t> </a:t>
            </a:r>
            <a:r>
              <a:rPr lang="en-US" sz="4800"/>
              <a:t>нового</a:t>
            </a:r>
            <a:r>
              <a:rPr lang="en-US" sz="4800" dirty="0"/>
              <a:t> </a:t>
            </a:r>
            <a:r>
              <a:rPr lang="en-US" sz="4800"/>
              <a:t>поста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7052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5D068-8F16-4089-8B79-BDE38334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>
                <a:solidFill>
                  <a:srgbClr val="FFFFFF"/>
                </a:solidFill>
              </a:rPr>
              <a:t>Настройки маршрутизации в </a:t>
            </a:r>
            <a:r>
              <a:rPr lang="en-US" sz="2700">
                <a:solidFill>
                  <a:srgbClr val="FFFFFF"/>
                </a:solidFill>
              </a:rPr>
              <a:t>urls.py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CED1-0FA9-4927-866A-8F84DFB5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 += [</a:t>
            </a:r>
          </a:p>
          <a:p>
            <a:pPr marL="0" indent="0">
              <a:buNone/>
            </a:pPr>
            <a:r>
              <a:rPr lang="en-US" sz="2000" dirty="0"/>
              <a:t>    path('accounts/', include('</a:t>
            </a:r>
            <a:r>
              <a:rPr lang="en-US" sz="2000" dirty="0" err="1"/>
              <a:t>django.contrib.auth.urls</a:t>
            </a:r>
            <a:r>
              <a:rPr lang="en-US" sz="2000" dirty="0"/>
              <a:t>')),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BBF-1F08-4A33-88E4-9E777E82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rgbClr val="FFFFFF"/>
                </a:solidFill>
              </a:rPr>
              <a:t>Permissions – </a:t>
            </a:r>
            <a:r>
              <a:rPr lang="ru-RU" sz="2500">
                <a:solidFill>
                  <a:srgbClr val="FFFFFF"/>
                </a:solidFill>
              </a:rPr>
              <a:t>операции, которые могут быть выполнены над моделью</a:t>
            </a:r>
            <a:r>
              <a:rPr lang="en-US" sz="2500">
                <a:solidFill>
                  <a:srgbClr val="FFFFFF"/>
                </a:solidFill>
              </a:rPr>
              <a:t> </a:t>
            </a:r>
            <a:r>
              <a:rPr lang="ru-RU" sz="2500">
                <a:solidFill>
                  <a:srgbClr val="FFFFFF"/>
                </a:solidFill>
              </a:rPr>
              <a:t>определёнными пользователями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27D6-33E8-4C97-B145-50471E5D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Post(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    class Meta:</a:t>
            </a:r>
          </a:p>
          <a:p>
            <a:pPr marL="0" indent="0">
              <a:buNone/>
            </a:pPr>
            <a:r>
              <a:rPr lang="en-US" sz="2000" dirty="0"/>
              <a:t>        permissions = (("</a:t>
            </a:r>
            <a:r>
              <a:rPr lang="en-US" sz="2000" dirty="0" err="1"/>
              <a:t>can_post</a:t>
            </a:r>
            <a:r>
              <a:rPr lang="en-US" sz="2000" dirty="0"/>
              <a:t>", "Can post"), ("</a:t>
            </a:r>
            <a:r>
              <a:rPr lang="en-US" sz="2000" dirty="0" err="1"/>
              <a:t>can_edit</a:t>
            </a:r>
            <a:r>
              <a:rPr lang="en-US" sz="2000" dirty="0"/>
              <a:t>", "Can edit"))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56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2A6D-85CB-41EF-9AA8-3A6DB965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Проверка разрешений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E65-202C-4417-9CE7-6A193B75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#template:</a:t>
            </a:r>
          </a:p>
          <a:p>
            <a:pPr marL="0" indent="0">
              <a:buNone/>
            </a:pPr>
            <a:r>
              <a:rPr lang="en-US" sz="2000" dirty="0"/>
              <a:t>{% if </a:t>
            </a:r>
            <a:r>
              <a:rPr lang="en-US" sz="2000" dirty="0" err="1"/>
              <a:t>perms.blog.can_edit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    &lt;!-- show edit button --&gt;</a:t>
            </a:r>
          </a:p>
          <a:p>
            <a:pPr marL="0" indent="0">
              <a:buNone/>
            </a:pPr>
            <a:r>
              <a:rPr lang="en-US" sz="2000" dirty="0"/>
              <a:t>{% endif %}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#view: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django.contrib.auth.decorators</a:t>
            </a:r>
            <a:r>
              <a:rPr lang="en-US" sz="2000" dirty="0"/>
              <a:t> import </a:t>
            </a:r>
            <a:r>
              <a:rPr lang="en-US" sz="2000" dirty="0" err="1"/>
              <a:t>permission_required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@permission_required(‘blog.can_edit')</a:t>
            </a:r>
          </a:p>
          <a:p>
            <a:pPr marL="0" indent="0">
              <a:buNone/>
            </a:pPr>
            <a:r>
              <a:rPr lang="en-US" sz="2000" dirty="0"/>
              <a:t>def edit(request):</a:t>
            </a:r>
          </a:p>
        </p:txBody>
      </p:sp>
    </p:spTree>
    <p:extLst>
      <p:ext uri="{BB962C8B-B14F-4D97-AF65-F5344CB8AC3E}">
        <p14:creationId xmlns:p14="http://schemas.microsoft.com/office/powerpoint/2010/main" val="10183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</a:t>
            </a:r>
            <a:r>
              <a:rPr lang="ru-RU" sz="4800" dirty="0"/>
              <a:t> интерфейс контент менеджера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340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2A6D-85CB-41EF-9AA8-3A6DB965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HTML Form (</a:t>
            </a:r>
            <a:r>
              <a:rPr lang="ru-RU" sz="3200" dirty="0">
                <a:solidFill>
                  <a:srgbClr val="FFFFFF"/>
                </a:solidFill>
              </a:rPr>
              <a:t>форма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  <a:r>
              <a:rPr lang="ru-RU" sz="3200" dirty="0">
                <a:solidFill>
                  <a:srgbClr val="FFFFFF"/>
                </a:solidFill>
              </a:rPr>
              <a:t> – группа полей, с помощью которых пользователь может отправлять данные на сервер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E65-202C-4417-9CE7-6A193B75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&lt;div&gt;</a:t>
            </a:r>
          </a:p>
          <a:p>
            <a:pPr marL="0" indent="0">
              <a:buNone/>
            </a:pPr>
            <a:r>
              <a:rPr lang="en-US" sz="2000" dirty="0"/>
              <a:t>    &lt;form action="/</a:t>
            </a:r>
            <a:r>
              <a:rPr lang="en-US" sz="2000" dirty="0" err="1"/>
              <a:t>post_message</a:t>
            </a:r>
            <a:r>
              <a:rPr lang="en-US" sz="2000" dirty="0"/>
              <a:t>/" method="post"&gt;</a:t>
            </a:r>
          </a:p>
          <a:p>
            <a:pPr marL="0" indent="0">
              <a:buNone/>
            </a:pPr>
            <a:r>
              <a:rPr lang="en-US" sz="2000" dirty="0"/>
              <a:t>        &lt;label for="message"&gt;Enter message: &lt;/label&gt;</a:t>
            </a:r>
          </a:p>
          <a:p>
            <a:pPr marL="0" indent="0">
              <a:buNone/>
            </a:pPr>
            <a:r>
              <a:rPr lang="en-US" sz="2000" dirty="0"/>
              <a:t>        &lt;input id="message" type="text" name="</a:t>
            </a:r>
            <a:r>
              <a:rPr lang="en-US" sz="2000" dirty="0" err="1"/>
              <a:t>message_field</a:t>
            </a:r>
            <a:r>
              <a:rPr lang="en-US" sz="2000" dirty="0"/>
              <a:t>" value="Your message..."&gt;</a:t>
            </a:r>
          </a:p>
          <a:p>
            <a:pPr marL="0" indent="0">
              <a:buNone/>
            </a:pPr>
            <a:r>
              <a:rPr lang="en-US" sz="2000" dirty="0"/>
              <a:t>        &lt;input type="submit" value="Submit"&gt;</a:t>
            </a:r>
          </a:p>
          <a:p>
            <a:pPr marL="0" indent="0">
              <a:buNone/>
            </a:pPr>
            <a:r>
              <a:rPr lang="en-US" sz="2000" dirty="0"/>
              <a:t>    &lt;/form&gt;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90E59CF-B466-42B8-AE77-FF191901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46" y="685800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8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2E20-84CD-490E-BDFB-B4F5F368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Обработка формы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A6FA2-5925-4835-A75D-27BAD652CF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2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B7A7-06C6-4C12-A373-C8FDBB72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>
                <a:solidFill>
                  <a:srgbClr val="FFFFFF"/>
                </a:solidFill>
              </a:rPr>
              <a:t>Класс </a:t>
            </a:r>
            <a:r>
              <a:rPr lang="en-US" sz="2700">
                <a:solidFill>
                  <a:srgbClr val="FFFFFF"/>
                </a:solidFill>
              </a:rPr>
              <a:t>Form</a:t>
            </a:r>
            <a:r>
              <a:rPr lang="ru-RU" sz="2700">
                <a:solidFill>
                  <a:srgbClr val="FFFFFF"/>
                </a:solidFill>
              </a:rPr>
              <a:t>, реализованный вручную</a:t>
            </a:r>
            <a:endParaRPr lang="en-US" sz="27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26F-50F9-4F65-A060-B0FF6DD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pPr marL="0" indent="0">
              <a:buNone/>
            </a:pPr>
            <a:r>
              <a:rPr lang="en-US" sz="2000" dirty="0"/>
              <a:t>from .models import Post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AddPost</a:t>
            </a:r>
            <a:r>
              <a:rPr lang="en-US" sz="2000" dirty="0"/>
              <a:t>(</a:t>
            </a:r>
            <a:r>
              <a:rPr lang="en-US" sz="2000" dirty="0" err="1"/>
              <a:t>forms.Form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title = </a:t>
            </a:r>
            <a:r>
              <a:rPr lang="en-US" sz="2000" dirty="0" err="1"/>
              <a:t>forms.CharField</a:t>
            </a:r>
            <a:r>
              <a:rPr lang="en-US" sz="2000" dirty="0"/>
              <a:t>(label='Title', 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pPr marL="0" indent="0">
              <a:buNone/>
            </a:pPr>
            <a:r>
              <a:rPr lang="en-US" sz="2000" dirty="0"/>
              <a:t>    subtitle = </a:t>
            </a:r>
            <a:r>
              <a:rPr lang="en-US" sz="2000" dirty="0" err="1"/>
              <a:t>forms.CharField</a:t>
            </a:r>
            <a:r>
              <a:rPr lang="en-US" sz="2000" dirty="0"/>
              <a:t>(label='Subtitle', 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pPr marL="0" indent="0">
              <a:buNone/>
            </a:pPr>
            <a:r>
              <a:rPr lang="en-US" sz="2000" dirty="0"/>
              <a:t>    content = </a:t>
            </a:r>
            <a:r>
              <a:rPr lang="en-US" sz="2000" dirty="0" err="1"/>
              <a:t>forms.CharField</a:t>
            </a:r>
            <a:r>
              <a:rPr lang="en-US" sz="2000" dirty="0"/>
              <a:t>(label='Content')</a:t>
            </a:r>
          </a:p>
          <a:p>
            <a:pPr marL="0" indent="0">
              <a:buNone/>
            </a:pPr>
            <a:r>
              <a:rPr lang="en-US" sz="2000" dirty="0"/>
              <a:t>    image = </a:t>
            </a:r>
            <a:r>
              <a:rPr lang="en-US" sz="2000" dirty="0" err="1"/>
              <a:t>forms.ImageField</a:t>
            </a:r>
            <a:r>
              <a:rPr lang="en-US" sz="2000" dirty="0"/>
              <a:t>(label='Image')</a:t>
            </a:r>
          </a:p>
          <a:p>
            <a:pPr marL="0" indent="0">
              <a:buNone/>
            </a:pPr>
            <a:r>
              <a:rPr lang="en-US" sz="2000" dirty="0"/>
              <a:t>    type = </a:t>
            </a:r>
            <a:r>
              <a:rPr lang="en-US" sz="2000" dirty="0" err="1"/>
              <a:t>forms.ChoiceField</a:t>
            </a:r>
            <a:r>
              <a:rPr lang="en-US" sz="2000" dirty="0"/>
              <a:t>(choices=</a:t>
            </a:r>
            <a:r>
              <a:rPr lang="en-US" sz="2000" dirty="0" err="1"/>
              <a:t>Post.POST_TYPES</a:t>
            </a:r>
            <a:r>
              <a:rPr lang="en-US" sz="2000" dirty="0"/>
              <a:t>, label='Post type')</a:t>
            </a:r>
          </a:p>
        </p:txBody>
      </p:sp>
    </p:spTree>
    <p:extLst>
      <p:ext uri="{BB962C8B-B14F-4D97-AF65-F5344CB8AC3E}">
        <p14:creationId xmlns:p14="http://schemas.microsoft.com/office/powerpoint/2010/main" val="57032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B7A7-06C6-4C12-A373-C8FDBB72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 dirty="0">
                <a:solidFill>
                  <a:srgbClr val="FFFFFF"/>
                </a:solidFill>
              </a:rPr>
              <a:t>Класс </a:t>
            </a:r>
            <a:r>
              <a:rPr lang="en-US" sz="2700" dirty="0">
                <a:solidFill>
                  <a:srgbClr val="FFFFFF"/>
                </a:solidFill>
              </a:rPr>
              <a:t>Form</a:t>
            </a:r>
            <a:r>
              <a:rPr lang="ru-RU" sz="2700" dirty="0">
                <a:solidFill>
                  <a:srgbClr val="FFFFFF"/>
                </a:solidFill>
              </a:rPr>
              <a:t>, реализованный через модель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26F-50F9-4F65-A060-B0FF6DD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pPr marL="0" indent="0">
              <a:buNone/>
            </a:pPr>
            <a:r>
              <a:rPr lang="en-US" sz="2000" dirty="0"/>
              <a:t>from .models import Post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AddPostViaModel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class Meta:</a:t>
            </a:r>
          </a:p>
          <a:p>
            <a:pPr marL="0" indent="0">
              <a:buNone/>
            </a:pPr>
            <a:r>
              <a:rPr lang="en-US" sz="2000" dirty="0"/>
              <a:t>        model = Post</a:t>
            </a:r>
          </a:p>
          <a:p>
            <a:pPr marL="0" indent="0">
              <a:buNone/>
            </a:pPr>
            <a:r>
              <a:rPr lang="en-US" sz="2000" dirty="0"/>
              <a:t>        fields = ('title', 'subtitle', 'content', 'image', 'type')</a:t>
            </a:r>
          </a:p>
        </p:txBody>
      </p:sp>
    </p:spTree>
    <p:extLst>
      <p:ext uri="{BB962C8B-B14F-4D97-AF65-F5344CB8AC3E}">
        <p14:creationId xmlns:p14="http://schemas.microsoft.com/office/powerpoint/2010/main" val="4187775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Parallax</vt:lpstr>
      <vt:lpstr>Аутентификация и авторизация</vt:lpstr>
      <vt:lpstr>Настройки маршрутизации в urls.py</vt:lpstr>
      <vt:lpstr>Permissions – операции, которые могут быть выполнены над моделью определёнными пользователями</vt:lpstr>
      <vt:lpstr>Проверка разрешений</vt:lpstr>
      <vt:lpstr>Блог: интерфейс контент менеджера</vt:lpstr>
      <vt:lpstr>HTML Form (форма) – группа полей, с помощью которых пользователь может отправлять данные на сервер</vt:lpstr>
      <vt:lpstr>Обработка формы</vt:lpstr>
      <vt:lpstr>Класс Form, реализованный вручную</vt:lpstr>
      <vt:lpstr>Класс Form, реализованный через модель</vt:lpstr>
      <vt:lpstr>Блог: форма для создания нового поста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2021-06-05T06:06:28Z</dcterms:created>
  <dcterms:modified xsi:type="dcterms:W3CDTF">2021-06-05T06:06:59Z</dcterms:modified>
</cp:coreProperties>
</file>