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 snapToObjects="1">
      <p:cViewPr>
        <p:scale>
          <a:sx n="79" d="100"/>
          <a:sy n="79" d="100"/>
        </p:scale>
        <p:origin x="56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7F08-2E5E-C34B-969D-5F29E3E5FBC1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0650-2C9E-F041-B1DF-48361FBC7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8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F0650-2C9E-F041-B1DF-48361FBC75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1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F0650-2C9E-F041-B1DF-48361FBC75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21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8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0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9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9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2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0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7920-B8E1-E247-8AB7-A1DD1ED53A65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2C47-2F94-1346-BB3D-AB16469AFC0B}" type="slidenum">
              <a:rPr lang="ru-RU" smtClean="0"/>
              <a:t>‹#›</a:t>
            </a:fld>
            <a:endParaRPr lang="ru-RU"/>
          </a:p>
        </p:txBody>
      </p:sp>
      <p:graphicFrame>
        <p:nvGraphicFramePr>
          <p:cNvPr id="7" name="Объект 6" hidden="1">
            <a:extLst>
              <a:ext uri="{FF2B5EF4-FFF2-40B4-BE49-F238E27FC236}">
                <a16:creationId xmlns:a16="http://schemas.microsoft.com/office/drawing/2014/main" id="{1B22B8BE-2FAE-2F45-91CB-707A792460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03150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Слайд think-cell" r:id="rId16" imgW="7772400" imgH="10058400" progId="TCLayout.ActiveDocument.1">
                  <p:embed/>
                </p:oleObj>
              </mc:Choice>
              <mc:Fallback>
                <p:oleObj name="Слайд think-cell" r:id="rId16" imgW="7772400" imgH="10058400" progId="TCLayout.ActiveDocument.1">
                  <p:embed/>
                  <p:pic>
                    <p:nvPicPr>
                      <p:cNvPr id="7" name="Объект 6" hidden="1">
                        <a:extLst>
                          <a:ext uri="{FF2B5EF4-FFF2-40B4-BE49-F238E27FC236}">
                            <a16:creationId xmlns:a16="http://schemas.microsoft.com/office/drawing/2014/main" id="{2799F319-35BD-CE4E-88B6-79CF206CA5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 hidden="1">
            <a:extLst>
              <a:ext uri="{FF2B5EF4-FFF2-40B4-BE49-F238E27FC236}">
                <a16:creationId xmlns:a16="http://schemas.microsoft.com/office/drawing/2014/main" id="{397DDE87-4C84-094D-B5D0-CBFE1CAD8C71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ru-RU" sz="4400" b="0" i="0" baseline="0" dirty="0"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9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vk.com/away.php?to=https%3A%2F%2Fwww.kaggle.com%2Funsdsn%2Fworld-happiness%3Fselect%3D2015.csv&amp;cc_key=" TargetMode="Externa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vk.com/away.php?to=https%3A%2F%2Fwww.kaggle.com%2Fkumarajarshi%2Flife-expectancy-who&amp;cc_key=" TargetMode="Externa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5910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Слайд think-cell" r:id="rId5" imgW="7772400" imgH="10058400" progId="TCLayout.ActiveDocument.1">
                  <p:embed/>
                </p:oleObj>
              </mc:Choice>
              <mc:Fallback>
                <p:oleObj name="Слайд think-cell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76D511-A800-5049-93D8-1D88CB5CA111}"/>
              </a:ext>
            </a:extLst>
          </p:cNvPr>
          <p:cNvSpPr txBox="1"/>
          <p:nvPr/>
        </p:nvSpPr>
        <p:spPr>
          <a:xfrm>
            <a:off x="11928786" y="6581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1</a:t>
            </a:r>
          </a:p>
        </p:txBody>
      </p:sp>
      <p:pic>
        <p:nvPicPr>
          <p:cNvPr id="7" name="Рисунок 6" descr="Изображение выглядит как внутренний, ноутбук, компьютер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7A2FA8B6-347B-0844-90B1-6DFB07D056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837" r="4325" b="11519"/>
          <a:stretch/>
        </p:blipFill>
        <p:spPr>
          <a:xfrm>
            <a:off x="0" y="1"/>
            <a:ext cx="12204651" cy="6858000"/>
          </a:xfrm>
          <a:prstGeom prst="rect">
            <a:avLst/>
          </a:prstGeom>
        </p:spPr>
      </p:pic>
      <p:sp>
        <p:nvSpPr>
          <p:cNvPr id="8" name="Ручной ввод 7">
            <a:extLst>
              <a:ext uri="{FF2B5EF4-FFF2-40B4-BE49-F238E27FC236}">
                <a16:creationId xmlns:a16="http://schemas.microsoft.com/office/drawing/2014/main" id="{19DAED9B-7655-AF4A-8F34-7E1E2C8E5338}"/>
              </a:ext>
            </a:extLst>
          </p:cNvPr>
          <p:cNvSpPr/>
          <p:nvPr/>
        </p:nvSpPr>
        <p:spPr>
          <a:xfrm rot="5400000" flipH="1">
            <a:off x="76200" y="-76200"/>
            <a:ext cx="6858000" cy="7010400"/>
          </a:xfrm>
          <a:prstGeom prst="flowChartManualInput">
            <a:avLst/>
          </a:prstGeom>
          <a:solidFill>
            <a:schemeClr val="accent6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2CB0-E874-8B40-A0F7-118A6C215A1A}"/>
              </a:ext>
            </a:extLst>
          </p:cNvPr>
          <p:cNvSpPr txBox="1"/>
          <p:nvPr/>
        </p:nvSpPr>
        <p:spPr>
          <a:xfrm>
            <a:off x="827313" y="683124"/>
            <a:ext cx="4688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+mj-lt"/>
              </a:rPr>
              <a:t>Проект по </a:t>
            </a:r>
          </a:p>
          <a:p>
            <a:r>
              <a:rPr lang="ru-RU" sz="2000" b="1" dirty="0">
                <a:solidFill>
                  <a:schemeClr val="bg1"/>
                </a:solidFill>
                <a:latin typeface="+mj-lt"/>
              </a:rPr>
              <a:t>Введению в анализ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00303-9F69-0243-8475-AFF1E3F49D30}"/>
              </a:ext>
            </a:extLst>
          </p:cNvPr>
          <p:cNvSpPr txBox="1"/>
          <p:nvPr/>
        </p:nvSpPr>
        <p:spPr>
          <a:xfrm>
            <a:off x="827313" y="1391010"/>
            <a:ext cx="4847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Исследование факторов, влияющих на продолжительность жизни в стране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5DA47-01B6-5244-9B13-E702DDA4F96F}"/>
              </a:ext>
            </a:extLst>
          </p:cNvPr>
          <p:cNvSpPr txBox="1"/>
          <p:nvPr/>
        </p:nvSpPr>
        <p:spPr>
          <a:xfrm>
            <a:off x="827312" y="4740058"/>
            <a:ext cx="468811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+mj-lt"/>
              </a:rPr>
              <a:t>Пескова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Мария, БМЭ192</a:t>
            </a:r>
            <a:br>
              <a:rPr lang="ru-RU" dirty="0">
                <a:solidFill>
                  <a:schemeClr val="bg1"/>
                </a:solidFill>
                <a:latin typeface="+mj-lt"/>
              </a:rPr>
            </a:br>
            <a:r>
              <a:rPr lang="ru-RU" sz="1050" dirty="0">
                <a:solidFill>
                  <a:schemeClr val="bg1"/>
                </a:solidFill>
                <a:latin typeface="+mj-lt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</a:rPr>
              <a:t>Герцен Надежда, БМЭ192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92E14-EB64-3048-8884-810D11556E57}"/>
              </a:ext>
            </a:extLst>
          </p:cNvPr>
          <p:cNvSpPr txBox="1"/>
          <p:nvPr/>
        </p:nvSpPr>
        <p:spPr>
          <a:xfrm>
            <a:off x="1955797" y="6360420"/>
            <a:ext cx="243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ВШЭ, Москва, 2020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9058BF6-3AE9-F446-ACC8-2C27F8DEC769}"/>
              </a:ext>
            </a:extLst>
          </p:cNvPr>
          <p:cNvCxnSpPr/>
          <p:nvPr/>
        </p:nvCxnSpPr>
        <p:spPr>
          <a:xfrm>
            <a:off x="653143" y="1391010"/>
            <a:ext cx="0" cy="28623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6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Вывод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778EC-3AF9-4F4E-87BE-784BE4013252}"/>
              </a:ext>
            </a:extLst>
          </p:cNvPr>
          <p:cNvSpPr txBox="1"/>
          <p:nvPr/>
        </p:nvSpPr>
        <p:spPr>
          <a:xfrm>
            <a:off x="11837416" y="658100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endParaRPr lang="ru-RU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9D3BE1-8019-4C49-895C-3A85E4794429}"/>
              </a:ext>
            </a:extLst>
          </p:cNvPr>
          <p:cNvSpPr/>
          <p:nvPr/>
        </p:nvSpPr>
        <p:spPr>
          <a:xfrm>
            <a:off x="1369642" y="1630737"/>
            <a:ext cx="98154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Таким образом, на продолжительность жизни влияет уровень взрослой смертности (</a:t>
            </a:r>
            <a:r>
              <a:rPr lang="en-US" b="1" dirty="0"/>
              <a:t>Adult mortality</a:t>
            </a:r>
            <a:r>
              <a:rPr lang="en-US" dirty="0"/>
              <a:t>)</a:t>
            </a:r>
            <a:r>
              <a:rPr lang="ru-RU" dirty="0"/>
              <a:t> либо статистически (то есть высокая смертность может быть в раннем возрасте, что в среднем понижает продолжительность жизни статистически), либо имеет какой-то психологический уровень влияния.</a:t>
            </a:r>
            <a:br>
              <a:rPr lang="ru-RU" dirty="0"/>
            </a:br>
            <a:endParaRPr lang="en-US" dirty="0"/>
          </a:p>
          <a:p>
            <a:r>
              <a:rPr lang="ru-RU" dirty="0"/>
              <a:t>Также имеет значение </a:t>
            </a:r>
            <a:r>
              <a:rPr lang="ru-RU" b="1" dirty="0" err="1"/>
              <a:t>Schooling</a:t>
            </a:r>
            <a:r>
              <a:rPr lang="ru-RU" dirty="0"/>
              <a:t>, то есть процент населения, имеющий школьное образование. Скорее всего это связано с уровнем образования в целом по стране, а значит </a:t>
            </a:r>
            <a:r>
              <a:rPr lang="ru-RU" dirty="0" err="1"/>
              <a:t>бóльшую</a:t>
            </a:r>
            <a:r>
              <a:rPr lang="ru-RU" dirty="0"/>
              <a:t> информированность о медицине, а также доступ к ней, что влияет на продолжительность жизни.</a:t>
            </a:r>
          </a:p>
          <a:p>
            <a:endParaRPr lang="ru-RU" dirty="0"/>
          </a:p>
          <a:p>
            <a:r>
              <a:rPr lang="ru-RU" dirty="0"/>
              <a:t>Выявлено также влияние на продолжительность жизни </a:t>
            </a:r>
            <a:r>
              <a:rPr lang="ru-RU" b="1" dirty="0" err="1"/>
              <a:t>Income</a:t>
            </a:r>
            <a:r>
              <a:rPr lang="ru-RU" b="1" dirty="0"/>
              <a:t> </a:t>
            </a:r>
            <a:r>
              <a:rPr lang="ru-RU" b="1" dirty="0" err="1"/>
              <a:t>composition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</a:t>
            </a:r>
            <a:r>
              <a:rPr lang="ru-RU" b="1" dirty="0" err="1"/>
              <a:t>resources</a:t>
            </a:r>
            <a:r>
              <a:rPr lang="ru-RU" dirty="0"/>
              <a:t>, что демонстрирует диверсификацию дохода населения, что напрямую влияет на уровень жизни.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770FBA8-4B50-2C41-9B2B-6746DD400817}"/>
              </a:ext>
            </a:extLst>
          </p:cNvPr>
          <p:cNvCxnSpPr>
            <a:cxnSpLocks/>
          </p:cNvCxnSpPr>
          <p:nvPr/>
        </p:nvCxnSpPr>
        <p:spPr>
          <a:xfrm>
            <a:off x="1061357" y="1630737"/>
            <a:ext cx="0" cy="366066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2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Слайд think-cell" r:id="rId5" imgW="7772400" imgH="10058400" progId="TCLayout.ActiveDocument.1">
                  <p:embed/>
                </p:oleObj>
              </mc:Choice>
              <mc:Fallback>
                <p:oleObj name="Слайд think-cell" r:id="rId5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76D511-A800-5049-93D8-1D88CB5CA111}"/>
              </a:ext>
            </a:extLst>
          </p:cNvPr>
          <p:cNvSpPr txBox="1"/>
          <p:nvPr/>
        </p:nvSpPr>
        <p:spPr>
          <a:xfrm>
            <a:off x="11928786" y="6581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1</a:t>
            </a:r>
          </a:p>
        </p:txBody>
      </p:sp>
      <p:pic>
        <p:nvPicPr>
          <p:cNvPr id="7" name="Рисунок 6" descr="Изображение выглядит как внутренний, ноутбук, компьютер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7A2FA8B6-347B-0844-90B1-6DFB07D056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837" r="4325" b="11519"/>
          <a:stretch/>
        </p:blipFill>
        <p:spPr>
          <a:xfrm>
            <a:off x="0" y="1"/>
            <a:ext cx="12204651" cy="6858000"/>
          </a:xfrm>
          <a:prstGeom prst="rect">
            <a:avLst/>
          </a:prstGeom>
        </p:spPr>
      </p:pic>
      <p:sp>
        <p:nvSpPr>
          <p:cNvPr id="8" name="Ручной ввод 7">
            <a:extLst>
              <a:ext uri="{FF2B5EF4-FFF2-40B4-BE49-F238E27FC236}">
                <a16:creationId xmlns:a16="http://schemas.microsoft.com/office/drawing/2014/main" id="{19DAED9B-7655-AF4A-8F34-7E1E2C8E5338}"/>
              </a:ext>
            </a:extLst>
          </p:cNvPr>
          <p:cNvSpPr/>
          <p:nvPr/>
        </p:nvSpPr>
        <p:spPr>
          <a:xfrm rot="5400000" flipH="1">
            <a:off x="653144" y="-653144"/>
            <a:ext cx="6858000" cy="8164287"/>
          </a:xfrm>
          <a:prstGeom prst="flowChartManualInput">
            <a:avLst/>
          </a:prstGeom>
          <a:solidFill>
            <a:schemeClr val="accent6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00303-9F69-0243-8475-AFF1E3F49D30}"/>
              </a:ext>
            </a:extLst>
          </p:cNvPr>
          <p:cNvSpPr txBox="1"/>
          <p:nvPr/>
        </p:nvSpPr>
        <p:spPr>
          <a:xfrm>
            <a:off x="421827" y="2659558"/>
            <a:ext cx="7320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9945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86691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ятиугольник 14">
            <a:extLst>
              <a:ext uri="{FF2B5EF4-FFF2-40B4-BE49-F238E27FC236}">
                <a16:creationId xmlns:a16="http://schemas.microsoft.com/office/drawing/2014/main" id="{36F4B29D-6602-C643-8977-96CD2F1479F1}"/>
              </a:ext>
            </a:extLst>
          </p:cNvPr>
          <p:cNvSpPr/>
          <p:nvPr/>
        </p:nvSpPr>
        <p:spPr>
          <a:xfrm>
            <a:off x="-1" y="1030191"/>
            <a:ext cx="11885243" cy="45719"/>
          </a:xfrm>
          <a:prstGeom prst="homePlate">
            <a:avLst>
              <a:gd name="adj" fmla="val 0"/>
            </a:avLst>
          </a:prstGeom>
          <a:solidFill>
            <a:schemeClr val="accent6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6D511-A800-5049-93D8-1D88CB5CA111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C5614-3442-E148-A184-E92EA73A3336}"/>
              </a:ext>
            </a:extLst>
          </p:cNvPr>
          <p:cNvSpPr txBox="1"/>
          <p:nvPr/>
        </p:nvSpPr>
        <p:spPr>
          <a:xfrm>
            <a:off x="398979" y="700424"/>
            <a:ext cx="18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Цель проекта: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558E0-83A6-2445-9348-B7E816C74FB1}"/>
              </a:ext>
            </a:extLst>
          </p:cNvPr>
          <p:cNvSpPr txBox="1"/>
          <p:nvPr/>
        </p:nvSpPr>
        <p:spPr>
          <a:xfrm>
            <a:off x="165064" y="1023148"/>
            <a:ext cx="7587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Выявление факторов, влияющих на продолжительность жизни в государстве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AB625-A4EE-1743-9A95-54FEA7B2C3E8}"/>
              </a:ext>
            </a:extLst>
          </p:cNvPr>
          <p:cNvSpPr txBox="1"/>
          <p:nvPr/>
        </p:nvSpPr>
        <p:spPr>
          <a:xfrm>
            <a:off x="398979" y="27181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Данные: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7A651-52B6-C349-9954-F48034787D2F}"/>
              </a:ext>
            </a:extLst>
          </p:cNvPr>
          <p:cNvSpPr txBox="1"/>
          <p:nvPr/>
        </p:nvSpPr>
        <p:spPr>
          <a:xfrm>
            <a:off x="165064" y="3112434"/>
            <a:ext cx="2365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Были взяты 14 показателей по 155 странам для проверки гипотезы из 2 </a:t>
            </a:r>
            <a:r>
              <a:rPr lang="ru-RU" sz="1600" dirty="0" err="1"/>
              <a:t>датасетов</a:t>
            </a:r>
            <a:r>
              <a:rPr lang="ru-RU" sz="1600" dirty="0"/>
              <a:t>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30C5AB1-317A-084B-8F38-6CB21190C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44040"/>
              </p:ext>
            </p:extLst>
          </p:nvPr>
        </p:nvGraphicFramePr>
        <p:xfrm>
          <a:off x="3152143" y="3254539"/>
          <a:ext cx="8753021" cy="3326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0503">
                  <a:extLst>
                    <a:ext uri="{9D8B030D-6E8A-4147-A177-3AD203B41FA5}">
                      <a16:colId xmlns:a16="http://schemas.microsoft.com/office/drawing/2014/main" val="4240918093"/>
                    </a:ext>
                  </a:extLst>
                </a:gridCol>
                <a:gridCol w="6522518">
                  <a:extLst>
                    <a:ext uri="{9D8B030D-6E8A-4147-A177-3AD203B41FA5}">
                      <a16:colId xmlns:a16="http://schemas.microsoft.com/office/drawing/2014/main" val="287734938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>
                          <a:effectLst/>
                        </a:rPr>
                        <a:t>Country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- Рассматриваемое государство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71796"/>
                  </a:ext>
                </a:extLst>
              </a:tr>
              <a:tr h="205658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Status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Статус страны: развитая(1)/ развивающаяся(0)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154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>
                          <a:effectLst/>
                        </a:rPr>
                        <a:t>Life </a:t>
                      </a:r>
                      <a:r>
                        <a:rPr lang="fr-FR" sz="1100" b="1" u="none" strike="noStrike" dirty="0" err="1">
                          <a:effectLst/>
                        </a:rPr>
                        <a:t>expectancy</a:t>
                      </a:r>
                      <a:r>
                        <a:rPr lang="fr-FR" sz="1100" b="1" u="none" strike="noStrike" dirty="0">
                          <a:effectLst/>
                        </a:rPr>
                        <a:t> 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Ожидаемая </a:t>
                      </a:r>
                      <a:r>
                        <a:rPr lang="ru-RU" sz="1100" u="none" strike="noStrike" dirty="0" err="1">
                          <a:effectLst/>
                        </a:rPr>
                        <a:t>продолжительнойсть</a:t>
                      </a:r>
                      <a:r>
                        <a:rPr lang="ru-RU" sz="1100" u="none" strike="noStrike" dirty="0">
                          <a:effectLst/>
                        </a:rPr>
                        <a:t> жизни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6792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Adult</a:t>
                      </a:r>
                      <a:r>
                        <a:rPr lang="fr-FR" sz="1100" b="1" u="none" strike="noStrike" dirty="0">
                          <a:effectLst/>
                        </a:rPr>
                        <a:t> </a:t>
                      </a:r>
                      <a:r>
                        <a:rPr lang="fr-FR" sz="1100" b="1" u="none" strike="noStrike" dirty="0" err="1">
                          <a:effectLst/>
                        </a:rPr>
                        <a:t>Mortality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Смертность среди взрослого населения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537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>
                          <a:effectLst/>
                        </a:rPr>
                        <a:t>Infant </a:t>
                      </a:r>
                      <a:r>
                        <a:rPr lang="fr-FR" sz="1100" b="1" u="none" strike="noStrike" dirty="0" err="1">
                          <a:effectLst/>
                        </a:rPr>
                        <a:t>deaths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- Смертность среди детей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75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Hepatitis</a:t>
                      </a:r>
                      <a:r>
                        <a:rPr lang="fr-FR" sz="1100" b="1" u="none" strike="noStrike" dirty="0">
                          <a:effectLst/>
                        </a:rPr>
                        <a:t> 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Кол-во заболеваний </a:t>
                      </a:r>
                      <a:r>
                        <a:rPr lang="ru-RU" sz="1100" u="none" strike="noStrike" dirty="0" err="1">
                          <a:effectLst/>
                        </a:rPr>
                        <a:t>Геппатитом</a:t>
                      </a:r>
                      <a:r>
                        <a:rPr lang="ru-RU" sz="1100" u="none" strike="noStrike" dirty="0">
                          <a:effectLst/>
                        </a:rPr>
                        <a:t> Б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45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Diphtheria</a:t>
                      </a:r>
                      <a:r>
                        <a:rPr lang="fr-FR" sz="1100" b="1" u="none" strike="noStrike" dirty="0">
                          <a:effectLst/>
                        </a:rPr>
                        <a:t> 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Кол-во заболеваний Дифтерией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85391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Income</a:t>
                      </a:r>
                      <a:r>
                        <a:rPr lang="fr-FR" sz="1100" b="1" u="none" strike="noStrike" dirty="0">
                          <a:effectLst/>
                        </a:rPr>
                        <a:t> composition of </a:t>
                      </a:r>
                      <a:r>
                        <a:rPr lang="fr-FR" sz="1100" b="1" u="none" strike="noStrike" dirty="0" err="1">
                          <a:effectLst/>
                        </a:rPr>
                        <a:t>resources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</a:t>
                      </a:r>
                      <a:r>
                        <a:rPr lang="ru-RU" sz="1100" u="none" strike="noStrike" dirty="0" err="1">
                          <a:effectLst/>
                        </a:rPr>
                        <a:t>Струкры</a:t>
                      </a:r>
                      <a:r>
                        <a:rPr lang="ru-RU" sz="1100" u="none" strike="noStrike" dirty="0">
                          <a:effectLst/>
                        </a:rPr>
                        <a:t> дохода населения ( нормировано от 0 до 1 в зависимости от степени дифференциации источников дохода)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108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Schooling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Образование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56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Happiness</a:t>
                      </a:r>
                      <a:r>
                        <a:rPr lang="fr-FR" sz="1100" b="1" u="none" strike="noStrike" dirty="0">
                          <a:effectLst/>
                        </a:rPr>
                        <a:t> Score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- Уровень счастья населения (от 0 до 1)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79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Family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Уровень развитости института семьи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33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Medicine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Уровень развитости медицины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8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>
                          <a:effectLst/>
                        </a:rPr>
                        <a:t>Trust (</a:t>
                      </a:r>
                      <a:r>
                        <a:rPr lang="fr-FR" sz="1100" b="1" u="none" strike="noStrike" dirty="0" err="1">
                          <a:effectLst/>
                        </a:rPr>
                        <a:t>Government</a:t>
                      </a:r>
                      <a:r>
                        <a:rPr lang="fr-FR" sz="1100" b="1" u="none" strike="noStrike" dirty="0">
                          <a:effectLst/>
                        </a:rPr>
                        <a:t> Corruption)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Доверие властям (уровень </a:t>
                      </a:r>
                      <a:r>
                        <a:rPr lang="ru-RU" sz="1100" u="none" strike="noStrike" dirty="0" err="1">
                          <a:effectLst/>
                        </a:rPr>
                        <a:t>коррумпированости</a:t>
                      </a:r>
                      <a:r>
                        <a:rPr lang="ru-RU" sz="1100" u="none" strike="noStrike" dirty="0">
                          <a:effectLst/>
                        </a:rPr>
                        <a:t>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56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 err="1">
                          <a:effectLst/>
                        </a:rPr>
                        <a:t>Generosity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Уровень щедрости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427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lvl="1" algn="l" fontAlgn="b"/>
                      <a:r>
                        <a:rPr lang="fr-FR" sz="1100" b="1" u="none" strike="noStrike" dirty="0">
                          <a:effectLst/>
                        </a:rPr>
                        <a:t>Under-five </a:t>
                      </a:r>
                      <a:r>
                        <a:rPr lang="fr-FR" sz="1100" b="1" u="none" strike="noStrike" dirty="0" err="1">
                          <a:effectLst/>
                        </a:rPr>
                        <a:t>deaths</a:t>
                      </a:r>
                      <a:r>
                        <a:rPr lang="fr-FR" sz="1100" b="1" u="none" strike="noStrike" dirty="0">
                          <a:effectLst/>
                        </a:rPr>
                        <a:t> 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- Смертность среди детей до 5 лет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340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AA80EA-B655-6D42-AF7B-5FB1DABCF667}"/>
              </a:ext>
            </a:extLst>
          </p:cNvPr>
          <p:cNvSpPr txBox="1"/>
          <p:nvPr/>
        </p:nvSpPr>
        <p:spPr>
          <a:xfrm>
            <a:off x="398979" y="1399620"/>
            <a:ext cx="35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Гипотезы и их тестирование: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64CA7-6FE4-2743-A769-B37E1506CD7F}"/>
              </a:ext>
            </a:extLst>
          </p:cNvPr>
          <p:cNvSpPr txBox="1"/>
          <p:nvPr/>
        </p:nvSpPr>
        <p:spPr>
          <a:xfrm>
            <a:off x="165064" y="1780345"/>
            <a:ext cx="117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Гипотеза Н0: показатель влияет на продолжительность жизни. Альтернативная гипотеза Н1: показатель не влияет на продолжительность жизни. Гипотеза Н0 принимается, если коэффициент корреляции больше 0,7. Гипотеза Н0 отклоняется и принимается альтернативная Н1, если </a:t>
            </a:r>
            <a:r>
              <a:rPr lang="fr-FR" sz="1600" dirty="0"/>
              <a:t>R</a:t>
            </a:r>
            <a:r>
              <a:rPr lang="ru-RU" sz="1600" baseline="30000" dirty="0"/>
              <a:t>2 </a:t>
            </a:r>
            <a:r>
              <a:rPr lang="fr-FR" sz="1600" dirty="0"/>
              <a:t>&lt;</a:t>
            </a:r>
            <a:r>
              <a:rPr lang="ru-RU" sz="1600" dirty="0"/>
              <a:t> </a:t>
            </a:r>
            <a:r>
              <a:rPr lang="fr-FR" sz="1600" dirty="0"/>
              <a:t>0,7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2DFC8-D4D6-CC48-9D51-A27EEF54F899}"/>
              </a:ext>
            </a:extLst>
          </p:cNvPr>
          <p:cNvSpPr txBox="1"/>
          <p:nvPr/>
        </p:nvSpPr>
        <p:spPr>
          <a:xfrm>
            <a:off x="224745" y="4598836"/>
            <a:ext cx="2226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hlinkClick r:id="rId6"/>
              </a:rPr>
              <a:t>https://www.kaggle.com/kumarajarshi/life-expectancy-who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EE20DEA-CD72-D049-BEBA-D07959EE8A7C}"/>
              </a:ext>
            </a:extLst>
          </p:cNvPr>
          <p:cNvSpPr/>
          <p:nvPr/>
        </p:nvSpPr>
        <p:spPr>
          <a:xfrm>
            <a:off x="224745" y="5498331"/>
            <a:ext cx="21377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>
                <a:latin typeface="-apple-system"/>
                <a:hlinkClick r:id="rId7" tooltip="https://www.kaggle.com/unsdsn/world-happiness?select=2015.csv"/>
              </a:rPr>
              <a:t>https://www.kaggle.com/unsdsn/world-happiness?select=..</a:t>
            </a:r>
            <a:endParaRPr lang="ru-RU" sz="1400" dirty="0"/>
          </a:p>
        </p:txBody>
      </p:sp>
      <p:sp>
        <p:nvSpPr>
          <p:cNvPr id="18" name="Пятиугольник 17">
            <a:extLst>
              <a:ext uri="{FF2B5EF4-FFF2-40B4-BE49-F238E27FC236}">
                <a16:creationId xmlns:a16="http://schemas.microsoft.com/office/drawing/2014/main" id="{5EDA0659-6C06-3F42-A02A-F60A3DDA001E}"/>
              </a:ext>
            </a:extLst>
          </p:cNvPr>
          <p:cNvSpPr/>
          <p:nvPr/>
        </p:nvSpPr>
        <p:spPr>
          <a:xfrm>
            <a:off x="-1" y="1733575"/>
            <a:ext cx="11885243" cy="45719"/>
          </a:xfrm>
          <a:prstGeom prst="homePlate">
            <a:avLst>
              <a:gd name="adj" fmla="val 0"/>
            </a:avLst>
          </a:prstGeom>
          <a:solidFill>
            <a:schemeClr val="accent6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ятиугольник 18">
            <a:extLst>
              <a:ext uri="{FF2B5EF4-FFF2-40B4-BE49-F238E27FC236}">
                <a16:creationId xmlns:a16="http://schemas.microsoft.com/office/drawing/2014/main" id="{BF8ABDCF-5C19-4149-90BA-77E2B0A1190A}"/>
              </a:ext>
            </a:extLst>
          </p:cNvPr>
          <p:cNvSpPr/>
          <p:nvPr/>
        </p:nvSpPr>
        <p:spPr>
          <a:xfrm>
            <a:off x="-1" y="3070006"/>
            <a:ext cx="11885243" cy="45719"/>
          </a:xfrm>
          <a:prstGeom prst="homePlate">
            <a:avLst>
              <a:gd name="adj" fmla="val 0"/>
            </a:avLst>
          </a:prstGeom>
          <a:solidFill>
            <a:schemeClr val="accent6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9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76D511-A800-5049-93D8-1D88CB5CA111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Очистка данных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0383DFD-0AF3-7D4C-AD7E-E36C4C6330AA}"/>
              </a:ext>
            </a:extLst>
          </p:cNvPr>
          <p:cNvGrpSpPr/>
          <p:nvPr/>
        </p:nvGrpSpPr>
        <p:grpSpPr>
          <a:xfrm>
            <a:off x="246743" y="986971"/>
            <a:ext cx="11507526" cy="646331"/>
            <a:chOff x="246743" y="986971"/>
            <a:chExt cx="11507526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F25AD1-D187-8343-9D2E-450D975FE26F}"/>
                </a:ext>
              </a:extLst>
            </p:cNvPr>
            <p:cNvSpPr txBox="1"/>
            <p:nvPr/>
          </p:nvSpPr>
          <p:spPr>
            <a:xfrm>
              <a:off x="246743" y="9869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92FD8-7FB5-2948-9F10-54580A899954}"/>
                </a:ext>
              </a:extLst>
            </p:cNvPr>
            <p:cNvSpPr txBox="1"/>
            <p:nvPr/>
          </p:nvSpPr>
          <p:spPr>
            <a:xfrm>
              <a:off x="623769" y="986971"/>
              <a:ext cx="11130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Для переменной </a:t>
              </a:r>
              <a:r>
                <a:rPr lang="en-US" dirty="0"/>
                <a:t>“status”</a:t>
              </a:r>
              <a:r>
                <a:rPr lang="ru-RU" dirty="0"/>
                <a:t> было применено </a:t>
              </a:r>
              <a:r>
                <a:rPr lang="en-US" dirty="0"/>
                <a:t>one-hot encoding </a:t>
              </a:r>
              <a:r>
                <a:rPr lang="ru-RU" dirty="0"/>
                <a:t>для представления данных в виде бинарных значений, где 1 – развитое государство, 0 – развивающееся.</a:t>
              </a:r>
              <a:r>
                <a:rPr lang="en-US" dirty="0"/>
                <a:t> </a:t>
              </a:r>
              <a:endParaRPr lang="ru-RU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AA502C3-672D-6F43-A709-F583AE1078B0}"/>
              </a:ext>
            </a:extLst>
          </p:cNvPr>
          <p:cNvGrpSpPr/>
          <p:nvPr/>
        </p:nvGrpSpPr>
        <p:grpSpPr>
          <a:xfrm>
            <a:off x="246743" y="1977265"/>
            <a:ext cx="11507526" cy="646331"/>
            <a:chOff x="246743" y="1698171"/>
            <a:chExt cx="11507526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7A9878-48B4-4E49-A1D9-A1A64F41B945}"/>
                </a:ext>
              </a:extLst>
            </p:cNvPr>
            <p:cNvSpPr txBox="1"/>
            <p:nvPr/>
          </p:nvSpPr>
          <p:spPr>
            <a:xfrm>
              <a:off x="246743" y="16981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6A8BE9-4FAB-0640-8C6D-8A56B7437DB2}"/>
                </a:ext>
              </a:extLst>
            </p:cNvPr>
            <p:cNvSpPr txBox="1"/>
            <p:nvPr/>
          </p:nvSpPr>
          <p:spPr>
            <a:xfrm>
              <a:off x="623769" y="1698171"/>
              <a:ext cx="11130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Были построены графики «ящик с усами» для каждой переменной, чтобы выявить выбросы. Отклонения были выявлены у 8 из 14 переменных.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F08DAE0-D359-AD42-B29D-B4A40A0D887F}"/>
              </a:ext>
            </a:extLst>
          </p:cNvPr>
          <p:cNvGrpSpPr/>
          <p:nvPr/>
        </p:nvGrpSpPr>
        <p:grpSpPr>
          <a:xfrm>
            <a:off x="246743" y="2967559"/>
            <a:ext cx="11507526" cy="923330"/>
            <a:chOff x="246743" y="2496457"/>
            <a:chExt cx="11507526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BA68C0-8F67-E240-A911-0EFB267F0EC1}"/>
                </a:ext>
              </a:extLst>
            </p:cNvPr>
            <p:cNvSpPr txBox="1"/>
            <p:nvPr/>
          </p:nvSpPr>
          <p:spPr>
            <a:xfrm>
              <a:off x="246743" y="249645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18981C-973B-534A-A91E-430948D0FCDC}"/>
                </a:ext>
              </a:extLst>
            </p:cNvPr>
            <p:cNvSpPr txBox="1"/>
            <p:nvPr/>
          </p:nvSpPr>
          <p:spPr>
            <a:xfrm>
              <a:off x="623769" y="2496457"/>
              <a:ext cx="11130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Для выделения выбросов в сформированной базе данных было применено форматирование столбцов (выделение красным выбросов), а так же достроены столбцы о наличии выбросов (1 – есть выброс, 0 – выбросов нет) около каждой из 8 выявленных переменных.</a:t>
              </a: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5760C2E-D9B0-C142-A72B-D948C697A3FB}"/>
              </a:ext>
            </a:extLst>
          </p:cNvPr>
          <p:cNvGrpSpPr/>
          <p:nvPr/>
        </p:nvGrpSpPr>
        <p:grpSpPr>
          <a:xfrm>
            <a:off x="246743" y="4234852"/>
            <a:ext cx="11507526" cy="646331"/>
            <a:chOff x="246743" y="3468914"/>
            <a:chExt cx="1150752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02E1B9-E823-A34C-BD4A-4BB4B4DEBBBF}"/>
                </a:ext>
              </a:extLst>
            </p:cNvPr>
            <p:cNvSpPr txBox="1"/>
            <p:nvPr/>
          </p:nvSpPr>
          <p:spPr>
            <a:xfrm>
              <a:off x="246743" y="346891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92CC5E-883E-2B4C-A8BC-B8EFDBF20726}"/>
                </a:ext>
              </a:extLst>
            </p:cNvPr>
            <p:cNvSpPr txBox="1"/>
            <p:nvPr/>
          </p:nvSpPr>
          <p:spPr>
            <a:xfrm>
              <a:off x="623769" y="3468914"/>
              <a:ext cx="11130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 формуле =МЕДИАНА() для столбцов с выбросами, была найдена вторая квартиль. Именно на это значение были заменены отклоняющиеся данные. 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975C55B1-3B5A-DF40-92EC-117A8E9DE4CC}"/>
              </a:ext>
            </a:extLst>
          </p:cNvPr>
          <p:cNvGrpSpPr/>
          <p:nvPr/>
        </p:nvGrpSpPr>
        <p:grpSpPr>
          <a:xfrm>
            <a:off x="246743" y="5225144"/>
            <a:ext cx="11507526" cy="646331"/>
            <a:chOff x="246743" y="4165600"/>
            <a:chExt cx="11507526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3BC20-A0E9-C149-A924-CA3996AF2A6F}"/>
                </a:ext>
              </a:extLst>
            </p:cNvPr>
            <p:cNvSpPr txBox="1"/>
            <p:nvPr/>
          </p:nvSpPr>
          <p:spPr>
            <a:xfrm>
              <a:off x="246743" y="41656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55FF8B-D449-004F-84E7-FE95ECE3F47E}"/>
                </a:ext>
              </a:extLst>
            </p:cNvPr>
            <p:cNvSpPr txBox="1"/>
            <p:nvPr/>
          </p:nvSpPr>
          <p:spPr>
            <a:xfrm>
              <a:off x="623769" y="4165600"/>
              <a:ext cx="11130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 результате был сформирован столбцы с очищенными данными и продублированы на листе (2). Далее работа ведется с очищенной базой данных.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60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76D511-A800-5049-93D8-1D88CB5CA111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Диаграммы рассеяния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92FD8-7FB5-2948-9F10-54580A899954}"/>
              </a:ext>
            </a:extLst>
          </p:cNvPr>
          <p:cNvSpPr txBox="1"/>
          <p:nvPr/>
        </p:nvSpPr>
        <p:spPr>
          <a:xfrm>
            <a:off x="530750" y="1157288"/>
            <a:ext cx="111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выявления наиболее явных парных регрессий и визуализации значимости были построены диаграммы рассеяния. Данные переменные показывают наиболее явные линейные зависимости.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CA7EB7-7743-4446-94AA-2AC0D17FD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50" y="2068278"/>
            <a:ext cx="6921500" cy="3860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5535B5-406B-AB4D-AC12-815F35B33852}"/>
              </a:ext>
            </a:extLst>
          </p:cNvPr>
          <p:cNvSpPr txBox="1"/>
          <p:nvPr/>
        </p:nvSpPr>
        <p:spPr>
          <a:xfrm>
            <a:off x="7657265" y="2068278"/>
            <a:ext cx="4003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проверки гипотезы о наличии связи между различными факторами и целевой переменной использовался коэффициент детерминации. 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У четырех, представленных на изображении, пар была выявлена связь, о чем говорит значение     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ru-RU" baseline="30000" dirty="0"/>
              <a:t> 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0,7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79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76D511-A800-5049-93D8-1D88CB5CA111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Проверка на </a:t>
            </a:r>
            <a:r>
              <a:rPr lang="ru-RU" b="1" dirty="0" err="1"/>
              <a:t>интеркорреляцию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92FD8-7FB5-2948-9F10-54580A899954}"/>
              </a:ext>
            </a:extLst>
          </p:cNvPr>
          <p:cNvSpPr txBox="1"/>
          <p:nvPr/>
        </p:nvSpPr>
        <p:spPr>
          <a:xfrm>
            <a:off x="623769" y="986971"/>
            <a:ext cx="111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Посредством построения диаграмм рассеяния и подсчетов коэффициента детерминации, были выбраны 4 переменных (</a:t>
            </a:r>
            <a:r>
              <a:rPr lang="en-US" dirty="0"/>
              <a:t>Medicine, Adult Mortality, Schooling, Income composition of recourses)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A8BE9-4FAB-0640-8C6D-8A56B7437DB2}"/>
              </a:ext>
            </a:extLst>
          </p:cNvPr>
          <p:cNvSpPr txBox="1"/>
          <p:nvPr/>
        </p:nvSpPr>
        <p:spPr>
          <a:xfrm>
            <a:off x="623769" y="1862965"/>
            <a:ext cx="1113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на </a:t>
            </a:r>
            <a:r>
              <a:rPr lang="ru-RU" dirty="0" err="1"/>
              <a:t>интеркорреляцию</a:t>
            </a:r>
            <a:r>
              <a:rPr lang="ru-RU" dirty="0"/>
              <a:t> проводилась с целью выявления/не выявления связей между отобранными переменными. Это важно, так как не имеет смысла использовать для дальнейшего анализа зависимые переменные, потому что из-за этого возможны ошибки в модели (из курса линейной алгебры: две зависимые строчки обращают детерминант в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24B33D-6567-944C-8D16-23F8E9C7DE89}"/>
              </a:ext>
            </a:extLst>
          </p:cNvPr>
          <p:cNvSpPr txBox="1"/>
          <p:nvPr/>
        </p:nvSpPr>
        <p:spPr>
          <a:xfrm>
            <a:off x="623769" y="3283550"/>
            <a:ext cx="6413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результате, с помощью проведения регрессионного анализа между всеми выбранными переменными была выявлена связь между </a:t>
            </a:r>
            <a:r>
              <a:rPr lang="en-US" b="1" dirty="0"/>
              <a:t>Income composition of recourses </a:t>
            </a:r>
            <a:r>
              <a:rPr lang="en-US" dirty="0"/>
              <a:t>(1) </a:t>
            </a:r>
            <a:r>
              <a:rPr lang="ru-RU" dirty="0"/>
              <a:t>и </a:t>
            </a:r>
            <a:r>
              <a:rPr lang="en-US" b="1" dirty="0"/>
              <a:t>Medicine </a:t>
            </a:r>
            <a:r>
              <a:rPr lang="en-US" dirty="0"/>
              <a:t>(2)</a:t>
            </a:r>
            <a:r>
              <a:rPr lang="en-US" b="1" dirty="0"/>
              <a:t>.</a:t>
            </a:r>
            <a:br>
              <a:rPr lang="ru-RU" b="1" dirty="0"/>
            </a:br>
            <a:br>
              <a:rPr lang="ru-RU" b="1" dirty="0"/>
            </a:br>
            <a:r>
              <a:rPr lang="ru-RU" dirty="0"/>
              <a:t>Так как (1)</a:t>
            </a:r>
            <a:r>
              <a:rPr lang="en-US" dirty="0"/>
              <a:t> </a:t>
            </a:r>
            <a:r>
              <a:rPr lang="ru-RU" dirty="0"/>
              <a:t>коррелирует больше с целевой переменной (</a:t>
            </a:r>
            <a:r>
              <a:rPr lang="en-US" dirty="0"/>
              <a:t>Life expectancy)</a:t>
            </a:r>
            <a:r>
              <a:rPr lang="ru-RU" dirty="0"/>
              <a:t>, то (2) было решено отбросить.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Далее работаем с 3-мя ключевыми факторами: </a:t>
            </a:r>
            <a:r>
              <a:rPr lang="en-US" b="1" dirty="0"/>
              <a:t>Income composition of recourses, Schooling, Adult mortality.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3E4F19-B683-B748-B908-B203A36A89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53"/>
          <a:stretch/>
        </p:blipFill>
        <p:spPr>
          <a:xfrm>
            <a:off x="7153242" y="3429000"/>
            <a:ext cx="4667970" cy="2657141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4DE150B-03BC-4149-99B6-22C2BEA21189}"/>
              </a:ext>
            </a:extLst>
          </p:cNvPr>
          <p:cNvCxnSpPr>
            <a:cxnSpLocks/>
          </p:cNvCxnSpPr>
          <p:nvPr/>
        </p:nvCxnSpPr>
        <p:spPr>
          <a:xfrm flipV="1">
            <a:off x="6645727" y="4114800"/>
            <a:ext cx="587829" cy="8817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1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Множественная регрессия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92FD8-7FB5-2948-9F10-54580A899954}"/>
              </a:ext>
            </a:extLst>
          </p:cNvPr>
          <p:cNvSpPr txBox="1"/>
          <p:nvPr/>
        </p:nvSpPr>
        <p:spPr>
          <a:xfrm>
            <a:off x="530750" y="782823"/>
            <a:ext cx="11130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На этом этапе с помощью надстройки </a:t>
            </a:r>
            <a:r>
              <a:rPr lang="fr-FR" sz="1600" dirty="0"/>
              <a:t>Data </a:t>
            </a:r>
            <a:r>
              <a:rPr lang="fr-FR" sz="1600" dirty="0" err="1"/>
              <a:t>Analysis</a:t>
            </a:r>
            <a:r>
              <a:rPr lang="fr-FR" sz="1600" dirty="0"/>
              <a:t> </a:t>
            </a:r>
            <a:r>
              <a:rPr lang="ru-RU" sz="1600" dirty="0"/>
              <a:t>строится регрессионная статистика, чтобы определить коэффициент корреляции и коэффициент множественной корреляции совокупности отобранных признаков. </a:t>
            </a:r>
            <a:br>
              <a:rPr lang="ru-RU" sz="1600" dirty="0"/>
            </a:br>
            <a:r>
              <a:rPr lang="ru-RU" sz="1600" dirty="0"/>
              <a:t>Коэффициент корреляции </a:t>
            </a:r>
            <a:r>
              <a:rPr lang="ru-RU" sz="1600" b="1" dirty="0"/>
              <a:t>= 0,85</a:t>
            </a:r>
            <a:r>
              <a:rPr lang="ru-RU" sz="1600" dirty="0"/>
              <a:t>, коэффициент множественной корреляции </a:t>
            </a:r>
            <a:r>
              <a:rPr lang="ru-RU" sz="1600" b="1" dirty="0"/>
              <a:t>= 0,92</a:t>
            </a:r>
            <a:r>
              <a:rPr lang="ru-RU" sz="1600" dirty="0"/>
              <a:t>. </a:t>
            </a:r>
          </a:p>
          <a:p>
            <a:endParaRPr lang="ru-RU" sz="1600" dirty="0"/>
          </a:p>
          <a:p>
            <a:pPr algn="ctr"/>
            <a:r>
              <a:rPr lang="ru-RU" sz="1600" dirty="0"/>
              <a:t>Такие цифры демонстрируют потенциально высокое качество регрессионной модели.</a:t>
            </a:r>
          </a:p>
          <a:p>
            <a:endParaRPr lang="ru-RU" sz="1600" dirty="0"/>
          </a:p>
          <a:p>
            <a:r>
              <a:rPr lang="ru-RU" sz="1600" dirty="0"/>
              <a:t>Также было проведено исследование на сходство с нормальным распределением отобранных признаков. Таковое было выявлено у </a:t>
            </a:r>
            <a:r>
              <a:rPr lang="en-US" sz="1600" b="1" dirty="0"/>
              <a:t>Schooling</a:t>
            </a:r>
            <a:r>
              <a:rPr lang="ru-RU" sz="1600" dirty="0"/>
              <a:t>, двое других </a:t>
            </a:r>
            <a:r>
              <a:rPr lang="en-US" sz="1600" dirty="0"/>
              <a:t>(</a:t>
            </a:r>
            <a:r>
              <a:rPr lang="en-US" sz="1600" b="1" dirty="0"/>
              <a:t>Income composition of recourses, Adult mortality) </a:t>
            </a:r>
            <a:r>
              <a:rPr lang="ru-RU" sz="1600" dirty="0"/>
              <a:t>имели отдаленно напоминающее и смещенное нормальное распределение. Было решено не проводить нормирование признаков ввиду уже имеющегося высокого коэффициента корреляции совокупности признаков с целевым. </a:t>
            </a:r>
          </a:p>
          <a:p>
            <a:endParaRPr lang="ru-RU" sz="1600" dirty="0"/>
          </a:p>
          <a:p>
            <a:r>
              <a:rPr lang="ru-RU" sz="1600" dirty="0"/>
              <a:t>Более того, улучшение этого коэффициента на значительные порядки могло не произойти, а для данного исследования колоссально большие значения не требуются. Поэтому было принято решение не проводить нормировку переменных.</a:t>
            </a:r>
          </a:p>
        </p:txBody>
      </p:sp>
      <p:sp>
        <p:nvSpPr>
          <p:cNvPr id="8" name="Треугольник 7">
            <a:extLst>
              <a:ext uri="{FF2B5EF4-FFF2-40B4-BE49-F238E27FC236}">
                <a16:creationId xmlns:a16="http://schemas.microsoft.com/office/drawing/2014/main" id="{22AAF5C7-641D-C746-90EA-6DEFA6863B5B}"/>
              </a:ext>
            </a:extLst>
          </p:cNvPr>
          <p:cNvSpPr/>
          <p:nvPr/>
        </p:nvSpPr>
        <p:spPr>
          <a:xfrm rot="10800000">
            <a:off x="2009810" y="1616525"/>
            <a:ext cx="8172379" cy="163286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E7CA5B-C9C2-5B4C-A9F1-1CDF84B3B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83" y="4402956"/>
            <a:ext cx="2908289" cy="17082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E939CD-6D8B-794A-9DCD-1DE75B757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304" y="4402955"/>
            <a:ext cx="2946761" cy="17082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7D865FB-9C85-514F-BBF0-112301401D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9557" y="4402954"/>
            <a:ext cx="2946760" cy="17594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44BA40-D985-D247-9FF3-CAE4F2595F97}"/>
              </a:ext>
            </a:extLst>
          </p:cNvPr>
          <p:cNvSpPr txBox="1"/>
          <p:nvPr/>
        </p:nvSpPr>
        <p:spPr>
          <a:xfrm>
            <a:off x="8686800" y="6227740"/>
            <a:ext cx="22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/>
                </a:solidFill>
              </a:rPr>
              <a:t>Нормальное распределение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94559-9A86-1044-A6B4-A405619BCB7A}"/>
              </a:ext>
            </a:extLst>
          </p:cNvPr>
          <p:cNvSpPr txBox="1"/>
          <p:nvPr/>
        </p:nvSpPr>
        <p:spPr>
          <a:xfrm>
            <a:off x="2818370" y="6227739"/>
            <a:ext cx="3175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/>
                </a:solidFill>
              </a:rPr>
              <a:t>Смещённое нормальное распределение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778EC-3AF9-4F4E-87BE-784BE4013252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ru-RU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8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Корреляционные таблицы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778EC-3AF9-4F4E-87BE-784BE4013252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  <a:endParaRPr lang="ru-RU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3DBDDF-9AEB-DA45-83A2-EB2219B36316}"/>
              </a:ext>
            </a:extLst>
          </p:cNvPr>
          <p:cNvSpPr/>
          <p:nvPr/>
        </p:nvSpPr>
        <p:spPr>
          <a:xfrm>
            <a:off x="337456" y="1443841"/>
            <a:ext cx="115913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этом этапе проводилось исследование на улучшение R</a:t>
            </a:r>
            <a:r>
              <a:rPr lang="ru-RU" baseline="30000" dirty="0"/>
              <a:t>2</a:t>
            </a:r>
            <a:r>
              <a:rPr lang="ru-RU" dirty="0"/>
              <a:t> с помощью отбора дополнительных признаков.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Строилась регрессионная статистика с тремя уже имеющимися отобранными признаками (</a:t>
            </a:r>
            <a:r>
              <a:rPr lang="ru-RU" b="1" dirty="0" err="1"/>
              <a:t>Income</a:t>
            </a:r>
            <a:r>
              <a:rPr lang="ru-RU" b="1" dirty="0"/>
              <a:t>, </a:t>
            </a:r>
            <a:r>
              <a:rPr lang="en-US" b="1" dirty="0"/>
              <a:t>A</a:t>
            </a:r>
            <a:r>
              <a:rPr lang="ru-RU" b="1" dirty="0" err="1"/>
              <a:t>dult</a:t>
            </a:r>
            <a:r>
              <a:rPr lang="ru-RU" b="1" dirty="0"/>
              <a:t> </a:t>
            </a:r>
            <a:r>
              <a:rPr lang="ru-RU" b="1" dirty="0" err="1"/>
              <a:t>mortality</a:t>
            </a:r>
            <a:r>
              <a:rPr lang="ru-RU" b="1" dirty="0"/>
              <a:t>, </a:t>
            </a:r>
            <a:r>
              <a:rPr lang="en-US" b="1" dirty="0"/>
              <a:t>S</a:t>
            </a:r>
            <a:r>
              <a:rPr lang="ru-RU" b="1" dirty="0" err="1"/>
              <a:t>chooling</a:t>
            </a:r>
            <a:r>
              <a:rPr lang="ru-RU" dirty="0"/>
              <a:t>) и тремя случайными дополнительными. Произведено 2 теста.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1: к имеющимся трем переменным были добавлены </a:t>
            </a:r>
            <a:r>
              <a:rPr lang="fr-FR" b="1" dirty="0"/>
              <a:t>infant </a:t>
            </a:r>
            <a:r>
              <a:rPr lang="en-US" b="1" dirty="0"/>
              <a:t>deaths</a:t>
            </a:r>
            <a:r>
              <a:rPr lang="fr-FR" b="1" dirty="0"/>
              <a:t>, </a:t>
            </a:r>
            <a:r>
              <a:rPr lang="fr-FR" b="1" dirty="0" err="1"/>
              <a:t>Hepatitis</a:t>
            </a:r>
            <a:r>
              <a:rPr lang="fr-FR" b="1" dirty="0"/>
              <a:t> B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fr-FR" b="1" dirty="0" err="1"/>
              <a:t>Diphteria</a:t>
            </a:r>
            <a:r>
              <a:rPr lang="fr-FR" dirty="0"/>
              <a:t>.</a:t>
            </a:r>
          </a:p>
          <a:p>
            <a:r>
              <a:rPr lang="fr-FR" dirty="0"/>
              <a:t>2</a:t>
            </a:r>
            <a:r>
              <a:rPr lang="ru-RU" dirty="0"/>
              <a:t>: к имеющимся трем переменным были добавлены </a:t>
            </a:r>
            <a:r>
              <a:rPr lang="fr-FR" b="1" dirty="0"/>
              <a:t>infant d</a:t>
            </a:r>
            <a:r>
              <a:rPr lang="en-US" b="1" dirty="0"/>
              <a:t>e</a:t>
            </a:r>
            <a:r>
              <a:rPr lang="fr-FR" b="1" dirty="0" err="1"/>
              <a:t>aths</a:t>
            </a:r>
            <a:r>
              <a:rPr lang="fr-FR" b="1" dirty="0"/>
              <a:t>, </a:t>
            </a:r>
            <a:r>
              <a:rPr lang="fr-FR" b="1" dirty="0" err="1"/>
              <a:t>Hepatitis</a:t>
            </a:r>
            <a:r>
              <a:rPr lang="fr-FR" b="1" dirty="0"/>
              <a:t> B </a:t>
            </a:r>
            <a:r>
              <a:rPr lang="ru-RU" b="1" dirty="0"/>
              <a:t>и </a:t>
            </a:r>
            <a:r>
              <a:rPr lang="fr-FR" b="1" dirty="0" err="1"/>
              <a:t>under</a:t>
            </a:r>
            <a:r>
              <a:rPr lang="fr-FR" b="1" dirty="0"/>
              <a:t>-five </a:t>
            </a:r>
            <a:r>
              <a:rPr lang="fr-FR" b="1" dirty="0" err="1"/>
              <a:t>deaths</a:t>
            </a:r>
            <a:r>
              <a:rPr lang="fr-FR" dirty="0"/>
              <a:t>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Значения R</a:t>
            </a:r>
            <a:r>
              <a:rPr lang="ru-RU" baseline="30000" dirty="0"/>
              <a:t>2</a:t>
            </a:r>
            <a:r>
              <a:rPr lang="ru-RU" dirty="0"/>
              <a:t> было улучшено не более чем на 0,1, что говорит о том, что эти признаки не вносят значительного вклада в улучшение коэффициента, следовательно, ими можно пренебречь, и для простоты модели остановиться на имеющихся трех признаках (</a:t>
            </a:r>
            <a:r>
              <a:rPr lang="ru-RU" b="1" dirty="0" err="1"/>
              <a:t>Income</a:t>
            </a:r>
            <a:r>
              <a:rPr lang="ru-RU" b="1" dirty="0"/>
              <a:t>, </a:t>
            </a:r>
            <a:r>
              <a:rPr lang="en-US" b="1" dirty="0"/>
              <a:t>A</a:t>
            </a:r>
            <a:r>
              <a:rPr lang="ru-RU" b="1" dirty="0" err="1"/>
              <a:t>dult</a:t>
            </a:r>
            <a:r>
              <a:rPr lang="ru-RU" b="1" dirty="0"/>
              <a:t> </a:t>
            </a:r>
            <a:r>
              <a:rPr lang="ru-RU" b="1" dirty="0" err="1"/>
              <a:t>mortality</a:t>
            </a:r>
            <a:r>
              <a:rPr lang="ru-RU" b="1" dirty="0"/>
              <a:t>, </a:t>
            </a:r>
            <a:r>
              <a:rPr lang="en-US" b="1" dirty="0"/>
              <a:t>S</a:t>
            </a:r>
            <a:r>
              <a:rPr lang="ru-RU" b="1" dirty="0" err="1"/>
              <a:t>chooling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6527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0642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116AA3-491F-0E4E-9E15-99B22D6143B5}"/>
              </a:ext>
            </a:extLst>
          </p:cNvPr>
          <p:cNvSpPr/>
          <p:nvPr/>
        </p:nvSpPr>
        <p:spPr>
          <a:xfrm>
            <a:off x="1094014" y="4523016"/>
            <a:ext cx="10263272" cy="1012371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Регрессионная модель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778EC-3AF9-4F4E-87BE-784BE4013252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  <a:endParaRPr lang="ru-RU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3DBDDF-9AEB-DA45-83A2-EB2219B36316}"/>
              </a:ext>
            </a:extLst>
          </p:cNvPr>
          <p:cNvSpPr/>
          <p:nvPr/>
        </p:nvSpPr>
        <p:spPr>
          <a:xfrm>
            <a:off x="337456" y="1349663"/>
            <a:ext cx="1159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встроенной функции </a:t>
            </a:r>
            <a:r>
              <a:rPr lang="en-US" dirty="0"/>
              <a:t>=</a:t>
            </a:r>
            <a:r>
              <a:rPr lang="ru-RU" dirty="0"/>
              <a:t>ЛИНЕЙН() были посчитаны коэффициенты множественной регрессии, которые позволили построить модель на основе 3-х отобранных ранее переменных.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865F1B-C411-7B4F-9842-6A9FBC8B3EA8}"/>
              </a:ext>
            </a:extLst>
          </p:cNvPr>
          <p:cNvSpPr/>
          <p:nvPr/>
        </p:nvSpPr>
        <p:spPr>
          <a:xfrm>
            <a:off x="1219200" y="4862006"/>
            <a:ext cx="10138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Life </a:t>
            </a:r>
            <a:r>
              <a:rPr lang="fr-FR" b="1" dirty="0" err="1"/>
              <a:t>expectancy</a:t>
            </a:r>
            <a:r>
              <a:rPr lang="fr-FR" b="1" dirty="0"/>
              <a:t>=-0,03*</a:t>
            </a:r>
            <a:r>
              <a:rPr lang="fr-FR" b="1" dirty="0" err="1"/>
              <a:t>Adult</a:t>
            </a:r>
            <a:r>
              <a:rPr lang="fr-FR" b="1" dirty="0"/>
              <a:t> Mortality+35,24*</a:t>
            </a:r>
            <a:r>
              <a:rPr lang="fr-FR" b="1" dirty="0" err="1"/>
              <a:t>Income</a:t>
            </a:r>
            <a:r>
              <a:rPr lang="ru-RU" b="1" dirty="0"/>
              <a:t> </a:t>
            </a:r>
            <a:r>
              <a:rPr lang="fr-FR" b="1" dirty="0"/>
              <a:t>composition+0,04*schooling+51,13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75F718-C2DA-C74E-BA43-BD51EDB276F0}"/>
              </a:ext>
            </a:extLst>
          </p:cNvPr>
          <p:cNvSpPr/>
          <p:nvPr/>
        </p:nvSpPr>
        <p:spPr>
          <a:xfrm>
            <a:off x="1627414" y="2456653"/>
            <a:ext cx="956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Life</a:t>
            </a:r>
            <a:r>
              <a:rPr lang="ru-RU" b="1" dirty="0"/>
              <a:t> </a:t>
            </a:r>
            <a:r>
              <a:rPr lang="ru-RU" b="1" dirty="0" err="1"/>
              <a:t>expectancy</a:t>
            </a:r>
            <a:r>
              <a:rPr lang="ru-RU" b="1" dirty="0"/>
              <a:t>=A1*</a:t>
            </a:r>
            <a:r>
              <a:rPr lang="ru-RU" b="1" dirty="0" err="1"/>
              <a:t>Adult</a:t>
            </a:r>
            <a:r>
              <a:rPr lang="ru-RU" b="1" dirty="0"/>
              <a:t> Mortality+A2*</a:t>
            </a:r>
            <a:r>
              <a:rPr lang="ru-RU" b="1" dirty="0" err="1"/>
              <a:t>Income</a:t>
            </a:r>
            <a:r>
              <a:rPr lang="ru-RU" b="1" dirty="0"/>
              <a:t> composition+A3*</a:t>
            </a:r>
            <a:r>
              <a:rPr lang="ru-RU" b="1" dirty="0" err="1"/>
              <a:t>schooling+B</a:t>
            </a:r>
            <a:endParaRPr lang="ru-RU" b="1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E36A5F6-5373-4C43-AD05-52D726F3C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31266"/>
              </p:ext>
            </p:extLst>
          </p:nvPr>
        </p:nvGraphicFramePr>
        <p:xfrm>
          <a:off x="3729054" y="3275816"/>
          <a:ext cx="4733892" cy="664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473">
                  <a:extLst>
                    <a:ext uri="{9D8B030D-6E8A-4147-A177-3AD203B41FA5}">
                      <a16:colId xmlns:a16="http://schemas.microsoft.com/office/drawing/2014/main" val="3525540926"/>
                    </a:ext>
                  </a:extLst>
                </a:gridCol>
                <a:gridCol w="1183473">
                  <a:extLst>
                    <a:ext uri="{9D8B030D-6E8A-4147-A177-3AD203B41FA5}">
                      <a16:colId xmlns:a16="http://schemas.microsoft.com/office/drawing/2014/main" val="353744438"/>
                    </a:ext>
                  </a:extLst>
                </a:gridCol>
                <a:gridCol w="1183473">
                  <a:extLst>
                    <a:ext uri="{9D8B030D-6E8A-4147-A177-3AD203B41FA5}">
                      <a16:colId xmlns:a16="http://schemas.microsoft.com/office/drawing/2014/main" val="96091735"/>
                    </a:ext>
                  </a:extLst>
                </a:gridCol>
                <a:gridCol w="1183473">
                  <a:extLst>
                    <a:ext uri="{9D8B030D-6E8A-4147-A177-3AD203B41FA5}">
                      <a16:colId xmlns:a16="http://schemas.microsoft.com/office/drawing/2014/main" val="1496865337"/>
                    </a:ext>
                  </a:extLst>
                </a:gridCol>
              </a:tblGrid>
              <a:tr h="33201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A3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effectLst/>
                        </a:rPr>
                        <a:t>A2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effectLst/>
                        </a:rPr>
                        <a:t>A1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0939"/>
                  </a:ext>
                </a:extLst>
              </a:tr>
              <a:tr h="33201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0,039991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35,24453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-0,02849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51,1325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alpha val="2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79729"/>
                  </a:ext>
                </a:extLst>
              </a:tr>
            </a:tbl>
          </a:graphicData>
        </a:graphic>
      </p:graphicFrame>
      <p:sp>
        <p:nvSpPr>
          <p:cNvPr id="10" name="Треугольник 9">
            <a:extLst>
              <a:ext uri="{FF2B5EF4-FFF2-40B4-BE49-F238E27FC236}">
                <a16:creationId xmlns:a16="http://schemas.microsoft.com/office/drawing/2014/main" id="{F77548A6-5B59-0046-AEA3-3F9D0745E319}"/>
              </a:ext>
            </a:extLst>
          </p:cNvPr>
          <p:cNvSpPr/>
          <p:nvPr/>
        </p:nvSpPr>
        <p:spPr>
          <a:xfrm rot="10800000">
            <a:off x="2009810" y="2943035"/>
            <a:ext cx="8172379" cy="163286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27A1F747-70A9-504B-B388-F4EE45247A81}"/>
              </a:ext>
            </a:extLst>
          </p:cNvPr>
          <p:cNvSpPr/>
          <p:nvPr/>
        </p:nvSpPr>
        <p:spPr>
          <a:xfrm rot="10800000">
            <a:off x="3729054" y="4151359"/>
            <a:ext cx="4733890" cy="160144"/>
          </a:xfrm>
          <a:prstGeom prst="triangl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8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71150C90-B166-E64C-89E9-C8BE49B196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Слайд think-cell" r:id="rId4" imgW="7772400" imgH="10058400" progId="TCLayout.ActiveDocument.1">
                  <p:embed/>
                </p:oleObj>
              </mc:Choice>
              <mc:Fallback>
                <p:oleObj name="Слайд think-cell" r:id="rId4" imgW="7772400" imgH="10058400" progId="TCLayout.ActiveDocument.1">
                  <p:embed/>
                  <p:pic>
                    <p:nvPicPr>
                      <p:cNvPr id="4" name="Объект 3" hidden="1">
                        <a:extLst>
                          <a:ext uri="{FF2B5EF4-FFF2-40B4-BE49-F238E27FC236}">
                            <a16:creationId xmlns:a16="http://schemas.microsoft.com/office/drawing/2014/main" id="{71150C90-B166-E64C-89E9-C8BE49B196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AA68EFF1-9C8F-B648-A8B2-37B5E1045D38}"/>
              </a:ext>
            </a:extLst>
          </p:cNvPr>
          <p:cNvSpPr/>
          <p:nvPr/>
        </p:nvSpPr>
        <p:spPr>
          <a:xfrm>
            <a:off x="0" y="101600"/>
            <a:ext cx="5138057" cy="47897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Проверка модели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778EC-3AF9-4F4E-87BE-784BE4013252}"/>
              </a:ext>
            </a:extLst>
          </p:cNvPr>
          <p:cNvSpPr txBox="1"/>
          <p:nvPr/>
        </p:nvSpPr>
        <p:spPr>
          <a:xfrm>
            <a:off x="11928786" y="6581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65E609-4E53-664B-A554-EED743D9C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94" y="1747157"/>
            <a:ext cx="5544877" cy="312329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DB76CB-ED56-4D4B-9C97-99780059090C}"/>
              </a:ext>
            </a:extLst>
          </p:cNvPr>
          <p:cNvSpPr/>
          <p:nvPr/>
        </p:nvSpPr>
        <p:spPr>
          <a:xfrm>
            <a:off x="6291943" y="1350906"/>
            <a:ext cx="4635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Взяты 15 случайных стран и на основе их показателей проведены </a:t>
            </a:r>
            <a:r>
              <a:rPr lang="ru-RU" dirty="0" err="1"/>
              <a:t>рассчеты</a:t>
            </a:r>
            <a:r>
              <a:rPr lang="ru-RU" dirty="0"/>
              <a:t> значения </a:t>
            </a:r>
            <a:r>
              <a:rPr lang="ru-RU" b="1" dirty="0" err="1"/>
              <a:t>Life</a:t>
            </a:r>
            <a:r>
              <a:rPr lang="ru-RU" b="1" dirty="0"/>
              <a:t> </a:t>
            </a:r>
            <a:r>
              <a:rPr lang="ru-RU" b="1" dirty="0" err="1"/>
              <a:t>expectation</a:t>
            </a:r>
            <a:r>
              <a:rPr lang="ru-RU" b="1" dirty="0"/>
              <a:t> </a:t>
            </a:r>
            <a:r>
              <a:rPr lang="ru-RU" dirty="0"/>
              <a:t>на основе построенной модели. На диаграмме можно наблюдать 2 линии: имеющиеся значения и предсказанные.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C244304-6D8C-4949-8C7E-BDBC73ADC915}"/>
              </a:ext>
            </a:extLst>
          </p:cNvPr>
          <p:cNvCxnSpPr/>
          <p:nvPr/>
        </p:nvCxnSpPr>
        <p:spPr>
          <a:xfrm>
            <a:off x="6096000" y="1328867"/>
            <a:ext cx="0" cy="175432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FE18FD0-284A-4C4E-83FA-D98FDF53059B}"/>
              </a:ext>
            </a:extLst>
          </p:cNvPr>
          <p:cNvSpPr/>
          <p:nvPr/>
        </p:nvSpPr>
        <p:spPr>
          <a:xfrm>
            <a:off x="6096000" y="3644721"/>
            <a:ext cx="53666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Была подсчитана средняя ошибка по модулю (средний модуль отклонения результата работы модели от известного значения). </a:t>
            </a:r>
            <a:br>
              <a:rPr lang="ru-RU" dirty="0"/>
            </a:br>
            <a:endParaRPr lang="ru-RU" dirty="0"/>
          </a:p>
          <a:p>
            <a:r>
              <a:rPr lang="ru-RU" i="1" dirty="0"/>
              <a:t>Средняя ошибка</a:t>
            </a:r>
            <a:r>
              <a:rPr lang="ru-RU" dirty="0"/>
              <a:t> по модулю равна 2,45, что демонстрирует, что модель предсказывает продолжительность жизни на основе отобранных показателей страны достаточно точно.</a:t>
            </a:r>
          </a:p>
        </p:txBody>
      </p:sp>
    </p:spTree>
    <p:extLst>
      <p:ext uri="{BB962C8B-B14F-4D97-AF65-F5344CB8AC3E}">
        <p14:creationId xmlns:p14="http://schemas.microsoft.com/office/powerpoint/2010/main" val="2720883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5jCIz4zuj4fdV_n8b_T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1170</Words>
  <Application>Microsoft Macintosh PowerPoint</Application>
  <PresentationFormat>Широкоэкранный</PresentationFormat>
  <Paragraphs>112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Герцен Надежда Николаевна</dc:creator>
  <cp:lastModifiedBy>Герцен Надежда Николаевна</cp:lastModifiedBy>
  <cp:revision>10</cp:revision>
  <dcterms:created xsi:type="dcterms:W3CDTF">2020-05-31T19:04:02Z</dcterms:created>
  <dcterms:modified xsi:type="dcterms:W3CDTF">2020-05-31T20:45:04Z</dcterms:modified>
</cp:coreProperties>
</file>