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6" r:id="rId3"/>
    <p:sldId id="263" r:id="rId4"/>
    <p:sldId id="285" r:id="rId5"/>
    <p:sldId id="288" r:id="rId6"/>
    <p:sldId id="289" r:id="rId7"/>
    <p:sldId id="291" r:id="rId8"/>
    <p:sldId id="313" r:id="rId9"/>
    <p:sldId id="311" r:id="rId10"/>
    <p:sldId id="314" r:id="rId11"/>
    <p:sldId id="312" r:id="rId12"/>
    <p:sldId id="315"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24C8E3-BD81-4425-8AFB-1DAD00042B73}">
          <p14:sldIdLst>
            <p14:sldId id="256"/>
            <p14:sldId id="286"/>
            <p14:sldId id="263"/>
            <p14:sldId id="285"/>
            <p14:sldId id="288"/>
            <p14:sldId id="289"/>
            <p14:sldId id="291"/>
            <p14:sldId id="313"/>
            <p14:sldId id="311"/>
            <p14:sldId id="314"/>
            <p14:sldId id="312"/>
            <p14:sldId id="31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132B9-6A06-4E9D-8E50-F1210AD6FB6C}" type="datetimeFigureOut">
              <a:rPr lang="en-ID" smtClean="0"/>
              <a:t>23/03/2024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5A2A3-9E25-4F3D-A88E-1D223B468082}" type="slidenum">
              <a:rPr lang="en-ID" smtClean="0"/>
              <a:t>‹#›</a:t>
            </a:fld>
            <a:endParaRPr lang="en-ID"/>
          </a:p>
        </p:txBody>
      </p:sp>
    </p:spTree>
    <p:extLst>
      <p:ext uri="{BB962C8B-B14F-4D97-AF65-F5344CB8AC3E}">
        <p14:creationId xmlns:p14="http://schemas.microsoft.com/office/powerpoint/2010/main" val="3403996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C749-EBBE-CDB2-C1B1-4550E9E86225}"/>
              </a:ext>
            </a:extLst>
          </p:cNvPr>
          <p:cNvSpPr>
            <a:spLocks noGrp="1"/>
          </p:cNvSpPr>
          <p:nvPr>
            <p:ph type="ctrTitle"/>
          </p:nvPr>
        </p:nvSpPr>
        <p:spPr>
          <a:xfrm>
            <a:off x="432047" y="1589582"/>
            <a:ext cx="9144000" cy="2387600"/>
          </a:xfrm>
          <a:prstGeom prst="rect">
            <a:avLst/>
          </a:prstGeo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DECA7AC-C9F1-201E-99DF-D42FA452F6AE}"/>
              </a:ext>
            </a:extLst>
          </p:cNvPr>
          <p:cNvSpPr>
            <a:spLocks noGrp="1"/>
          </p:cNvSpPr>
          <p:nvPr>
            <p:ph type="subTitle" idx="1"/>
          </p:nvPr>
        </p:nvSpPr>
        <p:spPr>
          <a:xfrm>
            <a:off x="432047" y="4338885"/>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7" name="Rectangle 6">
            <a:extLst>
              <a:ext uri="{FF2B5EF4-FFF2-40B4-BE49-F238E27FC236}">
                <a16:creationId xmlns:a16="http://schemas.microsoft.com/office/drawing/2014/main" id="{435E3A1E-37FD-86BB-E95A-90BFFCEC734E}"/>
              </a:ext>
            </a:extLst>
          </p:cNvPr>
          <p:cNvSpPr/>
          <p:nvPr userDrawn="1"/>
        </p:nvSpPr>
        <p:spPr>
          <a:xfrm>
            <a:off x="9781672" y="-5599"/>
            <a:ext cx="2410328" cy="62360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38002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3EA0-3C3E-9191-AFED-3BE39BE9E8B5}"/>
              </a:ext>
            </a:extLst>
          </p:cNvPr>
          <p:cNvSpPr>
            <a:spLocks noGrp="1"/>
          </p:cNvSpPr>
          <p:nvPr>
            <p:ph type="title"/>
          </p:nvPr>
        </p:nvSpPr>
        <p:spPr>
          <a:xfrm>
            <a:off x="838200" y="986562"/>
            <a:ext cx="10515600" cy="1325563"/>
          </a:xfrm>
          <a:prstGeom prst="rect">
            <a:avLst/>
          </a:prstGeom>
        </p:spPr>
        <p:txBody>
          <a:bodyPr/>
          <a:lstStyle/>
          <a:p>
            <a:r>
              <a:rPr lang="en-US"/>
              <a:t>Click to edit Master title style</a:t>
            </a:r>
            <a:endParaRPr lang="en-ID"/>
          </a:p>
        </p:txBody>
      </p:sp>
    </p:spTree>
    <p:extLst>
      <p:ext uri="{BB962C8B-B14F-4D97-AF65-F5344CB8AC3E}">
        <p14:creationId xmlns:p14="http://schemas.microsoft.com/office/powerpoint/2010/main" val="243817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64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F02F-030F-D525-6924-81FAEAEEED40}"/>
              </a:ext>
            </a:extLst>
          </p:cNvPr>
          <p:cNvSpPr>
            <a:spLocks noGrp="1"/>
          </p:cNvSpPr>
          <p:nvPr>
            <p:ph type="title"/>
          </p:nvPr>
        </p:nvSpPr>
        <p:spPr>
          <a:xfrm>
            <a:off x="838200" y="1162843"/>
            <a:ext cx="10515600" cy="1325563"/>
          </a:xfrm>
          <a:prstGeom prst="rect">
            <a:avLst/>
          </a:prstGeom>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774A29B-1CB5-291D-35D4-D36A6023A94E}"/>
              </a:ext>
            </a:extLst>
          </p:cNvPr>
          <p:cNvSpPr>
            <a:spLocks noGrp="1"/>
          </p:cNvSpPr>
          <p:nvPr>
            <p:ph idx="1"/>
          </p:nvPr>
        </p:nvSpPr>
        <p:spPr>
          <a:xfrm>
            <a:off x="838200" y="2654423"/>
            <a:ext cx="10515600" cy="34515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544677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0DF7-8E53-70ED-85AE-66A2A5D6AF0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784A5358-16D1-98FA-BE0F-42A76CD8794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7296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2B12-D7F1-C8BB-9C5E-E27D765CA99B}"/>
              </a:ext>
            </a:extLst>
          </p:cNvPr>
          <p:cNvSpPr>
            <a:spLocks noGrp="1"/>
          </p:cNvSpPr>
          <p:nvPr>
            <p:ph type="title"/>
          </p:nvPr>
        </p:nvSpPr>
        <p:spPr>
          <a:xfrm>
            <a:off x="838200" y="1004317"/>
            <a:ext cx="10515600" cy="1325563"/>
          </a:xfrm>
          <a:prstGeom prst="rect">
            <a:avLst/>
          </a:prstGeom>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84E9A99-275F-C31E-3088-49B4D56E127B}"/>
              </a:ext>
            </a:extLst>
          </p:cNvPr>
          <p:cNvSpPr>
            <a:spLocks noGrp="1"/>
          </p:cNvSpPr>
          <p:nvPr>
            <p:ph sz="half" idx="1"/>
          </p:nvPr>
        </p:nvSpPr>
        <p:spPr>
          <a:xfrm>
            <a:off x="838200" y="2334827"/>
            <a:ext cx="5181600" cy="384213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Content Placeholder 3">
            <a:extLst>
              <a:ext uri="{FF2B5EF4-FFF2-40B4-BE49-F238E27FC236}">
                <a16:creationId xmlns:a16="http://schemas.microsoft.com/office/drawing/2014/main" id="{7BE76258-A669-6018-D9B6-C53CE8226E14}"/>
              </a:ext>
            </a:extLst>
          </p:cNvPr>
          <p:cNvSpPr>
            <a:spLocks noGrp="1"/>
          </p:cNvSpPr>
          <p:nvPr>
            <p:ph sz="half" idx="2"/>
          </p:nvPr>
        </p:nvSpPr>
        <p:spPr>
          <a:xfrm>
            <a:off x="6172200" y="2334827"/>
            <a:ext cx="5181600" cy="384213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47815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74FE-BF85-D8EE-E58B-3CC92ADFD2C4}"/>
              </a:ext>
            </a:extLst>
          </p:cNvPr>
          <p:cNvSpPr>
            <a:spLocks noGrp="1"/>
          </p:cNvSpPr>
          <p:nvPr>
            <p:ph type="title"/>
          </p:nvPr>
        </p:nvSpPr>
        <p:spPr>
          <a:xfrm>
            <a:off x="838200" y="1066461"/>
            <a:ext cx="10515600" cy="1325563"/>
          </a:xfrm>
          <a:prstGeom prst="rect">
            <a:avLst/>
          </a:prstGeo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81080DF-F89C-B65F-DEF8-7F31E9081157}"/>
              </a:ext>
            </a:extLst>
          </p:cNvPr>
          <p:cNvSpPr>
            <a:spLocks noGrp="1"/>
          </p:cNvSpPr>
          <p:nvPr>
            <p:ph type="body" idx="1"/>
          </p:nvPr>
        </p:nvSpPr>
        <p:spPr>
          <a:xfrm>
            <a:off x="838200" y="2615698"/>
            <a:ext cx="5157787" cy="5608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BC26015-63F9-B1D3-3AC6-F52EFC877ED0}"/>
              </a:ext>
            </a:extLst>
          </p:cNvPr>
          <p:cNvSpPr>
            <a:spLocks noGrp="1"/>
          </p:cNvSpPr>
          <p:nvPr>
            <p:ph sz="half" idx="2"/>
          </p:nvPr>
        </p:nvSpPr>
        <p:spPr>
          <a:xfrm>
            <a:off x="838200" y="3400237"/>
            <a:ext cx="5157787" cy="27894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2C51F7A5-4D7A-7EA0-8117-C14DCC033CC1}"/>
              </a:ext>
            </a:extLst>
          </p:cNvPr>
          <p:cNvSpPr>
            <a:spLocks noGrp="1"/>
          </p:cNvSpPr>
          <p:nvPr>
            <p:ph type="body" sz="quarter" idx="3"/>
          </p:nvPr>
        </p:nvSpPr>
        <p:spPr>
          <a:xfrm>
            <a:off x="6170612" y="2615698"/>
            <a:ext cx="5183188" cy="5608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A0EBE-7035-58C7-CEDB-8BD32B457DA0}"/>
              </a:ext>
            </a:extLst>
          </p:cNvPr>
          <p:cNvSpPr>
            <a:spLocks noGrp="1"/>
          </p:cNvSpPr>
          <p:nvPr>
            <p:ph sz="quarter" idx="4"/>
          </p:nvPr>
        </p:nvSpPr>
        <p:spPr>
          <a:xfrm>
            <a:off x="6170612" y="3400237"/>
            <a:ext cx="5183188" cy="27894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0613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745B-9F7D-51A4-94D5-1DC510162BF2}"/>
              </a:ext>
            </a:extLst>
          </p:cNvPr>
          <p:cNvSpPr>
            <a:spLocks noGrp="1"/>
          </p:cNvSpPr>
          <p:nvPr>
            <p:ph type="title"/>
          </p:nvPr>
        </p:nvSpPr>
        <p:spPr>
          <a:xfrm>
            <a:off x="838200" y="1483711"/>
            <a:ext cx="8927237" cy="1325563"/>
          </a:xfrm>
          <a:prstGeom prst="rect">
            <a:avLst/>
          </a:prstGeom>
        </p:spPr>
        <p:txBody>
          <a:bodyPr/>
          <a:lstStyle/>
          <a:p>
            <a:r>
              <a:rPr lang="en-US"/>
              <a:t>Click to edit Master title style</a:t>
            </a:r>
            <a:endParaRPr lang="en-ID"/>
          </a:p>
        </p:txBody>
      </p:sp>
      <p:sp>
        <p:nvSpPr>
          <p:cNvPr id="6" name="Rectangle 5">
            <a:extLst>
              <a:ext uri="{FF2B5EF4-FFF2-40B4-BE49-F238E27FC236}">
                <a16:creationId xmlns:a16="http://schemas.microsoft.com/office/drawing/2014/main" id="{1ADA5F99-B43A-F469-544A-8F0284597575}"/>
              </a:ext>
            </a:extLst>
          </p:cNvPr>
          <p:cNvSpPr/>
          <p:nvPr userDrawn="1"/>
        </p:nvSpPr>
        <p:spPr>
          <a:xfrm>
            <a:off x="9781672" y="-192030"/>
            <a:ext cx="2410328" cy="155919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6EDD78EE-B67E-B55C-DF4D-0D198561054A}"/>
              </a:ext>
            </a:extLst>
          </p:cNvPr>
          <p:cNvSpPr/>
          <p:nvPr userDrawn="1"/>
        </p:nvSpPr>
        <p:spPr>
          <a:xfrm>
            <a:off x="0" y="5655076"/>
            <a:ext cx="2410328" cy="6047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2091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F1CEFB-7E1A-90B0-64BF-0402659F5E72}"/>
              </a:ext>
            </a:extLst>
          </p:cNvPr>
          <p:cNvSpPr/>
          <p:nvPr userDrawn="1"/>
        </p:nvSpPr>
        <p:spPr>
          <a:xfrm>
            <a:off x="0" y="976544"/>
            <a:ext cx="12192000" cy="5211192"/>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Content Placeholder 6">
            <a:extLst>
              <a:ext uri="{FF2B5EF4-FFF2-40B4-BE49-F238E27FC236}">
                <a16:creationId xmlns:a16="http://schemas.microsoft.com/office/drawing/2014/main" id="{31292776-DDEA-C1BA-08CF-262D549189C5}"/>
              </a:ext>
            </a:extLst>
          </p:cNvPr>
          <p:cNvSpPr>
            <a:spLocks noGrp="1"/>
          </p:cNvSpPr>
          <p:nvPr>
            <p:ph sz="quarter" idx="10"/>
          </p:nvPr>
        </p:nvSpPr>
        <p:spPr>
          <a:xfrm>
            <a:off x="2808287" y="2190750"/>
            <a:ext cx="6400800" cy="24765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418301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36AD-DF63-E2F4-97CE-44EED117DF50}"/>
              </a:ext>
            </a:extLst>
          </p:cNvPr>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73BB839-E230-9CCE-5231-094F3591DDB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DB3D35C-2582-AEF0-9E72-FFB6955CC83D}"/>
              </a:ext>
            </a:extLst>
          </p:cNvPr>
          <p:cNvSpPr>
            <a:spLocks noGrp="1"/>
          </p:cNvSpPr>
          <p:nvPr>
            <p:ph type="body" sz="half" idx="2"/>
          </p:nvPr>
        </p:nvSpPr>
        <p:spPr>
          <a:xfrm>
            <a:off x="839788" y="2246050"/>
            <a:ext cx="3932237" cy="3622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40210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B602-F8A1-E9A6-92E7-B7F95D2B7F0A}"/>
              </a:ext>
            </a:extLst>
          </p:cNvPr>
          <p:cNvSpPr>
            <a:spLocks noGrp="1"/>
          </p:cNvSpPr>
          <p:nvPr>
            <p:ph type="title"/>
          </p:nvPr>
        </p:nvSpPr>
        <p:spPr>
          <a:xfrm>
            <a:off x="839788" y="987424"/>
            <a:ext cx="3932237" cy="1069975"/>
          </a:xfrm>
          <a:prstGeom prst="rect">
            <a:avLst/>
          </a:prstGeom>
        </p:spPr>
        <p:txBody>
          <a:bodyPr anchor="b"/>
          <a:lstStyle>
            <a:lvl1pPr>
              <a:defRPr sz="3200"/>
            </a:lvl1pPr>
          </a:lstStyle>
          <a:p>
            <a:r>
              <a:rPr lang="en-US" dirty="0"/>
              <a:t>Click to edit Master title style</a:t>
            </a:r>
            <a:endParaRPr lang="en-ID" dirty="0"/>
          </a:p>
        </p:txBody>
      </p:sp>
      <p:sp>
        <p:nvSpPr>
          <p:cNvPr id="3" name="Picture Placeholder 2">
            <a:extLst>
              <a:ext uri="{FF2B5EF4-FFF2-40B4-BE49-F238E27FC236}">
                <a16:creationId xmlns:a16="http://schemas.microsoft.com/office/drawing/2014/main" id="{8F8FE00F-AE64-5366-CA42-A45ED01E73C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2113929-2B47-71CB-E6C2-BE71558DB792}"/>
              </a:ext>
            </a:extLst>
          </p:cNvPr>
          <p:cNvSpPr>
            <a:spLocks noGrp="1"/>
          </p:cNvSpPr>
          <p:nvPr>
            <p:ph type="body" sz="half" idx="2"/>
          </p:nvPr>
        </p:nvSpPr>
        <p:spPr>
          <a:xfrm>
            <a:off x="839788" y="2175030"/>
            <a:ext cx="3932237" cy="369395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66302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A9BB9A3-3EE7-4787-35E8-8FD814D6C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3CA37-4F3E-4828-8FDB-13ACF74C9767}" type="datetimeFigureOut">
              <a:rPr lang="en-ID" smtClean="0"/>
              <a:t>23/03/2024</a:t>
            </a:fld>
            <a:endParaRPr lang="en-ID"/>
          </a:p>
        </p:txBody>
      </p:sp>
      <p:sp>
        <p:nvSpPr>
          <p:cNvPr id="5" name="Footer Placeholder 4">
            <a:extLst>
              <a:ext uri="{FF2B5EF4-FFF2-40B4-BE49-F238E27FC236}">
                <a16:creationId xmlns:a16="http://schemas.microsoft.com/office/drawing/2014/main" id="{8554AA62-F2A5-7088-C614-4BD790F7A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52EB272-F45E-402F-6C06-C037A1FD8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7F20A-FD04-4DF0-AA52-BC9A9063B3F9}" type="slidenum">
              <a:rPr lang="en-ID" smtClean="0"/>
              <a:t>‹#›</a:t>
            </a:fld>
            <a:endParaRPr lang="en-ID"/>
          </a:p>
        </p:txBody>
      </p:sp>
      <p:sp>
        <p:nvSpPr>
          <p:cNvPr id="7" name="Rectangle 6">
            <a:extLst>
              <a:ext uri="{FF2B5EF4-FFF2-40B4-BE49-F238E27FC236}">
                <a16:creationId xmlns:a16="http://schemas.microsoft.com/office/drawing/2014/main" id="{9E6135E7-7F13-334E-FAED-7EA028C0E9CF}"/>
              </a:ext>
            </a:extLst>
          </p:cNvPr>
          <p:cNvSpPr/>
          <p:nvPr userDrawn="1"/>
        </p:nvSpPr>
        <p:spPr>
          <a:xfrm>
            <a:off x="0" y="6227064"/>
            <a:ext cx="2410328" cy="6309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662D5DFB-C893-EF0F-211D-6349A62D67AC}"/>
              </a:ext>
            </a:extLst>
          </p:cNvPr>
          <p:cNvSpPr/>
          <p:nvPr userDrawn="1"/>
        </p:nvSpPr>
        <p:spPr>
          <a:xfrm>
            <a:off x="2410328" y="6227064"/>
            <a:ext cx="9781672" cy="63093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ubtitle 25">
            <a:extLst>
              <a:ext uri="{FF2B5EF4-FFF2-40B4-BE49-F238E27FC236}">
                <a16:creationId xmlns:a16="http://schemas.microsoft.com/office/drawing/2014/main" id="{8C73060E-B640-4F6C-3601-8C18BD36B4BA}"/>
              </a:ext>
            </a:extLst>
          </p:cNvPr>
          <p:cNvSpPr txBox="1">
            <a:spLocks/>
          </p:cNvSpPr>
          <p:nvPr userDrawn="1"/>
        </p:nvSpPr>
        <p:spPr>
          <a:xfrm>
            <a:off x="2410328" y="6413225"/>
            <a:ext cx="9781672" cy="6309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D" sz="2000" b="1" spc="300" dirty="0">
                <a:solidFill>
                  <a:schemeClr val="accent1"/>
                </a:solidFill>
                <a:latin typeface="Segoe Print" panose="02000600000000000000" pitchFamily="2" charset="0"/>
              </a:rPr>
              <a:t>| </a:t>
            </a:r>
            <a:r>
              <a:rPr lang="en-ID" sz="2000" b="1" spc="300" dirty="0" err="1">
                <a:solidFill>
                  <a:schemeClr val="accent1"/>
                </a:solidFill>
                <a:latin typeface="Segoe Print" panose="02000600000000000000" pitchFamily="2" charset="0"/>
              </a:rPr>
              <a:t>Profesional</a:t>
            </a:r>
            <a:r>
              <a:rPr lang="en-ID" sz="2000" b="1" spc="300" dirty="0">
                <a:solidFill>
                  <a:schemeClr val="accent1"/>
                </a:solidFill>
                <a:latin typeface="Segoe Print" panose="02000600000000000000" pitchFamily="2" charset="0"/>
              </a:rPr>
              <a:t>, </a:t>
            </a:r>
            <a:r>
              <a:rPr lang="en-ID" sz="2000" b="1" spc="300" dirty="0" err="1">
                <a:solidFill>
                  <a:schemeClr val="accent1"/>
                </a:solidFill>
                <a:latin typeface="Segoe Print" panose="02000600000000000000" pitchFamily="2" charset="0"/>
              </a:rPr>
              <a:t>Enterpreneur</a:t>
            </a:r>
            <a:r>
              <a:rPr lang="en-ID" sz="2000" b="1" spc="300" dirty="0">
                <a:solidFill>
                  <a:schemeClr val="accent1"/>
                </a:solidFill>
                <a:latin typeface="Segoe Print" panose="02000600000000000000" pitchFamily="2" charset="0"/>
              </a:rPr>
              <a:t>, </a:t>
            </a:r>
            <a:r>
              <a:rPr lang="en-ID" sz="2000" b="1" spc="300" dirty="0" err="1">
                <a:solidFill>
                  <a:schemeClr val="accent1"/>
                </a:solidFill>
                <a:latin typeface="Segoe Print" panose="02000600000000000000" pitchFamily="2" charset="0"/>
              </a:rPr>
              <a:t>Kompetitif</a:t>
            </a:r>
            <a:r>
              <a:rPr lang="en-ID" sz="2000" b="1" spc="300" dirty="0">
                <a:solidFill>
                  <a:schemeClr val="accent1"/>
                </a:solidFill>
                <a:latin typeface="Segoe Print" panose="02000600000000000000" pitchFamily="2" charset="0"/>
              </a:rPr>
              <a:t> dan Agamis</a:t>
            </a:r>
            <a:endParaRPr lang="en-US" sz="2000" b="1" spc="300" dirty="0">
              <a:solidFill>
                <a:schemeClr val="accent1"/>
              </a:solidFill>
              <a:latin typeface="Segoe Print" panose="02000600000000000000" pitchFamily="2" charset="0"/>
            </a:endParaRPr>
          </a:p>
        </p:txBody>
      </p:sp>
      <p:sp>
        <p:nvSpPr>
          <p:cNvPr id="10" name="Subtitle 25">
            <a:extLst>
              <a:ext uri="{FF2B5EF4-FFF2-40B4-BE49-F238E27FC236}">
                <a16:creationId xmlns:a16="http://schemas.microsoft.com/office/drawing/2014/main" id="{DCBBBAE6-2BA3-39FF-C5D6-081E2C87F654}"/>
              </a:ext>
            </a:extLst>
          </p:cNvPr>
          <p:cNvSpPr txBox="1">
            <a:spLocks/>
          </p:cNvSpPr>
          <p:nvPr userDrawn="1"/>
        </p:nvSpPr>
        <p:spPr>
          <a:xfrm>
            <a:off x="130518" y="6367714"/>
            <a:ext cx="2300036" cy="6309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D" sz="2000" b="1" dirty="0">
                <a:solidFill>
                  <a:schemeClr val="accent1">
                    <a:lumMod val="40000"/>
                    <a:lumOff val="60000"/>
                  </a:schemeClr>
                </a:solidFill>
                <a:latin typeface="Segoe Print" panose="02000600000000000000" pitchFamily="2" charset="0"/>
              </a:rPr>
              <a:t>itsmandiri.ac.id</a:t>
            </a:r>
            <a:endParaRPr lang="en-US" sz="2000" b="1" dirty="0">
              <a:solidFill>
                <a:schemeClr val="accent1">
                  <a:lumMod val="40000"/>
                  <a:lumOff val="60000"/>
                </a:schemeClr>
              </a:solidFill>
              <a:latin typeface="Segoe Print" panose="02000600000000000000" pitchFamily="2" charset="0"/>
            </a:endParaRPr>
          </a:p>
        </p:txBody>
      </p:sp>
      <p:sp>
        <p:nvSpPr>
          <p:cNvPr id="11" name="Rectangle 10">
            <a:extLst>
              <a:ext uri="{FF2B5EF4-FFF2-40B4-BE49-F238E27FC236}">
                <a16:creationId xmlns:a16="http://schemas.microsoft.com/office/drawing/2014/main" id="{A053C0D2-BC1B-0A46-0FBF-9C1301BEE7BB}"/>
              </a:ext>
            </a:extLst>
          </p:cNvPr>
          <p:cNvSpPr/>
          <p:nvPr userDrawn="1"/>
        </p:nvSpPr>
        <p:spPr>
          <a:xfrm>
            <a:off x="9781672" y="-214127"/>
            <a:ext cx="2410328" cy="11444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57B0B5BA-0E30-3F78-00F3-195FC227D095}"/>
              </a:ext>
            </a:extLst>
          </p:cNvPr>
          <p:cNvSpPr/>
          <p:nvPr userDrawn="1"/>
        </p:nvSpPr>
        <p:spPr>
          <a:xfrm>
            <a:off x="0" y="-208228"/>
            <a:ext cx="9781672" cy="114442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Picture 12">
            <a:extLst>
              <a:ext uri="{FF2B5EF4-FFF2-40B4-BE49-F238E27FC236}">
                <a16:creationId xmlns:a16="http://schemas.microsoft.com/office/drawing/2014/main" id="{D8D0F18C-8552-1A74-D691-94501568BF4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40904" y="870"/>
            <a:ext cx="1246544" cy="829857"/>
          </a:xfrm>
          <a:prstGeom prst="rect">
            <a:avLst/>
          </a:prstGeom>
        </p:spPr>
      </p:pic>
      <p:pic>
        <p:nvPicPr>
          <p:cNvPr id="14" name="Picture 13">
            <a:extLst>
              <a:ext uri="{FF2B5EF4-FFF2-40B4-BE49-F238E27FC236}">
                <a16:creationId xmlns:a16="http://schemas.microsoft.com/office/drawing/2014/main" id="{79AFAA75-0A51-FAF4-53E1-965E7DDBC53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3977" y="-70175"/>
            <a:ext cx="1425810" cy="1069131"/>
          </a:xfrm>
          <a:prstGeom prst="rect">
            <a:avLst/>
          </a:prstGeom>
        </p:spPr>
      </p:pic>
      <p:pic>
        <p:nvPicPr>
          <p:cNvPr id="15" name="Picture 14">
            <a:extLst>
              <a:ext uri="{FF2B5EF4-FFF2-40B4-BE49-F238E27FC236}">
                <a16:creationId xmlns:a16="http://schemas.microsoft.com/office/drawing/2014/main" id="{BC6FA765-82E6-A70F-398B-1DCE92B5BE7A}"/>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2308" y="101554"/>
            <a:ext cx="692381" cy="678375"/>
          </a:xfrm>
          <a:prstGeom prst="rect">
            <a:avLst/>
          </a:prstGeom>
        </p:spPr>
      </p:pic>
    </p:spTree>
    <p:extLst>
      <p:ext uri="{BB962C8B-B14F-4D97-AF65-F5344CB8AC3E}">
        <p14:creationId xmlns:p14="http://schemas.microsoft.com/office/powerpoint/2010/main" val="2068252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BFB0-DC1B-A85E-D1FF-5A42A3AD7D54}"/>
              </a:ext>
            </a:extLst>
          </p:cNvPr>
          <p:cNvSpPr>
            <a:spLocks noGrp="1"/>
          </p:cNvSpPr>
          <p:nvPr>
            <p:ph type="ctrTitle"/>
          </p:nvPr>
        </p:nvSpPr>
        <p:spPr>
          <a:xfrm>
            <a:off x="432047" y="1757680"/>
            <a:ext cx="9144000" cy="2387600"/>
          </a:xfrm>
        </p:spPr>
        <p:txBody>
          <a:bodyPr/>
          <a:lstStyle/>
          <a:p>
            <a:r>
              <a:rPr lang="en-US" sz="9600" b="1" dirty="0">
                <a:solidFill>
                  <a:schemeClr val="accent1"/>
                </a:solidFill>
                <a:latin typeface="Arial Black" panose="020B0A04020102020204" pitchFamily="34" charset="0"/>
              </a:rPr>
              <a:t>ITS MANDIRI</a:t>
            </a:r>
            <a:endParaRPr lang="en-ID" sz="9600" b="1" dirty="0">
              <a:solidFill>
                <a:schemeClr val="accent1"/>
              </a:solidFill>
              <a:latin typeface="Arial Black" panose="020B0A04020102020204" pitchFamily="34" charset="0"/>
            </a:endParaRPr>
          </a:p>
        </p:txBody>
      </p:sp>
      <p:sp>
        <p:nvSpPr>
          <p:cNvPr id="3" name="Subtitle 2">
            <a:extLst>
              <a:ext uri="{FF2B5EF4-FFF2-40B4-BE49-F238E27FC236}">
                <a16:creationId xmlns:a16="http://schemas.microsoft.com/office/drawing/2014/main" id="{688A615F-68A5-F43A-228E-8F21282CFF1A}"/>
              </a:ext>
            </a:extLst>
          </p:cNvPr>
          <p:cNvSpPr>
            <a:spLocks noGrp="1"/>
          </p:cNvSpPr>
          <p:nvPr>
            <p:ph type="subTitle" idx="1"/>
          </p:nvPr>
        </p:nvSpPr>
        <p:spPr>
          <a:xfrm>
            <a:off x="432047" y="4018845"/>
            <a:ext cx="9144000" cy="1655762"/>
          </a:xfrm>
        </p:spPr>
        <p:txBody>
          <a:bodyPr/>
          <a:lstStyle/>
          <a:p>
            <a:r>
              <a:rPr lang="en-ID" sz="1800" b="0" i="0" dirty="0">
                <a:solidFill>
                  <a:schemeClr val="accent1"/>
                </a:solidFill>
                <a:effectLst/>
                <a:latin typeface="Roboto" panose="02000000000000000000" pitchFamily="2" charset="0"/>
              </a:rPr>
              <a:t>Jl. A. </a:t>
            </a:r>
            <a:r>
              <a:rPr lang="en-ID" sz="1800" b="0" i="0" dirty="0" err="1">
                <a:solidFill>
                  <a:schemeClr val="accent1"/>
                </a:solidFill>
                <a:effectLst/>
                <a:latin typeface="Roboto" panose="02000000000000000000" pitchFamily="2" charset="0"/>
              </a:rPr>
              <a:t>Yani</a:t>
            </a:r>
            <a:r>
              <a:rPr lang="en-ID" sz="1800" b="0" i="0" dirty="0">
                <a:solidFill>
                  <a:schemeClr val="accent1"/>
                </a:solidFill>
                <a:effectLst/>
                <a:latin typeface="Roboto" panose="02000000000000000000" pitchFamily="2" charset="0"/>
              </a:rPr>
              <a:t> RT. 07 Kel. </a:t>
            </a:r>
            <a:r>
              <a:rPr lang="en-ID" sz="1800" b="0" i="0" dirty="0" err="1">
                <a:solidFill>
                  <a:schemeClr val="accent1"/>
                </a:solidFill>
                <a:effectLst/>
                <a:latin typeface="Roboto" panose="02000000000000000000" pitchFamily="2" charset="0"/>
              </a:rPr>
              <a:t>Batupiring</a:t>
            </a:r>
            <a:r>
              <a:rPr lang="en-ID" sz="1800" b="0" i="0" dirty="0">
                <a:solidFill>
                  <a:schemeClr val="accent1"/>
                </a:solidFill>
                <a:effectLst/>
                <a:latin typeface="Roboto" panose="02000000000000000000" pitchFamily="2" charset="0"/>
              </a:rPr>
              <a:t>, </a:t>
            </a:r>
            <a:r>
              <a:rPr lang="en-ID" sz="1800" b="0" i="0" dirty="0" err="1">
                <a:solidFill>
                  <a:schemeClr val="accent1"/>
                </a:solidFill>
                <a:effectLst/>
                <a:latin typeface="Roboto" panose="02000000000000000000" pitchFamily="2" charset="0"/>
              </a:rPr>
              <a:t>Kec</a:t>
            </a:r>
            <a:r>
              <a:rPr lang="en-ID" sz="1800" b="0" i="0" dirty="0">
                <a:solidFill>
                  <a:schemeClr val="accent1"/>
                </a:solidFill>
                <a:effectLst/>
                <a:latin typeface="Roboto" panose="02000000000000000000" pitchFamily="2" charset="0"/>
              </a:rPr>
              <a:t>. </a:t>
            </a:r>
            <a:r>
              <a:rPr lang="en-ID" sz="1800" b="0" i="0" dirty="0" err="1">
                <a:solidFill>
                  <a:schemeClr val="accent1"/>
                </a:solidFill>
                <a:effectLst/>
                <a:latin typeface="Roboto" panose="02000000000000000000" pitchFamily="2" charset="0"/>
              </a:rPr>
              <a:t>Paringin</a:t>
            </a:r>
            <a:r>
              <a:rPr lang="en-ID" sz="1800" b="0" i="0" dirty="0">
                <a:solidFill>
                  <a:schemeClr val="accent1"/>
                </a:solidFill>
                <a:effectLst/>
                <a:latin typeface="Roboto" panose="02000000000000000000" pitchFamily="2" charset="0"/>
              </a:rPr>
              <a:t> Selatan, </a:t>
            </a:r>
            <a:r>
              <a:rPr lang="en-ID" sz="1800" b="0" i="0" dirty="0" err="1">
                <a:solidFill>
                  <a:schemeClr val="accent1"/>
                </a:solidFill>
                <a:effectLst/>
                <a:latin typeface="Roboto" panose="02000000000000000000" pitchFamily="2" charset="0"/>
              </a:rPr>
              <a:t>Kab</a:t>
            </a:r>
            <a:r>
              <a:rPr lang="en-ID" sz="1800" b="0" i="0" dirty="0">
                <a:solidFill>
                  <a:schemeClr val="accent1"/>
                </a:solidFill>
                <a:effectLst/>
                <a:latin typeface="Roboto" panose="02000000000000000000" pitchFamily="2" charset="0"/>
              </a:rPr>
              <a:t>. </a:t>
            </a:r>
            <a:r>
              <a:rPr lang="en-ID" sz="1800" b="0" i="0" dirty="0" err="1">
                <a:solidFill>
                  <a:schemeClr val="accent1"/>
                </a:solidFill>
                <a:effectLst/>
                <a:latin typeface="Roboto" panose="02000000000000000000" pitchFamily="2" charset="0"/>
              </a:rPr>
              <a:t>Balangan</a:t>
            </a:r>
            <a:r>
              <a:rPr lang="en-ID" sz="1800" b="0" i="0" dirty="0">
                <a:solidFill>
                  <a:schemeClr val="accent1"/>
                </a:solidFill>
                <a:effectLst/>
                <a:latin typeface="Roboto" panose="02000000000000000000" pitchFamily="2" charset="0"/>
              </a:rPr>
              <a:t>.</a:t>
            </a:r>
            <a:endParaRPr lang="en-ID" sz="1800" dirty="0">
              <a:solidFill>
                <a:schemeClr val="accent1"/>
              </a:solidFill>
            </a:endParaRPr>
          </a:p>
        </p:txBody>
      </p:sp>
    </p:spTree>
    <p:extLst>
      <p:ext uri="{BB962C8B-B14F-4D97-AF65-F5344CB8AC3E}">
        <p14:creationId xmlns:p14="http://schemas.microsoft.com/office/powerpoint/2010/main" val="24595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3D2360A6-A8EC-C6ED-70AD-78FBEC056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719" y="1076238"/>
            <a:ext cx="7466561" cy="5000999"/>
          </a:xfrm>
          <a:prstGeom prst="rect">
            <a:avLst/>
          </a:prstGeom>
        </p:spPr>
      </p:pic>
    </p:spTree>
    <p:extLst>
      <p:ext uri="{BB962C8B-B14F-4D97-AF65-F5344CB8AC3E}">
        <p14:creationId xmlns:p14="http://schemas.microsoft.com/office/powerpoint/2010/main" val="428837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DA59581-5991-81EA-DEBD-46D56F6F402F}"/>
              </a:ext>
            </a:extLst>
          </p:cNvPr>
          <p:cNvSpPr>
            <a:spLocks noGrp="1"/>
          </p:cNvSpPr>
          <p:nvPr>
            <p:ph type="title"/>
          </p:nvPr>
        </p:nvSpPr>
        <p:spPr>
          <a:xfrm>
            <a:off x="838200" y="1162844"/>
            <a:ext cx="10515600" cy="582830"/>
          </a:xfrm>
        </p:spPr>
        <p:txBody>
          <a:bodyPr/>
          <a:lstStyle/>
          <a:p>
            <a:r>
              <a:rPr lang="id-ID" sz="2800" b="1" dirty="0"/>
              <a:t>Sejarah Perkembangan Manajemen Konfigurasi Perangkat Lunak</a:t>
            </a:r>
          </a:p>
        </p:txBody>
      </p:sp>
      <p:sp>
        <p:nvSpPr>
          <p:cNvPr id="3" name="Tampungan Konten 2">
            <a:extLst>
              <a:ext uri="{FF2B5EF4-FFF2-40B4-BE49-F238E27FC236}">
                <a16:creationId xmlns:a16="http://schemas.microsoft.com/office/drawing/2014/main" id="{DB24002B-9664-9B29-1EEC-D550954CCD81}"/>
              </a:ext>
            </a:extLst>
          </p:cNvPr>
          <p:cNvSpPr>
            <a:spLocks noGrp="1"/>
          </p:cNvSpPr>
          <p:nvPr>
            <p:ph idx="1"/>
          </p:nvPr>
        </p:nvSpPr>
        <p:spPr>
          <a:xfrm>
            <a:off x="838200" y="1745674"/>
            <a:ext cx="10515600" cy="3451519"/>
          </a:xfrm>
        </p:spPr>
        <p:txBody>
          <a:bodyPr/>
          <a:lstStyle/>
          <a:p>
            <a:pPr algn="just">
              <a:buFont typeface="Arial" panose="020B0604020202020204" pitchFamily="34" charset="0"/>
              <a:buChar char="•"/>
            </a:pPr>
            <a:r>
              <a:rPr lang="id-ID" sz="1800" b="1" i="0" dirty="0">
                <a:solidFill>
                  <a:srgbClr val="0D0D0D"/>
                </a:solidFill>
                <a:effectLst/>
                <a:latin typeface="Söhne"/>
              </a:rPr>
              <a:t>Awal Sejarah</a:t>
            </a:r>
            <a:r>
              <a:rPr lang="id-ID" sz="1800" b="0" i="0" dirty="0">
                <a:solidFill>
                  <a:srgbClr val="0D0D0D"/>
                </a:solidFill>
                <a:effectLst/>
                <a:latin typeface="Söhne"/>
              </a:rPr>
              <a:t>: Praktik-praktik awal SCM telah ada sejak awal pengembangan perangkat lunak, tetapi pendekatan formal untuk SCM mulai berkembang pada tahun 1970-an dengan munculnya metodologi rekayasa perangkat lunak.</a:t>
            </a:r>
          </a:p>
          <a:p>
            <a:pPr algn="just">
              <a:buFont typeface="Arial" panose="020B0604020202020204" pitchFamily="34" charset="0"/>
              <a:buChar char="•"/>
            </a:pPr>
            <a:r>
              <a:rPr lang="id-ID" sz="1800" b="1" i="0" dirty="0">
                <a:solidFill>
                  <a:srgbClr val="0D0D0D"/>
                </a:solidFill>
                <a:effectLst/>
                <a:latin typeface="Söhne"/>
              </a:rPr>
              <a:t>Pertumbuhan dalam Industri Perangkat Lunak</a:t>
            </a:r>
            <a:r>
              <a:rPr lang="id-ID" sz="1800" b="0" i="0" dirty="0">
                <a:solidFill>
                  <a:srgbClr val="0D0D0D"/>
                </a:solidFill>
                <a:effectLst/>
                <a:latin typeface="Söhne"/>
              </a:rPr>
              <a:t>: Pada tahun 1980-an, dengan pertumbuhan industri perangkat lunak, perlunya pengelolaan versi yang lebih baik menjadi semakin jelas, dan praktik SCM mulai mendapatkan perhatian yang lebih besar.</a:t>
            </a:r>
          </a:p>
          <a:p>
            <a:pPr algn="just">
              <a:buFont typeface="Arial" panose="020B0604020202020204" pitchFamily="34" charset="0"/>
              <a:buChar char="•"/>
            </a:pPr>
            <a:r>
              <a:rPr lang="id-ID" sz="1800" b="1" i="0" dirty="0">
                <a:solidFill>
                  <a:srgbClr val="0D0D0D"/>
                </a:solidFill>
                <a:effectLst/>
                <a:latin typeface="Söhne"/>
              </a:rPr>
              <a:t>Pengembangan Alat SCM</a:t>
            </a:r>
            <a:r>
              <a:rPr lang="id-ID" sz="1800" b="0" i="0" dirty="0">
                <a:solidFill>
                  <a:srgbClr val="0D0D0D"/>
                </a:solidFill>
                <a:effectLst/>
                <a:latin typeface="Söhne"/>
              </a:rPr>
              <a:t>: Di era 1990-an, perkembangan alat SCM yang lebih canggih, seperti sistem kontrol versi terdistribusi, semakin berkembang untuk memenuhi kebutuhan organisasi dalam pengembangan perangkat lunak yang kompleks.</a:t>
            </a:r>
          </a:p>
          <a:p>
            <a:pPr algn="just">
              <a:buFont typeface="Arial" panose="020B0604020202020204" pitchFamily="34" charset="0"/>
              <a:buChar char="•"/>
            </a:pPr>
            <a:r>
              <a:rPr lang="id-ID" sz="1800" b="1" i="0" dirty="0" err="1">
                <a:solidFill>
                  <a:srgbClr val="0D0D0D"/>
                </a:solidFill>
                <a:effectLst/>
                <a:latin typeface="Söhne"/>
              </a:rPr>
              <a:t>Evolutif</a:t>
            </a:r>
            <a:r>
              <a:rPr lang="id-ID" sz="1800" b="1" i="0" dirty="0">
                <a:solidFill>
                  <a:srgbClr val="0D0D0D"/>
                </a:solidFill>
                <a:effectLst/>
                <a:latin typeface="Söhne"/>
              </a:rPr>
              <a:t> dengan Metodologi Pengembangan</a:t>
            </a:r>
            <a:r>
              <a:rPr lang="id-ID" sz="1800" b="0" i="0" dirty="0">
                <a:solidFill>
                  <a:srgbClr val="0D0D0D"/>
                </a:solidFill>
                <a:effectLst/>
                <a:latin typeface="Söhne"/>
              </a:rPr>
              <a:t>: Seiring dengan evolusi metodologi pengembangan perangkat lunak, seperti </a:t>
            </a:r>
            <a:r>
              <a:rPr lang="id-ID" sz="1800" b="0" i="0" dirty="0" err="1">
                <a:solidFill>
                  <a:srgbClr val="0D0D0D"/>
                </a:solidFill>
                <a:effectLst/>
                <a:latin typeface="Söhne"/>
              </a:rPr>
              <a:t>Agile</a:t>
            </a:r>
            <a:r>
              <a:rPr lang="id-ID" sz="1800" b="0" i="0" dirty="0">
                <a:solidFill>
                  <a:srgbClr val="0D0D0D"/>
                </a:solidFill>
                <a:effectLst/>
                <a:latin typeface="Söhne"/>
              </a:rPr>
              <a:t> dan </a:t>
            </a:r>
            <a:r>
              <a:rPr lang="id-ID" sz="1800" b="0" i="0" dirty="0" err="1">
                <a:solidFill>
                  <a:srgbClr val="0D0D0D"/>
                </a:solidFill>
                <a:effectLst/>
                <a:latin typeface="Söhne"/>
              </a:rPr>
              <a:t>DevOps</a:t>
            </a:r>
            <a:r>
              <a:rPr lang="id-ID" sz="1800" b="0" i="0" dirty="0">
                <a:solidFill>
                  <a:srgbClr val="0D0D0D"/>
                </a:solidFill>
                <a:effectLst/>
                <a:latin typeface="Söhne"/>
              </a:rPr>
              <a:t>, praktik SCM terus berkembang untuk mendukung pendekatan pengembangan perangkat lunak yang baru, yang menekankan fleksibilitas, kolaborasi, dan otomatisasi.</a:t>
            </a:r>
          </a:p>
          <a:p>
            <a:pPr algn="just"/>
            <a:endParaRPr lang="id-ID" sz="1800" dirty="0"/>
          </a:p>
        </p:txBody>
      </p:sp>
    </p:spTree>
    <p:extLst>
      <p:ext uri="{BB962C8B-B14F-4D97-AF65-F5344CB8AC3E}">
        <p14:creationId xmlns:p14="http://schemas.microsoft.com/office/powerpoint/2010/main" val="202889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92A7D1F-6DB8-4BC3-6836-A21571FFC1B2}"/>
              </a:ext>
            </a:extLst>
          </p:cNvPr>
          <p:cNvSpPr>
            <a:spLocks noGrp="1"/>
          </p:cNvSpPr>
          <p:nvPr>
            <p:ph type="title"/>
          </p:nvPr>
        </p:nvSpPr>
        <p:spPr>
          <a:xfrm>
            <a:off x="838200" y="813708"/>
            <a:ext cx="10515600" cy="549579"/>
          </a:xfrm>
        </p:spPr>
        <p:txBody>
          <a:bodyPr/>
          <a:lstStyle/>
          <a:p>
            <a:r>
              <a:rPr lang="id-ID" dirty="0"/>
              <a:t>Kuis </a:t>
            </a:r>
          </a:p>
        </p:txBody>
      </p:sp>
      <p:sp>
        <p:nvSpPr>
          <p:cNvPr id="3" name="Tampungan Konten 2">
            <a:extLst>
              <a:ext uri="{FF2B5EF4-FFF2-40B4-BE49-F238E27FC236}">
                <a16:creationId xmlns:a16="http://schemas.microsoft.com/office/drawing/2014/main" id="{9E9F6D68-E00B-5B1B-590C-17B3D836D825}"/>
              </a:ext>
            </a:extLst>
          </p:cNvPr>
          <p:cNvSpPr>
            <a:spLocks noGrp="1"/>
          </p:cNvSpPr>
          <p:nvPr>
            <p:ph idx="1"/>
          </p:nvPr>
        </p:nvSpPr>
        <p:spPr>
          <a:xfrm>
            <a:off x="838200" y="1432452"/>
            <a:ext cx="10515600" cy="3451519"/>
          </a:xfrm>
        </p:spPr>
        <p:txBody>
          <a:bodyPr/>
          <a:lstStyle/>
          <a:p>
            <a:r>
              <a:rPr lang="id-ID" dirty="0"/>
              <a:t>Jelaskan Definisi Manajemen Konfigurasi Perangkat Lunak ?</a:t>
            </a:r>
          </a:p>
          <a:p>
            <a:r>
              <a:rPr lang="id-ID" dirty="0"/>
              <a:t>Apa konsep dasar manajemen konfigurasi perangkat lunak ?</a:t>
            </a:r>
          </a:p>
          <a:p>
            <a:r>
              <a:rPr lang="id-ID" dirty="0"/>
              <a:t>Jelaskan alur manajemen konfigurasi perangkat lunak ?</a:t>
            </a:r>
          </a:p>
          <a:p>
            <a:r>
              <a:rPr lang="id-ID" dirty="0"/>
              <a:t>Jelaskan gambar berikut : </a:t>
            </a:r>
          </a:p>
          <a:p>
            <a:pPr marL="0" indent="0">
              <a:buNone/>
            </a:pPr>
            <a:endParaRPr lang="id-ID" dirty="0"/>
          </a:p>
          <a:p>
            <a:pPr marL="0" indent="0">
              <a:buNone/>
            </a:pPr>
            <a:endParaRPr lang="id-ID" dirty="0"/>
          </a:p>
          <a:p>
            <a:pPr marL="0" indent="0">
              <a:buNone/>
            </a:pPr>
            <a:endParaRPr lang="id-ID" dirty="0"/>
          </a:p>
          <a:p>
            <a:pPr marL="0" indent="0">
              <a:buNone/>
            </a:pPr>
            <a:endParaRPr lang="id-ID" dirty="0"/>
          </a:p>
          <a:p>
            <a:r>
              <a:rPr lang="id-ID" dirty="0"/>
              <a:t>Jelaskan Sejarah singkat manajemen konfigurasi perangkat lunak ?</a:t>
            </a:r>
          </a:p>
          <a:p>
            <a:endParaRPr lang="id-ID" dirty="0"/>
          </a:p>
          <a:p>
            <a:endParaRPr lang="id-ID" dirty="0"/>
          </a:p>
        </p:txBody>
      </p:sp>
      <p:pic>
        <p:nvPicPr>
          <p:cNvPr id="4" name="Gambar 3">
            <a:extLst>
              <a:ext uri="{FF2B5EF4-FFF2-40B4-BE49-F238E27FC236}">
                <a16:creationId xmlns:a16="http://schemas.microsoft.com/office/drawing/2014/main" id="{8F0A5EA0-3139-8FAC-A415-002862E1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300" y="2905298"/>
            <a:ext cx="3863773" cy="2587902"/>
          </a:xfrm>
          <a:prstGeom prst="rect">
            <a:avLst/>
          </a:prstGeom>
        </p:spPr>
      </p:pic>
    </p:spTree>
    <p:extLst>
      <p:ext uri="{BB962C8B-B14F-4D97-AF65-F5344CB8AC3E}">
        <p14:creationId xmlns:p14="http://schemas.microsoft.com/office/powerpoint/2010/main" val="161045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3FDDA-219F-562B-0A02-71956B28F8D5}"/>
              </a:ext>
            </a:extLst>
          </p:cNvPr>
          <p:cNvSpPr>
            <a:spLocks noGrp="1"/>
          </p:cNvSpPr>
          <p:nvPr>
            <p:ph sz="quarter" idx="10"/>
          </p:nvPr>
        </p:nvSpPr>
        <p:spPr>
          <a:xfrm>
            <a:off x="2288063" y="1962150"/>
            <a:ext cx="7615873" cy="2476500"/>
          </a:xfrm>
        </p:spPr>
        <p:txBody>
          <a:bodyPr/>
          <a:lstStyle/>
          <a:p>
            <a:pPr marL="0" indent="0" algn="ctr">
              <a:buNone/>
            </a:pPr>
            <a:r>
              <a:rPr lang="en-US" sz="13800" dirty="0">
                <a:solidFill>
                  <a:schemeClr val="accent1"/>
                </a:solidFill>
                <a:latin typeface="Bradley Hand ITC" panose="03070402050302030203" pitchFamily="66" charset="0"/>
              </a:rPr>
              <a:t>TERIMA KASIH</a:t>
            </a:r>
            <a:endParaRPr lang="en-ID" sz="13800" dirty="0">
              <a:solidFill>
                <a:schemeClr val="accent1"/>
              </a:solidFill>
              <a:latin typeface="Bradley Hand ITC" panose="03070402050302030203" pitchFamily="66" charset="0"/>
            </a:endParaRPr>
          </a:p>
        </p:txBody>
      </p:sp>
      <p:sp>
        <p:nvSpPr>
          <p:cNvPr id="4" name="Flowchart: Decision 3">
            <a:extLst>
              <a:ext uri="{FF2B5EF4-FFF2-40B4-BE49-F238E27FC236}">
                <a16:creationId xmlns:a16="http://schemas.microsoft.com/office/drawing/2014/main" id="{ED2B308C-79A0-3527-D6C7-E7B969563575}"/>
              </a:ext>
            </a:extLst>
          </p:cNvPr>
          <p:cNvSpPr/>
          <p:nvPr/>
        </p:nvSpPr>
        <p:spPr>
          <a:xfrm>
            <a:off x="8894107" y="4359565"/>
            <a:ext cx="2459693" cy="1172555"/>
          </a:xfrm>
          <a:prstGeom prst="flowChartDecision">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D"/>
          </a:p>
        </p:txBody>
      </p:sp>
      <p:sp>
        <p:nvSpPr>
          <p:cNvPr id="5" name="Flowchart: Decision 4">
            <a:extLst>
              <a:ext uri="{FF2B5EF4-FFF2-40B4-BE49-F238E27FC236}">
                <a16:creationId xmlns:a16="http://schemas.microsoft.com/office/drawing/2014/main" id="{3E3F8E85-2874-F5E7-E1FE-CD2702B2740D}"/>
              </a:ext>
            </a:extLst>
          </p:cNvPr>
          <p:cNvSpPr/>
          <p:nvPr/>
        </p:nvSpPr>
        <p:spPr>
          <a:xfrm>
            <a:off x="10428753" y="3697088"/>
            <a:ext cx="2459693" cy="1172555"/>
          </a:xfrm>
          <a:prstGeom prst="flowChartDecis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Flowchart: Decision 5">
            <a:extLst>
              <a:ext uri="{FF2B5EF4-FFF2-40B4-BE49-F238E27FC236}">
                <a16:creationId xmlns:a16="http://schemas.microsoft.com/office/drawing/2014/main" id="{FE4CBCB7-9274-B845-FFFF-BE5676E65BBC}"/>
              </a:ext>
            </a:extLst>
          </p:cNvPr>
          <p:cNvSpPr/>
          <p:nvPr/>
        </p:nvSpPr>
        <p:spPr>
          <a:xfrm>
            <a:off x="10428753" y="5022042"/>
            <a:ext cx="2459693" cy="1172555"/>
          </a:xfrm>
          <a:prstGeom prst="flowChartDecision">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D"/>
          </a:p>
        </p:txBody>
      </p:sp>
      <p:sp>
        <p:nvSpPr>
          <p:cNvPr id="7" name="Flowchart: Decision 6">
            <a:extLst>
              <a:ext uri="{FF2B5EF4-FFF2-40B4-BE49-F238E27FC236}">
                <a16:creationId xmlns:a16="http://schemas.microsoft.com/office/drawing/2014/main" id="{DE29D3D8-5D73-D0A3-C97F-BFD1A30E4363}"/>
              </a:ext>
            </a:extLst>
          </p:cNvPr>
          <p:cNvSpPr/>
          <p:nvPr/>
        </p:nvSpPr>
        <p:spPr>
          <a:xfrm>
            <a:off x="-1255733" y="1862056"/>
            <a:ext cx="2459693" cy="1172555"/>
          </a:xfrm>
          <a:prstGeom prst="flowChartDecision">
            <a:avLst/>
          </a:prstGeom>
          <a:solidFill>
            <a:schemeClr val="bg1"/>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D"/>
          </a:p>
        </p:txBody>
      </p:sp>
      <p:sp>
        <p:nvSpPr>
          <p:cNvPr id="8" name="Flowchart: Decision 7">
            <a:extLst>
              <a:ext uri="{FF2B5EF4-FFF2-40B4-BE49-F238E27FC236}">
                <a16:creationId xmlns:a16="http://schemas.microsoft.com/office/drawing/2014/main" id="{179E236F-9BE3-8E24-27D1-B7801D5552B8}"/>
              </a:ext>
            </a:extLst>
          </p:cNvPr>
          <p:cNvSpPr/>
          <p:nvPr/>
        </p:nvSpPr>
        <p:spPr>
          <a:xfrm>
            <a:off x="278913" y="1199579"/>
            <a:ext cx="2459693" cy="1172555"/>
          </a:xfrm>
          <a:prstGeom prst="flowChartDecisi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Flowchart: Decision 8">
            <a:extLst>
              <a:ext uri="{FF2B5EF4-FFF2-40B4-BE49-F238E27FC236}">
                <a16:creationId xmlns:a16="http://schemas.microsoft.com/office/drawing/2014/main" id="{30802455-7FFE-6E62-3A94-C3267B6580A6}"/>
              </a:ext>
            </a:extLst>
          </p:cNvPr>
          <p:cNvSpPr/>
          <p:nvPr/>
        </p:nvSpPr>
        <p:spPr>
          <a:xfrm>
            <a:off x="278913" y="2524533"/>
            <a:ext cx="2459693" cy="1172555"/>
          </a:xfrm>
          <a:prstGeom prst="flowChartDecision">
            <a:avLst/>
          </a:prstGeom>
          <a:solidFill>
            <a:schemeClr val="tx1">
              <a:lumMod val="85000"/>
              <a:lumOff val="1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3456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a:extLst>
              <a:ext uri="{FF2B5EF4-FFF2-40B4-BE49-F238E27FC236}">
                <a16:creationId xmlns:a16="http://schemas.microsoft.com/office/drawing/2014/main" id="{4623CC19-CE93-4FA8-A1EC-A702D2829D83}"/>
              </a:ext>
            </a:extLst>
          </p:cNvPr>
          <p:cNvSpPr>
            <a:spLocks noGrp="1"/>
          </p:cNvSpPr>
          <p:nvPr>
            <p:ph type="title"/>
          </p:nvPr>
        </p:nvSpPr>
        <p:spPr/>
        <p:txBody>
          <a:bodyPr/>
          <a:lstStyle/>
          <a:p>
            <a:pPr algn="ctr"/>
            <a:r>
              <a:rPr lang="id-ID" b="1" dirty="0"/>
              <a:t>MANAJEMEN KONFIGURASI PERANGKAT LUNAK</a:t>
            </a:r>
          </a:p>
        </p:txBody>
      </p:sp>
      <p:sp>
        <p:nvSpPr>
          <p:cNvPr id="5" name="Tampungan Teks 4">
            <a:extLst>
              <a:ext uri="{FF2B5EF4-FFF2-40B4-BE49-F238E27FC236}">
                <a16:creationId xmlns:a16="http://schemas.microsoft.com/office/drawing/2014/main" id="{F9FB2FF1-3B08-C8AF-76DD-6B48FEBA3BB4}"/>
              </a:ext>
            </a:extLst>
          </p:cNvPr>
          <p:cNvSpPr>
            <a:spLocks noGrp="1"/>
          </p:cNvSpPr>
          <p:nvPr>
            <p:ph type="body" idx="1"/>
          </p:nvPr>
        </p:nvSpPr>
        <p:spPr/>
        <p:txBody>
          <a:bodyPr/>
          <a:lstStyle/>
          <a:p>
            <a:pPr algn="ctr"/>
            <a:r>
              <a:rPr lang="id-ID" b="1" dirty="0"/>
              <a:t>ABDUL HAMID, S.KOM., MM., M.KOM</a:t>
            </a:r>
          </a:p>
        </p:txBody>
      </p:sp>
    </p:spTree>
    <p:extLst>
      <p:ext uri="{BB962C8B-B14F-4D97-AF65-F5344CB8AC3E}">
        <p14:creationId xmlns:p14="http://schemas.microsoft.com/office/powerpoint/2010/main" val="212214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FDB38-AFDE-5FC8-CC15-8E7615B59A40}"/>
              </a:ext>
            </a:extLst>
          </p:cNvPr>
          <p:cNvSpPr txBox="1"/>
          <p:nvPr/>
        </p:nvSpPr>
        <p:spPr>
          <a:xfrm>
            <a:off x="1301450" y="2752912"/>
            <a:ext cx="10016140" cy="1077218"/>
          </a:xfrm>
          <a:prstGeom prst="rect">
            <a:avLst/>
          </a:prstGeom>
          <a:noFill/>
        </p:spPr>
        <p:txBody>
          <a:bodyPr wrap="none" rtlCol="0">
            <a:spAutoFit/>
          </a:bodyPr>
          <a:lstStyle/>
          <a:p>
            <a:pPr algn="ctr"/>
            <a:r>
              <a:rPr lang="id-ID" sz="4400" b="1" i="1" dirty="0">
                <a:solidFill>
                  <a:srgbClr val="0070C0"/>
                </a:solidFill>
              </a:rPr>
              <a:t> Manajemen Konfigurasi Perangkat Lunak</a:t>
            </a:r>
            <a:endParaRPr lang="en-ID" sz="4400" b="1" i="1" dirty="0">
              <a:solidFill>
                <a:srgbClr val="0070C0"/>
              </a:solidFill>
            </a:endParaRPr>
          </a:p>
          <a:p>
            <a:pPr algn="ctr"/>
            <a:r>
              <a:rPr lang="en-ID" sz="2000" b="1" dirty="0" err="1"/>
              <a:t>Pertemuan</a:t>
            </a:r>
            <a:r>
              <a:rPr lang="en-ID" sz="2000" b="1" dirty="0"/>
              <a:t> 1 :  </a:t>
            </a:r>
            <a:r>
              <a:rPr lang="id-ID" sz="2000" b="1" dirty="0"/>
              <a:t>Konsep Dasar Manajemen Konfigurasi Dan Rekayasa Perangkat Lunak</a:t>
            </a:r>
            <a:endParaRPr lang="en-ID" sz="2000" b="1" i="1" dirty="0"/>
          </a:p>
        </p:txBody>
      </p:sp>
    </p:spTree>
    <p:extLst>
      <p:ext uri="{BB962C8B-B14F-4D97-AF65-F5344CB8AC3E}">
        <p14:creationId xmlns:p14="http://schemas.microsoft.com/office/powerpoint/2010/main" val="187881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952D209-5622-B94D-5AD2-DE90C86FA7F7}"/>
              </a:ext>
            </a:extLst>
          </p:cNvPr>
          <p:cNvSpPr>
            <a:spLocks noGrp="1"/>
          </p:cNvSpPr>
          <p:nvPr>
            <p:ph type="title"/>
          </p:nvPr>
        </p:nvSpPr>
        <p:spPr>
          <a:xfrm>
            <a:off x="838200" y="1162844"/>
            <a:ext cx="10515600" cy="724146"/>
          </a:xfrm>
        </p:spPr>
        <p:txBody>
          <a:bodyPr/>
          <a:lstStyle/>
          <a:p>
            <a:r>
              <a:rPr lang="id-ID" b="1" dirty="0"/>
              <a:t>Kontrak Perkuliahan</a:t>
            </a:r>
          </a:p>
        </p:txBody>
      </p:sp>
      <p:sp>
        <p:nvSpPr>
          <p:cNvPr id="3" name="Tampungan Konten 2">
            <a:extLst>
              <a:ext uri="{FF2B5EF4-FFF2-40B4-BE49-F238E27FC236}">
                <a16:creationId xmlns:a16="http://schemas.microsoft.com/office/drawing/2014/main" id="{290014BA-434F-A157-200D-41A7235C7915}"/>
              </a:ext>
            </a:extLst>
          </p:cNvPr>
          <p:cNvSpPr>
            <a:spLocks noGrp="1"/>
          </p:cNvSpPr>
          <p:nvPr>
            <p:ph idx="1"/>
          </p:nvPr>
        </p:nvSpPr>
        <p:spPr>
          <a:xfrm>
            <a:off x="838200" y="1930277"/>
            <a:ext cx="10515600" cy="3451519"/>
          </a:xfrm>
        </p:spPr>
        <p:txBody>
          <a:bodyPr/>
          <a:lstStyle/>
          <a:p>
            <a:r>
              <a:rPr lang="id-ID" dirty="0"/>
              <a:t>75 % Kehadiran </a:t>
            </a:r>
          </a:p>
          <a:p>
            <a:r>
              <a:rPr lang="id-ID" dirty="0"/>
              <a:t>Komposisi Nilai </a:t>
            </a:r>
          </a:p>
          <a:p>
            <a:pPr lvl="1"/>
            <a:r>
              <a:rPr lang="id-ID" dirty="0"/>
              <a:t>Tugas 20 %</a:t>
            </a:r>
          </a:p>
          <a:p>
            <a:pPr lvl="1"/>
            <a:r>
              <a:rPr lang="id-ID" dirty="0"/>
              <a:t>UTS 35 %</a:t>
            </a:r>
          </a:p>
          <a:p>
            <a:pPr lvl="1"/>
            <a:r>
              <a:rPr lang="id-ID" dirty="0"/>
              <a:t>UAS 45 %</a:t>
            </a:r>
          </a:p>
          <a:p>
            <a:r>
              <a:rPr lang="id-ID" dirty="0"/>
              <a:t>Menggunakan Pakaian bebas pantas pada saat masuk kuliah </a:t>
            </a:r>
          </a:p>
          <a:p>
            <a:r>
              <a:rPr lang="id-ID" dirty="0"/>
              <a:t>Ada nilai Plus bagi yang sering hadir </a:t>
            </a:r>
          </a:p>
        </p:txBody>
      </p:sp>
    </p:spTree>
    <p:extLst>
      <p:ext uri="{BB962C8B-B14F-4D97-AF65-F5344CB8AC3E}">
        <p14:creationId xmlns:p14="http://schemas.microsoft.com/office/powerpoint/2010/main" val="129306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ambar 5">
            <a:extLst>
              <a:ext uri="{FF2B5EF4-FFF2-40B4-BE49-F238E27FC236}">
                <a16:creationId xmlns:a16="http://schemas.microsoft.com/office/drawing/2014/main" id="{79E77382-DA5E-EF5C-8BD6-797F43A7A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20" y="2167126"/>
            <a:ext cx="9164359" cy="2745695"/>
          </a:xfrm>
          <a:prstGeom prst="rect">
            <a:avLst/>
          </a:prstGeom>
        </p:spPr>
      </p:pic>
    </p:spTree>
    <p:extLst>
      <p:ext uri="{BB962C8B-B14F-4D97-AF65-F5344CB8AC3E}">
        <p14:creationId xmlns:p14="http://schemas.microsoft.com/office/powerpoint/2010/main" val="197565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FC9CDE9-C2AB-5149-79F4-36958EC2A975}"/>
              </a:ext>
            </a:extLst>
          </p:cNvPr>
          <p:cNvSpPr>
            <a:spLocks noGrp="1"/>
          </p:cNvSpPr>
          <p:nvPr>
            <p:ph type="title"/>
          </p:nvPr>
        </p:nvSpPr>
        <p:spPr/>
        <p:txBody>
          <a:bodyPr/>
          <a:lstStyle/>
          <a:p>
            <a:r>
              <a:rPr lang="id-ID" sz="4000" dirty="0"/>
              <a:t>Definisi Manajemen Konfigurasi Perangkat Lunak</a:t>
            </a:r>
          </a:p>
        </p:txBody>
      </p:sp>
      <p:sp>
        <p:nvSpPr>
          <p:cNvPr id="3" name="Tampungan Konten 2">
            <a:extLst>
              <a:ext uri="{FF2B5EF4-FFF2-40B4-BE49-F238E27FC236}">
                <a16:creationId xmlns:a16="http://schemas.microsoft.com/office/drawing/2014/main" id="{C44A3EDC-8D2C-0299-2CFF-D1DBD0DE125C}"/>
              </a:ext>
            </a:extLst>
          </p:cNvPr>
          <p:cNvSpPr>
            <a:spLocks noGrp="1"/>
          </p:cNvSpPr>
          <p:nvPr>
            <p:ph idx="1"/>
          </p:nvPr>
        </p:nvSpPr>
        <p:spPr>
          <a:xfrm>
            <a:off x="746760" y="1964466"/>
            <a:ext cx="10515600" cy="3451519"/>
          </a:xfrm>
        </p:spPr>
        <p:txBody>
          <a:bodyPr/>
          <a:lstStyle/>
          <a:p>
            <a:pPr algn="just"/>
            <a:r>
              <a:rPr lang="id-ID" sz="2000" b="0" i="0" dirty="0">
                <a:solidFill>
                  <a:srgbClr val="414141"/>
                </a:solidFill>
                <a:effectLst/>
                <a:latin typeface="Roboto" panose="02000000000000000000" pitchFamily="2" charset="0"/>
              </a:rPr>
              <a:t>Manajemen Konfigurasi Perangkat Lunak (SCM) adalah tugas melacak dan mengendalikan perubahan dalam perangkat lunak, bagian dari bidang manajemen konfigurasi lintas disiplin yang lebih besar. Praktik SCM mencakup pengendalian revisi dan penetapan garis dasar. Jika terjadi kesalahan, SCM dapat menentukan apa yang diubah dan siapa yang mengubahnya. Jika suatu konfigurasi berfungsi dengan baik, SCM dapat menentukan cara </a:t>
            </a:r>
            <a:r>
              <a:rPr lang="id-ID" sz="2000" b="0" i="0" dirty="0" err="1">
                <a:solidFill>
                  <a:srgbClr val="414141"/>
                </a:solidFill>
                <a:effectLst/>
                <a:latin typeface="Roboto" panose="02000000000000000000" pitchFamily="2" charset="0"/>
              </a:rPr>
              <a:t>mereplikasinya</a:t>
            </a:r>
            <a:r>
              <a:rPr lang="id-ID" sz="2000" b="0" i="0" dirty="0">
                <a:solidFill>
                  <a:srgbClr val="414141"/>
                </a:solidFill>
                <a:effectLst/>
                <a:latin typeface="Roboto" panose="02000000000000000000" pitchFamily="2" charset="0"/>
              </a:rPr>
              <a:t> di banyak </a:t>
            </a:r>
            <a:r>
              <a:rPr lang="id-ID" sz="2000" b="0" i="0" dirty="0" err="1">
                <a:solidFill>
                  <a:srgbClr val="414141"/>
                </a:solidFill>
                <a:effectLst/>
                <a:latin typeface="Roboto" panose="02000000000000000000" pitchFamily="2" charset="0"/>
              </a:rPr>
              <a:t>host</a:t>
            </a:r>
            <a:r>
              <a:rPr lang="id-ID" sz="2000" b="0" i="0" dirty="0">
                <a:solidFill>
                  <a:srgbClr val="414141"/>
                </a:solidFill>
                <a:effectLst/>
                <a:latin typeface="Roboto" panose="02000000000000000000" pitchFamily="2" charset="0"/>
              </a:rPr>
              <a:t>. Cukuplah untuk mengatakan bahwa dalam skenario yang kompleks di mana perbaikan </a:t>
            </a:r>
            <a:r>
              <a:rPr lang="id-ID" sz="2000" b="0" i="0" dirty="0" err="1">
                <a:solidFill>
                  <a:srgbClr val="414141"/>
                </a:solidFill>
                <a:effectLst/>
                <a:latin typeface="Roboto" panose="02000000000000000000" pitchFamily="2" charset="0"/>
              </a:rPr>
              <a:t>bug</a:t>
            </a:r>
            <a:r>
              <a:rPr lang="id-ID" sz="2000" b="0" i="0" dirty="0">
                <a:solidFill>
                  <a:srgbClr val="414141"/>
                </a:solidFill>
                <a:effectLst/>
                <a:latin typeface="Roboto" panose="02000000000000000000" pitchFamily="2" charset="0"/>
              </a:rPr>
              <a:t> harus dilakukan pada beberapa sistem produksi dan peningkatan harus dilanjutkan pada basis kode utama, SCM bertindak sebagai tulang punggung yang dapat mewujudkan hal ini. Kebutuhan akan proses SCM sangat dirasakan ketika terdapat banyak pengembang dan banyak versi perangkat lunak.</a:t>
            </a:r>
            <a:endParaRPr lang="id-ID" sz="2000" dirty="0"/>
          </a:p>
        </p:txBody>
      </p:sp>
    </p:spTree>
    <p:extLst>
      <p:ext uri="{BB962C8B-B14F-4D97-AF65-F5344CB8AC3E}">
        <p14:creationId xmlns:p14="http://schemas.microsoft.com/office/powerpoint/2010/main" val="366790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04DB562-8C08-B353-B69C-1B1DF6DF880F}"/>
              </a:ext>
            </a:extLst>
          </p:cNvPr>
          <p:cNvSpPr>
            <a:spLocks noGrp="1"/>
          </p:cNvSpPr>
          <p:nvPr>
            <p:ph type="title"/>
          </p:nvPr>
        </p:nvSpPr>
        <p:spPr>
          <a:xfrm>
            <a:off x="340823" y="1162843"/>
            <a:ext cx="11762508" cy="549579"/>
          </a:xfrm>
        </p:spPr>
        <p:txBody>
          <a:bodyPr/>
          <a:lstStyle/>
          <a:p>
            <a:r>
              <a:rPr lang="id-ID" sz="4000" b="1" dirty="0"/>
              <a:t>Konsep Dasar Manajemen Konfigurasi Perangkat Lunak</a:t>
            </a:r>
          </a:p>
        </p:txBody>
      </p:sp>
      <p:sp>
        <p:nvSpPr>
          <p:cNvPr id="9" name="Kotak Teks 8">
            <a:extLst>
              <a:ext uri="{FF2B5EF4-FFF2-40B4-BE49-F238E27FC236}">
                <a16:creationId xmlns:a16="http://schemas.microsoft.com/office/drawing/2014/main" id="{2E60D601-C564-AEBF-9284-F00CACBDCFF4}"/>
              </a:ext>
            </a:extLst>
          </p:cNvPr>
          <p:cNvSpPr txBox="1"/>
          <p:nvPr/>
        </p:nvSpPr>
        <p:spPr>
          <a:xfrm>
            <a:off x="415637" y="1773342"/>
            <a:ext cx="11236035" cy="4401205"/>
          </a:xfrm>
          <a:prstGeom prst="rect">
            <a:avLst/>
          </a:prstGeom>
          <a:noFill/>
        </p:spPr>
        <p:txBody>
          <a:bodyPr wrap="square">
            <a:spAutoFit/>
          </a:bodyPr>
          <a:lstStyle/>
          <a:p>
            <a:pPr algn="just"/>
            <a:r>
              <a:rPr lang="id-ID" sz="2800" b="0" i="0" dirty="0">
                <a:solidFill>
                  <a:srgbClr val="0D0D0D"/>
                </a:solidFill>
                <a:effectLst/>
                <a:latin typeface="Söhne"/>
              </a:rPr>
              <a:t>Konsep dasar SCM mencakup pengelolaan versi, manajemen perubahan, manajemen </a:t>
            </a:r>
            <a:r>
              <a:rPr lang="id-ID" sz="2800" b="0" i="0" dirty="0" err="1">
                <a:solidFill>
                  <a:srgbClr val="0D0D0D"/>
                </a:solidFill>
                <a:effectLst/>
                <a:latin typeface="Söhne"/>
              </a:rPr>
              <a:t>build</a:t>
            </a:r>
            <a:r>
              <a:rPr lang="id-ID" sz="2800" b="0" i="0" dirty="0">
                <a:solidFill>
                  <a:srgbClr val="0D0D0D"/>
                </a:solidFill>
                <a:effectLst/>
                <a:latin typeface="Söhne"/>
              </a:rPr>
              <a:t>, dan manajemen distribusi. </a:t>
            </a:r>
          </a:p>
          <a:p>
            <a:pPr marL="457200" indent="-457200" algn="just">
              <a:buFont typeface="Arial" panose="020B0604020202020204" pitchFamily="34" charset="0"/>
              <a:buChar char="•"/>
            </a:pPr>
            <a:r>
              <a:rPr lang="id-ID" sz="2800" b="0" i="0" dirty="0">
                <a:solidFill>
                  <a:srgbClr val="0D0D0D"/>
                </a:solidFill>
                <a:effectLst/>
                <a:latin typeface="Söhne"/>
              </a:rPr>
              <a:t>Pengelolaan versi melibatkan kontrol terhadap perubahan yang terjadi pada kode sumber dan dokumen. </a:t>
            </a:r>
          </a:p>
          <a:p>
            <a:pPr marL="457200" indent="-457200" algn="just">
              <a:buFont typeface="Arial" panose="020B0604020202020204" pitchFamily="34" charset="0"/>
              <a:buChar char="•"/>
            </a:pPr>
            <a:r>
              <a:rPr lang="id-ID" sz="2800" b="0" i="0" dirty="0">
                <a:solidFill>
                  <a:srgbClr val="0D0D0D"/>
                </a:solidFill>
                <a:effectLst/>
                <a:latin typeface="Söhne"/>
              </a:rPr>
              <a:t>Manajemen perubahan berfokus pada peninjauan, persetujuan, dan implementasi perubahan. </a:t>
            </a:r>
          </a:p>
          <a:p>
            <a:pPr marL="457200" indent="-457200" algn="just">
              <a:buFont typeface="Arial" panose="020B0604020202020204" pitchFamily="34" charset="0"/>
              <a:buChar char="•"/>
            </a:pPr>
            <a:r>
              <a:rPr lang="id-ID" sz="2800" b="0" i="0" dirty="0">
                <a:solidFill>
                  <a:srgbClr val="0D0D0D"/>
                </a:solidFill>
                <a:effectLst/>
                <a:latin typeface="Söhne"/>
              </a:rPr>
              <a:t>Manajemen </a:t>
            </a:r>
            <a:r>
              <a:rPr lang="id-ID" sz="2800" b="0" i="0" dirty="0" err="1">
                <a:solidFill>
                  <a:srgbClr val="0D0D0D"/>
                </a:solidFill>
                <a:effectLst/>
                <a:latin typeface="Söhne"/>
              </a:rPr>
              <a:t>build</a:t>
            </a:r>
            <a:r>
              <a:rPr lang="id-ID" sz="2800" b="0" i="0" dirty="0">
                <a:solidFill>
                  <a:srgbClr val="0D0D0D"/>
                </a:solidFill>
                <a:effectLst/>
                <a:latin typeface="Söhne"/>
              </a:rPr>
              <a:t> mengacu pada proses pembangunan perangkat lunak yang terstruktur dan otomatis. </a:t>
            </a:r>
          </a:p>
          <a:p>
            <a:pPr marL="457200" indent="-457200" algn="just">
              <a:buFont typeface="Arial" panose="020B0604020202020204" pitchFamily="34" charset="0"/>
              <a:buChar char="•"/>
            </a:pPr>
            <a:r>
              <a:rPr lang="id-ID" sz="2800" b="0" i="0" dirty="0">
                <a:solidFill>
                  <a:srgbClr val="0D0D0D"/>
                </a:solidFill>
                <a:effectLst/>
                <a:latin typeface="Söhne"/>
              </a:rPr>
              <a:t>Manajemen distribusi mencakup persiapan, pengemasan, dan distribusi perangkat lunak ke pengguna akhir.</a:t>
            </a:r>
            <a:endParaRPr lang="id-ID" sz="2800" dirty="0"/>
          </a:p>
        </p:txBody>
      </p:sp>
    </p:spTree>
    <p:extLst>
      <p:ext uri="{BB962C8B-B14F-4D97-AF65-F5344CB8AC3E}">
        <p14:creationId xmlns:p14="http://schemas.microsoft.com/office/powerpoint/2010/main" val="383242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ambar 6">
            <a:extLst>
              <a:ext uri="{FF2B5EF4-FFF2-40B4-BE49-F238E27FC236}">
                <a16:creationId xmlns:a16="http://schemas.microsoft.com/office/drawing/2014/main" id="{0CF8898E-D006-2190-91A3-2BC1CB087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588" y="2052108"/>
            <a:ext cx="8442468" cy="2638271"/>
          </a:xfrm>
          <a:prstGeom prst="rect">
            <a:avLst/>
          </a:prstGeom>
        </p:spPr>
      </p:pic>
      <p:sp>
        <p:nvSpPr>
          <p:cNvPr id="8" name="Persegi Panjang 7">
            <a:extLst>
              <a:ext uri="{FF2B5EF4-FFF2-40B4-BE49-F238E27FC236}">
                <a16:creationId xmlns:a16="http://schemas.microsoft.com/office/drawing/2014/main" id="{826F8EE7-330D-8F72-C51D-7EB93B70CF84}"/>
              </a:ext>
            </a:extLst>
          </p:cNvPr>
          <p:cNvSpPr/>
          <p:nvPr/>
        </p:nvSpPr>
        <p:spPr>
          <a:xfrm>
            <a:off x="933649" y="4690379"/>
            <a:ext cx="10536346" cy="646331"/>
          </a:xfrm>
          <a:prstGeom prst="rect">
            <a:avLst/>
          </a:prstGeom>
          <a:noFill/>
        </p:spPr>
        <p:txBody>
          <a:bodyPr wrap="none" lIns="91440" tIns="45720" rIns="91440" bIns="45720">
            <a:spAutoFit/>
          </a:bodyPr>
          <a:lstStyle/>
          <a:p>
            <a:pPr algn="ctr"/>
            <a:r>
              <a:rPr lang="id-ID"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ALUR MANAJEMEN KONFIGURASI PERANGKAT LUNAK</a:t>
            </a:r>
            <a:endParaRPr lang="id-ID" sz="3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53790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5D69B5B-EDC4-E32A-5BC1-32D5974FE630}"/>
              </a:ext>
            </a:extLst>
          </p:cNvPr>
          <p:cNvSpPr>
            <a:spLocks noGrp="1"/>
          </p:cNvSpPr>
          <p:nvPr>
            <p:ph type="title"/>
          </p:nvPr>
        </p:nvSpPr>
        <p:spPr>
          <a:xfrm>
            <a:off x="838200" y="1162843"/>
            <a:ext cx="10515600" cy="616081"/>
          </a:xfrm>
        </p:spPr>
        <p:txBody>
          <a:bodyPr/>
          <a:lstStyle/>
          <a:p>
            <a:r>
              <a:rPr lang="id-ID" sz="3600" b="1" dirty="0"/>
              <a:t>Peran Penting Manajemen Konfigurasi Perangkat Lunak</a:t>
            </a:r>
          </a:p>
        </p:txBody>
      </p:sp>
      <p:sp>
        <p:nvSpPr>
          <p:cNvPr id="3" name="Tampungan Konten 2">
            <a:extLst>
              <a:ext uri="{FF2B5EF4-FFF2-40B4-BE49-F238E27FC236}">
                <a16:creationId xmlns:a16="http://schemas.microsoft.com/office/drawing/2014/main" id="{7CBB1CDD-2ABB-FAC6-443C-316953E03218}"/>
              </a:ext>
            </a:extLst>
          </p:cNvPr>
          <p:cNvSpPr>
            <a:spLocks noGrp="1"/>
          </p:cNvSpPr>
          <p:nvPr>
            <p:ph idx="1"/>
          </p:nvPr>
        </p:nvSpPr>
        <p:spPr>
          <a:xfrm>
            <a:off x="838200" y="1778925"/>
            <a:ext cx="10515600" cy="4327018"/>
          </a:xfrm>
        </p:spPr>
        <p:txBody>
          <a:bodyPr/>
          <a:lstStyle/>
          <a:p>
            <a:pPr algn="just"/>
            <a:r>
              <a:rPr lang="id-ID" sz="2400" b="0" i="0" dirty="0">
                <a:solidFill>
                  <a:srgbClr val="0D0D0D"/>
                </a:solidFill>
                <a:effectLst/>
                <a:latin typeface="Söhne"/>
              </a:rPr>
              <a:t>SCM memfasilitasi pengelolaan perubahan, kontrol versi, dan pengelolaan konfigurasi perangkat lunak secara keseluruhan. Ini memungkinkan pengembang untuk bekerja secara kolaboratif, menghindari konflik, dan memastikan konsistensi dalam perangkat lunak yang dikembangkan.</a:t>
            </a:r>
          </a:p>
          <a:p>
            <a:pPr algn="just">
              <a:buFont typeface="Arial" panose="020B0604020202020204" pitchFamily="34" charset="0"/>
              <a:buChar char="•"/>
            </a:pPr>
            <a:r>
              <a:rPr lang="id-ID" sz="2400" b="0" i="0" dirty="0">
                <a:solidFill>
                  <a:srgbClr val="0D0D0D"/>
                </a:solidFill>
                <a:effectLst/>
                <a:latin typeface="Söhne"/>
              </a:rPr>
              <a:t>SCM sangat penting dalam pengembangan perangkat lunak karena:</a:t>
            </a:r>
          </a:p>
          <a:p>
            <a:pPr lvl="1" algn="just"/>
            <a:r>
              <a:rPr lang="id-ID" b="0" i="0" dirty="0">
                <a:solidFill>
                  <a:srgbClr val="0D0D0D"/>
                </a:solidFill>
                <a:effectLst/>
                <a:latin typeface="Söhne"/>
              </a:rPr>
              <a:t>Mencegah kekacauan dan konflik dalam pengembangan tim.</a:t>
            </a:r>
          </a:p>
          <a:p>
            <a:pPr lvl="1" algn="just"/>
            <a:r>
              <a:rPr lang="id-ID" b="0" i="0" dirty="0">
                <a:solidFill>
                  <a:srgbClr val="0D0D0D"/>
                </a:solidFill>
                <a:effectLst/>
                <a:latin typeface="Söhne"/>
              </a:rPr>
              <a:t>Meningkatkan kualitas perangkat lunak dengan memastikan konsistensi dan keandalan.</a:t>
            </a:r>
          </a:p>
          <a:p>
            <a:pPr lvl="1" algn="just"/>
            <a:r>
              <a:rPr lang="id-ID" b="0" i="0" dirty="0">
                <a:solidFill>
                  <a:srgbClr val="0D0D0D"/>
                </a:solidFill>
                <a:effectLst/>
                <a:latin typeface="Söhne"/>
              </a:rPr>
              <a:t>Mengurangi risiko kegagalan proyek dan penundaan karena perubahan yang tidak terkendali.</a:t>
            </a:r>
          </a:p>
          <a:p>
            <a:pPr lvl="1" algn="just"/>
            <a:r>
              <a:rPr lang="id-ID" b="0" i="0" dirty="0">
                <a:solidFill>
                  <a:srgbClr val="0D0D0D"/>
                </a:solidFill>
                <a:effectLst/>
                <a:latin typeface="Söhne"/>
              </a:rPr>
              <a:t>Mendukung </a:t>
            </a:r>
            <a:r>
              <a:rPr lang="id-ID" b="0" i="0" dirty="0" err="1">
                <a:solidFill>
                  <a:srgbClr val="0D0D0D"/>
                </a:solidFill>
                <a:effectLst/>
                <a:latin typeface="Söhne"/>
              </a:rPr>
              <a:t>auditabilitas</a:t>
            </a:r>
            <a:r>
              <a:rPr lang="id-ID" b="0" i="0" dirty="0">
                <a:solidFill>
                  <a:srgbClr val="0D0D0D"/>
                </a:solidFill>
                <a:effectLst/>
                <a:latin typeface="Söhne"/>
              </a:rPr>
              <a:t> dan pemantauan yang memungkinkan evaluasi dan perbaikan berkelanjutan.</a:t>
            </a:r>
          </a:p>
          <a:p>
            <a:pPr algn="just"/>
            <a:endParaRPr lang="id-ID" sz="2400" dirty="0"/>
          </a:p>
        </p:txBody>
      </p:sp>
    </p:spTree>
    <p:extLst>
      <p:ext uri="{BB962C8B-B14F-4D97-AF65-F5344CB8AC3E}">
        <p14:creationId xmlns:p14="http://schemas.microsoft.com/office/powerpoint/2010/main" val="2348278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1949</TotalTime>
  <Words>572</Words>
  <Application>Microsoft Office PowerPoint</Application>
  <PresentationFormat>Layar Lebar</PresentationFormat>
  <Paragraphs>46</Paragraphs>
  <Slides>13</Slides>
  <Notes>0</Notes>
  <HiddenSlides>0</HiddenSlides>
  <MMClips>0</MMClips>
  <ScaleCrop>false</ScaleCrop>
  <HeadingPairs>
    <vt:vector size="6" baseType="variant">
      <vt:variant>
        <vt:lpstr>Font Dipakai</vt:lpstr>
      </vt:variant>
      <vt:variant>
        <vt:i4>7</vt:i4>
      </vt:variant>
      <vt:variant>
        <vt:lpstr>Tema</vt:lpstr>
      </vt:variant>
      <vt:variant>
        <vt:i4>1</vt:i4>
      </vt:variant>
      <vt:variant>
        <vt:lpstr>Judul Slide</vt:lpstr>
      </vt:variant>
      <vt:variant>
        <vt:i4>13</vt:i4>
      </vt:variant>
    </vt:vector>
  </HeadingPairs>
  <TitlesOfParts>
    <vt:vector size="21" baseType="lpstr">
      <vt:lpstr>Arial</vt:lpstr>
      <vt:lpstr>Arial Black</vt:lpstr>
      <vt:lpstr>Bradley Hand ITC</vt:lpstr>
      <vt:lpstr>Calibri</vt:lpstr>
      <vt:lpstr>Roboto</vt:lpstr>
      <vt:lpstr>Segoe Print</vt:lpstr>
      <vt:lpstr>Söhne</vt:lpstr>
      <vt:lpstr>Office Theme</vt:lpstr>
      <vt:lpstr>ITS MANDIRI</vt:lpstr>
      <vt:lpstr>MANAJEMEN KONFIGURASI PERANGKAT LUNAK</vt:lpstr>
      <vt:lpstr>Presentasi PowerPoint</vt:lpstr>
      <vt:lpstr>Kontrak Perkuliahan</vt:lpstr>
      <vt:lpstr>Presentasi PowerPoint</vt:lpstr>
      <vt:lpstr>Definisi Manajemen Konfigurasi Perangkat Lunak</vt:lpstr>
      <vt:lpstr>Konsep Dasar Manajemen Konfigurasi Perangkat Lunak</vt:lpstr>
      <vt:lpstr>Presentasi PowerPoint</vt:lpstr>
      <vt:lpstr>Peran Penting Manajemen Konfigurasi Perangkat Lunak</vt:lpstr>
      <vt:lpstr>Presentasi PowerPoint</vt:lpstr>
      <vt:lpstr>Sejarah Perkembangan Manajemen Konfigurasi Perangkat Lunak</vt:lpstr>
      <vt:lpstr>Kuis </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Jum'atul Fitri</dc:creator>
  <cp:lastModifiedBy>Abdul Hamid</cp:lastModifiedBy>
  <cp:revision>36</cp:revision>
  <dcterms:created xsi:type="dcterms:W3CDTF">2023-10-23T01:32:22Z</dcterms:created>
  <dcterms:modified xsi:type="dcterms:W3CDTF">2024-03-23T06:09:14Z</dcterms:modified>
</cp:coreProperties>
</file>