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09883-C5F2-4568-B217-B8DDE39DB4FE}" v="3" dt="2022-04-30T05:39:3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468E1-8345-46D1-8777-BB0DB9315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783" y="2857499"/>
            <a:ext cx="7315200" cy="914401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Noto Sans SC" panose="020B0500000000000000" pitchFamily="34" charset="-122"/>
                <a:ea typeface="Noto Sans SC" panose="020B0500000000000000" pitchFamily="34" charset="-122"/>
              </a:rPr>
              <a:t>小型园区网的设计模拟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0DD2D8-3F85-4FC9-886F-A9A7F2B94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05690"/>
            <a:ext cx="7315200" cy="914400"/>
          </a:xfrm>
        </p:spPr>
        <p:txBody>
          <a:bodyPr/>
          <a:lstStyle/>
          <a:p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[</a:t>
            </a:r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你的课题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]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15C6C9-F8B5-4024-A672-8F1C4008BACE}"/>
              </a:ext>
            </a:extLst>
          </p:cNvPr>
          <p:cNvSpPr txBox="1"/>
          <p:nvPr/>
        </p:nvSpPr>
        <p:spPr>
          <a:xfrm>
            <a:off x="4737383" y="417406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[</a:t>
            </a:r>
            <a:r>
              <a:rPr lang="zh-CN" altLang="en-US" dirty="0">
                <a:solidFill>
                  <a:srgbClr val="FFFFFF"/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姓名</a:t>
            </a:r>
            <a:r>
              <a:rPr lang="en-US" altLang="zh-CN" dirty="0">
                <a:solidFill>
                  <a:srgbClr val="FFFFFF"/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]</a:t>
            </a:r>
            <a:endParaRPr lang="zh-CN" altLang="en-US" dirty="0">
              <a:solidFill>
                <a:srgbClr val="FFFFFF"/>
              </a:solidFill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4B693C-8EA1-4E09-8F64-8729BBE69010}"/>
              </a:ext>
            </a:extLst>
          </p:cNvPr>
          <p:cNvSpPr txBox="1"/>
          <p:nvPr/>
        </p:nvSpPr>
        <p:spPr>
          <a:xfrm>
            <a:off x="0" y="4233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811B79-311C-45EC-84BA-569784DF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9" y="119537"/>
            <a:ext cx="11988077" cy="66347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E1EC0C-29ED-4698-9E68-05B471282EC3}"/>
              </a:ext>
            </a:extLst>
          </p:cNvPr>
          <p:cNvSpPr txBox="1"/>
          <p:nvPr/>
        </p:nvSpPr>
        <p:spPr>
          <a:xfrm>
            <a:off x="143934" y="10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拓扑图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46060B-DC82-48BA-BD78-0E1D92373AF3}"/>
              </a:ext>
            </a:extLst>
          </p:cNvPr>
          <p:cNvSpPr/>
          <p:nvPr/>
        </p:nvSpPr>
        <p:spPr>
          <a:xfrm>
            <a:off x="1038225" y="1847850"/>
            <a:ext cx="10801350" cy="489061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1780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FD831A-3A29-41BB-824D-7DD73E8F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3934" y="746498"/>
            <a:ext cx="11899741" cy="468580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6B34C-A1C9-45D5-8C7C-D749D2BDA15D}"/>
              </a:ext>
            </a:extLst>
          </p:cNvPr>
          <p:cNvSpPr txBox="1"/>
          <p:nvPr/>
        </p:nvSpPr>
        <p:spPr>
          <a:xfrm>
            <a:off x="143934" y="100167"/>
            <a:ext cx="2576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路由器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Core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DF6046-55F0-46A1-AF31-30F1DBB21725}"/>
              </a:ext>
            </a:extLst>
          </p:cNvPr>
          <p:cNvSpPr txBox="1"/>
          <p:nvPr/>
        </p:nvSpPr>
        <p:spPr>
          <a:xfrm>
            <a:off x="69056" y="873410"/>
            <a:ext cx="611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CORE-ROUTER#sh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route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sta</a:t>
            </a:r>
            <a:endParaRPr lang="en-US" altLang="zh-CN" dirty="0">
              <a:effectLst/>
              <a:latin typeface="Noto Sans SC" panose="020B0500000000000000" pitchFamily="34" charset="-122"/>
              <a:ea typeface="Noto Sans SC" panose="020B0500000000000000" pitchFamily="34" charset="-122"/>
            </a:endParaRP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10.0.0.0/8 [1/0] via 192.168.254.62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172.1.0.0/16 [1/0] via 192.168.254.62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192.168.27.0/24 [1/0] via 192.168.254.54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192.168.29.0/24 [1/0] via 192.168.254.58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186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FD831A-3A29-41BB-824D-7DD73E8FD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6"/>
          <a:stretch/>
        </p:blipFill>
        <p:spPr>
          <a:xfrm>
            <a:off x="500721" y="1637453"/>
            <a:ext cx="11495358" cy="30899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6B34C-A1C9-45D5-8C7C-D749D2BDA15D}"/>
              </a:ext>
            </a:extLst>
          </p:cNvPr>
          <p:cNvSpPr txBox="1"/>
          <p:nvPr/>
        </p:nvSpPr>
        <p:spPr>
          <a:xfrm>
            <a:off x="143934" y="10016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防火墙和服务器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533AF3-042D-437D-90E7-10CC32663F70}"/>
              </a:ext>
            </a:extLst>
          </p:cNvPr>
          <p:cNvSpPr txBox="1"/>
          <p:nvPr/>
        </p:nvSpPr>
        <p:spPr>
          <a:xfrm>
            <a:off x="0" y="5280505"/>
            <a:ext cx="61198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Router#sh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route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sta</a:t>
            </a:r>
            <a:endParaRPr lang="en-US" altLang="zh-CN" dirty="0">
              <a:effectLst/>
              <a:latin typeface="Noto Sans SC" panose="020B0500000000000000" pitchFamily="34" charset="-122"/>
              <a:ea typeface="Noto Sans SC" panose="020B0500000000000000" pitchFamily="34" charset="-122"/>
            </a:endParaRP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10.0.0.0/8 is variably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subnetted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, 3 subnets, 3 masks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10.0.0.0/8 [1/0] via 10.0.0.1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192.168.27.0/24 [1/0] via 192.168.254.61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 192.168.29.0/24 [1/0] via 192.168.254.61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0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4B693C-8EA1-4E09-8F64-8729BBE69010}"/>
              </a:ext>
            </a:extLst>
          </p:cNvPr>
          <p:cNvSpPr txBox="1"/>
          <p:nvPr/>
        </p:nvSpPr>
        <p:spPr>
          <a:xfrm>
            <a:off x="0" y="4233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811B79-311C-45EC-84BA-569784DF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9" y="119537"/>
            <a:ext cx="11988077" cy="66347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E1EC0C-29ED-4698-9E68-05B471282EC3}"/>
              </a:ext>
            </a:extLst>
          </p:cNvPr>
          <p:cNvSpPr txBox="1"/>
          <p:nvPr/>
        </p:nvSpPr>
        <p:spPr>
          <a:xfrm>
            <a:off x="143934" y="10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拓扑图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D986DA-1033-41F9-8FBB-28838054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049" y="2447924"/>
            <a:ext cx="4322300" cy="42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8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731AA-1F6B-41A7-91BB-BFDC85E02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598" y="560122"/>
            <a:ext cx="7315200" cy="3255264"/>
          </a:xfrm>
        </p:spPr>
        <p:txBody>
          <a:bodyPr/>
          <a:lstStyle/>
          <a:p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感谢观看</a:t>
            </a:r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2C1D629B-8274-4E15-BE43-AF78A1B8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65" y="4486275"/>
            <a:ext cx="4099929" cy="300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67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92AF-0DB1-409A-B2C6-4940E234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    课题介绍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E1CEB-E4B0-4802-899F-95E95D55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9" y="558801"/>
            <a:ext cx="7315200" cy="611293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园区网共有一个总部，分成三个子部，每个子部门划分成两个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，使其隔离及管理方便。用一组实验设备构建一个园区网，</a:t>
            </a:r>
            <a:r>
              <a:rPr lang="zh-CN" altLang="zh-CN" sz="1400" kern="100" dirty="0">
                <a:solidFill>
                  <a:schemeClr val="accent4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通过防火墙与校园网相连</a:t>
            </a:r>
            <a:r>
              <a:rPr lang="zh-CN" altLang="zh-CN" sz="1400" kern="100" dirty="0">
                <a:solidFill>
                  <a:srgbClr val="595959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实现到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的访问。在一台两层交换机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SW1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上划分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100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Vlan200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均能通过路由器访问外网，但两个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之间不能通信。</a:t>
            </a:r>
            <a:endParaRPr lang="en-US" altLang="zh-CN" sz="1400" kern="100" dirty="0">
              <a:solidFill>
                <a:srgbClr val="0070C0"/>
              </a:solidFill>
              <a:effectLst/>
              <a:latin typeface="Noto Sans SC" panose="020B0500000000000000" pitchFamily="34" charset="-122"/>
              <a:ea typeface="Noto Sans SC" panose="020B0500000000000000" pitchFamily="34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在一台三层交换机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SW3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上划分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300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400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），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sz="1400" kern="100" dirty="0" err="1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之间能够通信。两个</a:t>
            </a:r>
            <a:r>
              <a:rPr lang="en-US" altLang="zh-CN" sz="1400" kern="100" dirty="0" err="1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均只能通过路由器访问校园网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(10.X.X.X)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，而不能访问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另外一台两层交换机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SW2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和一台三层交换机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SW4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之间</a:t>
            </a:r>
            <a:r>
              <a:rPr lang="zh-CN" altLang="zh-CN" sz="1400" kern="100" dirty="0">
                <a:solidFill>
                  <a:schemeClr val="accent4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使用冗余连接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，在两台交换机上均划分两个</a:t>
            </a:r>
            <a:r>
              <a:rPr lang="en-US" altLang="zh-CN" sz="1400" kern="100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500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600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solidFill>
                  <a:srgbClr val="595959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要求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Vlan500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可以访问内网所有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Vlan600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既可以访问内网，又可以访问</a:t>
            </a:r>
            <a:r>
              <a:rPr lang="en-US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1400" kern="100" dirty="0">
                <a:solidFill>
                  <a:srgbClr val="0070C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园区网路由器内采用</a:t>
            </a:r>
            <a:r>
              <a:rPr lang="zh-CN" altLang="zh-CN" sz="1400" kern="100" dirty="0">
                <a:solidFill>
                  <a:schemeClr val="accent3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静态路由或</a:t>
            </a:r>
            <a:r>
              <a:rPr lang="en-US" altLang="zh-CN" sz="1400" kern="100" dirty="0">
                <a:solidFill>
                  <a:schemeClr val="accent3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OSPF</a:t>
            </a:r>
            <a:r>
              <a:rPr lang="zh-CN" altLang="zh-CN" sz="1400" kern="100" dirty="0">
                <a:solidFill>
                  <a:schemeClr val="accent3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路由协议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，使全网联通。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采用路由器将此园区网再与外网（校园网）相连，配置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NAT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协议。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Packet Tracer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GNS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模拟网络拓扑，给各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划分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地址、掩码、网关以及各网络设备接口的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地址。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需要在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SW1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VLAN100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里安装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WWW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FTP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、电子邮件等基本服务。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用访问控制列表使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VLAN300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VLAN500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中的用户在上班时间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(9:00-17:00)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solidFill>
                  <a:srgbClr val="FF0000"/>
                </a:solidFill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不能访问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服务器。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分配规则：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范围：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192.168.24.0-192.168.31.255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路由器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Serial</a:t>
            </a:r>
            <a:r>
              <a:rPr lang="zh-CN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口使用：</a:t>
            </a:r>
            <a:r>
              <a:rPr lang="en-US" altLang="zh-CN" sz="1400" kern="100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192.168.254.48-192.168.254.63</a:t>
            </a:r>
            <a:endParaRPr lang="en-US" altLang="zh-CN" sz="1400" kern="100" dirty="0">
              <a:latin typeface="Noto Sans SC" panose="020B0500000000000000" pitchFamily="34" charset="-122"/>
              <a:ea typeface="Noto Sans SC" panose="020B0500000000000000" pitchFamily="34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VLAN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、三层交换、动态路由协议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OSPF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ACL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NAT</a:t>
            </a:r>
            <a:r>
              <a:rPr lang="zh-CN" altLang="zh-CN" sz="1400" kern="100" dirty="0">
                <a:solidFill>
                  <a:srgbClr val="FF0000"/>
                </a:solidFill>
                <a:effectLst/>
                <a:latin typeface="Noto Sans SC" panose="020B0500000000000000" pitchFamily="34" charset="-122"/>
                <a:ea typeface="Noto Sans SC" panose="020B0500000000000000" pitchFamily="34" charset="-122"/>
                <a:cs typeface="Times New Roman" panose="02020603050405020304" pitchFamily="18" charset="0"/>
              </a:rPr>
              <a:t>等技术实现多自治系统场景下园区网络的互通。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625962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4B693C-8EA1-4E09-8F64-8729BBE69010}"/>
              </a:ext>
            </a:extLst>
          </p:cNvPr>
          <p:cNvSpPr txBox="1"/>
          <p:nvPr/>
        </p:nvSpPr>
        <p:spPr>
          <a:xfrm>
            <a:off x="0" y="4233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811B79-311C-45EC-84BA-569784DFF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19" y="119537"/>
            <a:ext cx="11988077" cy="663479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E1EC0C-29ED-4698-9E68-05B471282EC3}"/>
              </a:ext>
            </a:extLst>
          </p:cNvPr>
          <p:cNvSpPr txBox="1"/>
          <p:nvPr/>
        </p:nvSpPr>
        <p:spPr>
          <a:xfrm>
            <a:off x="143934" y="10016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拓扑图</a:t>
            </a:r>
          </a:p>
        </p:txBody>
      </p:sp>
    </p:spTree>
    <p:extLst>
      <p:ext uri="{BB962C8B-B14F-4D97-AF65-F5344CB8AC3E}">
        <p14:creationId xmlns:p14="http://schemas.microsoft.com/office/powerpoint/2010/main" val="31999309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F980DE-D8F4-4C18-B43D-57BBF637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395" y="120073"/>
            <a:ext cx="619163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D68DB-2A3B-45AF-B919-D7E1429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三层交换机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SW1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404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F980DE-D8F4-4C18-B43D-57BBF637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4132" y="103603"/>
            <a:ext cx="5564598" cy="67543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D68DB-2A3B-45AF-B919-D7E1429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三层交换机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SW3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16904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FD831A-3A29-41BB-824D-7DD73E8FD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1" y="480766"/>
            <a:ext cx="11181295" cy="60973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736B34C-A1C9-45D5-8C7C-D749D2BDA15D}"/>
              </a:ext>
            </a:extLst>
          </p:cNvPr>
          <p:cNvSpPr txBox="1"/>
          <p:nvPr/>
        </p:nvSpPr>
        <p:spPr>
          <a:xfrm>
            <a:off x="143934" y="100167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Noto Sans SC" panose="020B0500000000000000" pitchFamily="34" charset="-122"/>
                <a:ea typeface="Noto Sans SC" panose="020B0500000000000000" pitchFamily="34" charset="-122"/>
              </a:rPr>
              <a:t>SW2 &amp; SW4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02824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F980DE-D8F4-4C18-B43D-57BBF637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95655" y="161365"/>
            <a:ext cx="6589148" cy="61154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D68DB-2A3B-45AF-B919-D7E1429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路由器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R1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F95E1E-9C38-4605-A18D-907E5CAAE9AC}"/>
              </a:ext>
            </a:extLst>
          </p:cNvPr>
          <p:cNvSpPr txBox="1"/>
          <p:nvPr/>
        </p:nvSpPr>
        <p:spPr>
          <a:xfrm>
            <a:off x="-14432" y="0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R1#sh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access-lists 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Extended IP access list 100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10 deny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0.0.0.0 255.255.255.0 0.0.0.0 255.255.255.0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20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any</a:t>
            </a:r>
            <a:endParaRPr lang="en-US" altLang="zh-CN" dirty="0">
              <a:effectLst/>
              <a:latin typeface="Noto Sans SC" panose="020B0500000000000000" pitchFamily="34" charset="-122"/>
              <a:ea typeface="Noto Sans SC" panose="020B0500000000000000" pitchFamily="34" charset="-122"/>
            </a:endParaRP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Extended IP access list 101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10 deny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0.0.0.0 255.255.255.0 0.0.0.0 255.255.255.0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20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any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4A3459-8F89-435A-93E2-8B4ADF594E24}"/>
              </a:ext>
            </a:extLst>
          </p:cNvPr>
          <p:cNvSpPr txBox="1"/>
          <p:nvPr/>
        </p:nvSpPr>
        <p:spPr>
          <a:xfrm>
            <a:off x="-14432" y="3441680"/>
            <a:ext cx="62579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R1#sh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route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ospf</a:t>
            </a:r>
            <a:endParaRPr lang="en-US" altLang="zh-CN" dirty="0">
              <a:effectLst/>
              <a:latin typeface="Noto Sans SC" panose="020B0500000000000000" pitchFamily="34" charset="-122"/>
              <a:ea typeface="Noto Sans SC" panose="020B0500000000000000" pitchFamily="34" charset="-122"/>
            </a:endParaRP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192.168.26.0 [110/12] via 192.168.254.49, 01:12:29,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192.168.28.0 [110/12] via 192.168.254.49, 01:12:29,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192.168.254.0/30 is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subnetted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, 4 subnets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192.168.254.52 [110/11] via 192.168.254.49, 01:12:39,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192.168.254.56 [110/11] via 192.168.254.49, 01:12:39,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192.168.254.60 [110/2] via 192.168.254.49, 01:09:45, FastEthernet1/0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039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F980DE-D8F4-4C18-B43D-57BBF637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1937" y="243965"/>
            <a:ext cx="5530256" cy="63700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D68DB-2A3B-45AF-B919-D7E1429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路由器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R2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2560D9-AA0A-4784-90CE-444620B94121}"/>
              </a:ext>
            </a:extLst>
          </p:cNvPr>
          <p:cNvSpPr/>
          <p:nvPr/>
        </p:nvSpPr>
        <p:spPr>
          <a:xfrm>
            <a:off x="8561294" y="125506"/>
            <a:ext cx="2698377" cy="1488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92F616-F9F3-413C-A9AE-FF8D6A95C9BD}"/>
              </a:ext>
            </a:extLst>
          </p:cNvPr>
          <p:cNvSpPr txBox="1"/>
          <p:nvPr/>
        </p:nvSpPr>
        <p:spPr>
          <a:xfrm>
            <a:off x="-4762" y="0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R2#sh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access-lists 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Extended IP access list 102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0.0.0.0 255.0.0.0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20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0.0.0.0 255.255.0.0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30 deny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any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E130AD-503B-45A5-AE92-F8CDBB8EBBCA}"/>
              </a:ext>
            </a:extLst>
          </p:cNvPr>
          <p:cNvSpPr txBox="1"/>
          <p:nvPr/>
        </p:nvSpPr>
        <p:spPr>
          <a:xfrm>
            <a:off x="-4762" y="2917210"/>
            <a:ext cx="62531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R2#sh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route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ospf</a:t>
            </a:r>
            <a:endParaRPr lang="en-US" altLang="zh-CN" dirty="0">
              <a:effectLst/>
              <a:latin typeface="Noto Sans SC" panose="020B0500000000000000" pitchFamily="34" charset="-122"/>
              <a:ea typeface="Noto Sans SC" panose="020B0500000000000000" pitchFamily="34" charset="-122"/>
            </a:endParaRP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192.168.24.0 [110/12] via 192.168.254.53, 01:13:46,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192.168.25.0 [110/12] via 192.168.254.53, 01:13:46,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192.168.28.0 [110/12] via 192.168.254.53, 01:13:46,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192.168.254.0/30 is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subnetted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, 4 subnets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192.168.254.48 [110/11] via 192.168.254.53, 01:13:46,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192.168.254.56 [110/11] via 192.168.254.53, 01:13:46,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192.168.254.60 [110/2] via 192.168.254.53, 01:10:52, FastEthernet1/0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64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F980DE-D8F4-4C18-B43D-57BBF6372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18" r="16118"/>
          <a:stretch/>
        </p:blipFill>
        <p:spPr>
          <a:xfrm>
            <a:off x="5467552" y="192062"/>
            <a:ext cx="6025420" cy="602514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43D68DB-2A3B-45AF-B919-D7E14298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Noto Sans SC" panose="020B0500000000000000" pitchFamily="34" charset="-122"/>
                <a:ea typeface="Noto Sans SC" panose="020B0500000000000000" pitchFamily="34" charset="-122"/>
              </a:rPr>
              <a:t>路由器</a:t>
            </a:r>
            <a:r>
              <a:rPr lang="en-US" altLang="zh-CN" dirty="0">
                <a:latin typeface="Noto Sans SC" panose="020B0500000000000000" pitchFamily="34" charset="-122"/>
                <a:ea typeface="Noto Sans SC" panose="020B0500000000000000" pitchFamily="34" charset="-122"/>
              </a:rPr>
              <a:t>R3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CCC120-D839-4B93-91EF-77EE2103366B}"/>
              </a:ext>
            </a:extLst>
          </p:cNvPr>
          <p:cNvSpPr txBox="1"/>
          <p:nvPr/>
        </p:nvSpPr>
        <p:spPr>
          <a:xfrm>
            <a:off x="0" y="0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R3#sh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access-lists 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Extended IP access list 103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0.0.0.0 255.255.255.0 0.0.0.0 255.255.0.0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20 permit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0.0.0.0 255.255.255.0 any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30 deny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any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any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45ABA2-89C7-4675-8007-7BEF5BF4F380}"/>
              </a:ext>
            </a:extLst>
          </p:cNvPr>
          <p:cNvSpPr txBox="1"/>
          <p:nvPr/>
        </p:nvSpPr>
        <p:spPr>
          <a:xfrm>
            <a:off x="0" y="2958316"/>
            <a:ext cx="624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R3#sh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ip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route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ospf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 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192.168.24.0 [110/12] via 192.168.254.57, 01:14:58,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192.168.25.0 [110/12] via 192.168.254.57, 01:14:58,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192.168.26.0 [110/12] via 192.168.254.57, 01:14:58,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192.168.254.0/30 is </a:t>
            </a:r>
            <a:r>
              <a:rPr lang="en-US" altLang="zh-CN" dirty="0" err="1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subnetted</a:t>
            </a:r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, 4 subnets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192.168.254.48 [110/11] via 192.168.254.57, 01:15:08,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192.168.254.52 [110/11] via 192.168.254.57, 01:15:08, FastEthernet1/0</a:t>
            </a:r>
          </a:p>
          <a:p>
            <a:r>
              <a:rPr lang="en-US" altLang="zh-CN" dirty="0">
                <a:effectLst/>
                <a:latin typeface="Noto Sans SC" panose="020B0500000000000000" pitchFamily="34" charset="-122"/>
                <a:ea typeface="Noto Sans SC" panose="020B0500000000000000" pitchFamily="34" charset="-122"/>
              </a:rPr>
              <a:t>O 192.168.254.60 [110/2] via 192.168.254.57, 01:12:14, FastEthernet1/0</a:t>
            </a:r>
            <a:endParaRPr lang="zh-CN" altLang="en-US" dirty="0">
              <a:latin typeface="Noto Sans SC" panose="020B0500000000000000" pitchFamily="34" charset="-122"/>
              <a:ea typeface="Noto Sans SC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5452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91</TotalTime>
  <Words>773</Words>
  <Application>Microsoft Office PowerPoint</Application>
  <PresentationFormat>宽屏</PresentationFormat>
  <Paragraphs>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Noto Sans SC</vt:lpstr>
      <vt:lpstr>Corbel</vt:lpstr>
      <vt:lpstr>Wingdings 2</vt:lpstr>
      <vt:lpstr>框架</vt:lpstr>
      <vt:lpstr>小型园区网的设计模拟</vt:lpstr>
      <vt:lpstr>    课题介绍</vt:lpstr>
      <vt:lpstr>PowerPoint 演示文稿</vt:lpstr>
      <vt:lpstr>三层交换机SW1</vt:lpstr>
      <vt:lpstr>三层交换机SW3</vt:lpstr>
      <vt:lpstr>PowerPoint 演示文稿</vt:lpstr>
      <vt:lpstr>路由器R1</vt:lpstr>
      <vt:lpstr>路由器R2</vt:lpstr>
      <vt:lpstr>路由器R3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小型园区网的设计模拟</dc:title>
  <dc:creator>Jiang Chengye</dc:creator>
  <cp:lastModifiedBy>Jiang Chengye</cp:lastModifiedBy>
  <cp:revision>2</cp:revision>
  <dcterms:created xsi:type="dcterms:W3CDTF">2021-11-01T08:33:32Z</dcterms:created>
  <dcterms:modified xsi:type="dcterms:W3CDTF">2022-04-30T05:40:11Z</dcterms:modified>
</cp:coreProperties>
</file>