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51"/>
  </p:handoutMasterIdLst>
  <p:sldIdLst>
    <p:sldId id="256" r:id="rId3"/>
    <p:sldId id="257" r:id="rId4"/>
    <p:sldId id="258" r:id="rId6"/>
    <p:sldId id="259" r:id="rId7"/>
    <p:sldId id="262" r:id="rId8"/>
    <p:sldId id="263" r:id="rId9"/>
    <p:sldId id="260" r:id="rId10"/>
    <p:sldId id="304" r:id="rId11"/>
    <p:sldId id="26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03" r:id="rId23"/>
    <p:sldId id="274" r:id="rId24"/>
    <p:sldId id="275" r:id="rId25"/>
    <p:sldId id="276" r:id="rId26"/>
    <p:sldId id="277" r:id="rId27"/>
    <p:sldId id="278" r:id="rId28"/>
    <p:sldId id="279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1" r:id="rId48"/>
    <p:sldId id="300" r:id="rId49"/>
    <p:sldId id="3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893" y="2130425"/>
            <a:ext cx="9079707" cy="1470025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7893" y="3886200"/>
            <a:ext cx="8165307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GB"/>
              <a:t>AppSec DevSummit</a:t>
            </a:r>
            <a:endParaRPr lang="x-none" alt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9950" y="3184525"/>
            <a:ext cx="6062980" cy="581660"/>
          </a:xfrm>
        </p:spPr>
        <p:txBody>
          <a:bodyPr>
            <a:normAutofit fontScale="90000"/>
          </a:bodyPr>
          <a:p>
            <a:r>
              <a:rPr lang="x-none" altLang="en-GB"/>
              <a:t>Agile Testing with OWASP ZAP</a:t>
            </a:r>
            <a:endParaRPr lang="x-none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Solution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30" y="1225550"/>
            <a:ext cx="10972800" cy="4128029"/>
          </a:xfrm>
        </p:spPr>
        <p:txBody>
          <a:bodyPr>
            <a:normAutofit/>
          </a:bodyPr>
          <a:p>
            <a:pPr marL="457200" indent="-457200">
              <a:buAutoNum type="arabicPeriod"/>
            </a:pPr>
            <a:r>
              <a:rPr lang="x-none" altLang="en-GB" sz="1700"/>
              <a:t>Double click ~/Zap/zap.sh or execute same file from terminal (useful for logging and troubleshooting).</a:t>
            </a:r>
            <a:endParaRPr lang="x-none" altLang="en-GB" sz="1700"/>
          </a:p>
          <a:p>
            <a:pPr marL="457200" indent="-457200">
              <a:buAutoNum type="arabicPeriod"/>
            </a:pPr>
            <a:r>
              <a:rPr lang="x-none" altLang="en-GB" sz="1700"/>
              <a:t>ZAP:Tools-&gt;Options-&gt;Local Proxy (or Ctrl-Alt-O -&gt;Local Proxy) set listener to 127.0.0.1 and port 8090</a:t>
            </a:r>
            <a:endParaRPr lang="x-none" altLang="en-GB" sz="1700"/>
          </a:p>
          <a:p>
            <a:pPr marL="457200" indent="-457200">
              <a:buAutoNum type="arabicPeriod"/>
            </a:pPr>
            <a:r>
              <a:rPr lang="x-none" altLang="en-GB" sz="1700"/>
              <a:t>Firefox: Edit-&gt;preferences-&gt;advanced-&gt;network-&gt;settings, Set proxy to 127.0.0.1 and port 8090</a:t>
            </a:r>
            <a:endParaRPr lang="x-none" altLang="en-GB" sz="1700"/>
          </a:p>
          <a:p>
            <a:pPr marL="457200" indent="-457200">
              <a:buAutoNum type="arabicPeriod"/>
            </a:pPr>
            <a:r>
              <a:rPr lang="x-none" altLang="en-GB" sz="1700"/>
              <a:t>ZAP: Open Options-&gt; API</a:t>
            </a:r>
            <a:endParaRPr lang="x-none" altLang="en-GB" sz="1700"/>
          </a:p>
          <a:p>
            <a:pPr marL="914400" lvl="1" indent="-457200"/>
            <a:r>
              <a:rPr lang="x-none" altLang="en-GB" sz="1700"/>
              <a:t>Set an easy to type API key or disable it (Never on prod)</a:t>
            </a:r>
            <a:endParaRPr lang="x-none" altLang="en-GB" sz="1700"/>
          </a:p>
          <a:p>
            <a:pPr marL="914400" lvl="1" indent="-457200"/>
            <a:r>
              <a:rPr lang="x-none" altLang="en-GB" sz="1700"/>
              <a:t>Uncheck Secure Only (Never on prod)</a:t>
            </a:r>
            <a:endParaRPr lang="x-none" altLang="en-GB" sz="1700"/>
          </a:p>
          <a:p>
            <a:pPr lvl="0">
              <a:buAutoNum type="arabicPeriod"/>
            </a:pPr>
            <a:r>
              <a:rPr lang="x-none" altLang="en-GB" sz="1700"/>
              <a:t>Firefox: visit http://zap -&gt;api-&gt;spider -&gt;scan -&gt;fill URL -&gt; click submit -&gt; you should see a JSON document with id:0 &lt;-- This is the spider id, you need it to see results.</a:t>
            </a:r>
            <a:endParaRPr lang="x-none" altLang="en-GB"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Jenkins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Continuous Integration project</a:t>
            </a:r>
            <a:endParaRPr lang="x-none" altLang="en-GB"/>
          </a:p>
          <a:p>
            <a:r>
              <a:rPr lang="x-none" altLang="en-GB"/>
              <a:t>Java</a:t>
            </a:r>
            <a:endParaRPr lang="x-none" altLang="en-GB"/>
          </a:p>
          <a:p>
            <a:r>
              <a:rPr lang="x-none" altLang="en-GB"/>
              <a:t>Ubuntu package: Jenkins</a:t>
            </a:r>
            <a:endParaRPr lang="x-none" altLang="en-GB"/>
          </a:p>
          <a:p>
            <a:r>
              <a:rPr lang="x-none" altLang="en-GB"/>
              <a:t>Installed and runs on localhost:8080</a:t>
            </a:r>
            <a:endParaRPr lang="x-none" altLang="en-GB"/>
          </a:p>
          <a:p>
            <a:r>
              <a:rPr lang="x-none" altLang="en-GB"/>
              <a:t>Allows users to build and manage a chain of tools to run on a codebase.</a:t>
            </a:r>
            <a:endParaRPr lang="x-none" altLang="en-GB"/>
          </a:p>
          <a:p>
            <a:r>
              <a:rPr lang="x-none" altLang="en-GB"/>
              <a:t>Extensive customization through plugins.</a:t>
            </a:r>
            <a:endParaRPr lang="x-none" altLang="en-GB"/>
          </a:p>
          <a:p>
            <a:pPr marL="0" indent="0">
              <a:buNone/>
            </a:pPr>
            <a:endParaRPr lang="x-none" alt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Exercise 2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835"/>
            <a:ext cx="10972800" cy="1075055"/>
          </a:xfrm>
        </p:spPr>
        <p:txBody>
          <a:bodyPr>
            <a:normAutofit fontScale="70000"/>
          </a:bodyPr>
          <a:p>
            <a:r>
              <a:rPr lang="x-none" altLang="en-GB"/>
              <a:t>Make a test local git repository and add it as a new project on Jenkins</a:t>
            </a:r>
            <a:endParaRPr lang="x-none" altLang="en-GB"/>
          </a:p>
          <a:p>
            <a:r>
              <a:rPr lang="x-none" altLang="en-GB"/>
              <a:t>Add build step that prints Job name to a log file</a:t>
            </a:r>
            <a:endParaRPr lang="x-none" alt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Solution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530" y="1350645"/>
            <a:ext cx="10052050" cy="3244850"/>
          </a:xfrm>
        </p:spPr>
        <p:txBody>
          <a:bodyPr>
            <a:normAutofit/>
          </a:bodyPr>
          <a:p>
            <a:r>
              <a:rPr lang="x-none" altLang="en-GB" sz="1700"/>
              <a:t>open terminal-&gt;mkdir ~/Desktop/JenkinsFoo &amp;&amp; git init ~/Desktop/JenkinsFoo</a:t>
            </a:r>
            <a:endParaRPr lang="x-none" altLang="en-GB" sz="1700"/>
          </a:p>
          <a:p>
            <a:r>
              <a:rPr lang="x-none" altLang="en-GB" sz="1700"/>
              <a:t>Firefox: Jenkins-&gt; new item -&gt; set any name, select freestyle project</a:t>
            </a:r>
            <a:endParaRPr lang="x-none" altLang="en-GB" sz="1700"/>
          </a:p>
          <a:p>
            <a:r>
              <a:rPr lang="x-none" altLang="en-GB" sz="1700"/>
              <a:t>Source Code Management :"Git", Repository URL: file:///home/test/Desktop/JenkinsFoo/ </a:t>
            </a:r>
            <a:endParaRPr lang="x-none" altLang="en-GB" sz="1700"/>
          </a:p>
          <a:p>
            <a:r>
              <a:rPr lang="x-none" altLang="en-GB" sz="1700"/>
              <a:t>Add  shell build step, the variable JOB_NAME contains the name of the project you can echo $JOB_NAME&gt;/tmp/JenkinsFoo.log</a:t>
            </a:r>
            <a:endParaRPr lang="x-none" altLang="en-GB" sz="1700"/>
          </a:p>
          <a:p>
            <a:r>
              <a:rPr lang="x-none" altLang="en-GB" sz="1700"/>
              <a:t>Save and click 'build now'</a:t>
            </a:r>
            <a:endParaRPr lang="x-none" altLang="en-GB"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Blackbox Testing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~/ZapWorkshop/Call_Zap_In_Blackbox_Mode</a:t>
            </a:r>
            <a:endParaRPr lang="x-none" altLang="en-GB"/>
          </a:p>
          <a:p>
            <a:r>
              <a:rPr lang="x-none" altLang="en-GB"/>
              <a:t>/app contains a php application</a:t>
            </a:r>
            <a:endParaRPr lang="x-none" altLang="en-GB"/>
          </a:p>
          <a:p>
            <a:r>
              <a:rPr lang="x-none" altLang="en-GB"/>
              <a:t>A temporary php web server can be setup with </a:t>
            </a:r>
            <a:endParaRPr lang="x-none" altLang="en-GB"/>
          </a:p>
          <a:p>
            <a:pPr marL="0" indent="0">
              <a:buNone/>
            </a:pPr>
            <a:r>
              <a:rPr lang="x-none" altLang="en-GB"/>
              <a:t>php -S localhost:7070</a:t>
            </a:r>
            <a:endParaRPr lang="x-none" altLang="en-GB"/>
          </a:p>
          <a:p>
            <a:r>
              <a:rPr lang="x-none" altLang="en-GB"/>
              <a:t>What's wrong with it?</a:t>
            </a:r>
            <a:endParaRPr lang="x-none" alt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PoC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1187450"/>
            <a:ext cx="10972800" cy="4128029"/>
          </a:xfrm>
        </p:spPr>
        <p:txBody>
          <a:bodyPr>
            <a:normAutofit lnSpcReduction="20000"/>
          </a:bodyPr>
          <a:p>
            <a:r>
              <a:rPr lang="x-none" altLang="en-GB"/>
              <a:t>zapExample.py orchestrates a basic test.</a:t>
            </a:r>
            <a:endParaRPr lang="x-none" altLang="en-GB"/>
          </a:p>
          <a:p>
            <a:pPr lvl="1"/>
            <a:r>
              <a:rPr lang="x-none" altLang="en-GB"/>
              <a:t>Runs ZAP in daemon mode, sets up php Server</a:t>
            </a:r>
            <a:endParaRPr lang="x-none" altLang="en-GB"/>
          </a:p>
          <a:p>
            <a:pPr lvl="1"/>
            <a:r>
              <a:rPr lang="x-none" altLang="en-GB"/>
              <a:t>Keep logs of everything (useful for debugging)</a:t>
            </a:r>
            <a:endParaRPr lang="x-none" altLang="en-GB"/>
          </a:p>
          <a:p>
            <a:pPr lvl="1"/>
            <a:r>
              <a:rPr lang="x-none" altLang="en-GB"/>
              <a:t>ZAP REST API orders a spider and aggressive scan</a:t>
            </a:r>
            <a:endParaRPr lang="x-none" altLang="en-GB"/>
          </a:p>
          <a:p>
            <a:pPr lvl="1"/>
            <a:r>
              <a:rPr lang="x-none" altLang="en-GB"/>
              <a:t>Print results</a:t>
            </a:r>
            <a:endParaRPr lang="x-none" altLang="en-GB"/>
          </a:p>
          <a:p>
            <a:pPr lvl="1"/>
            <a:r>
              <a:rPr lang="x-none" altLang="en-GB"/>
              <a:t>Exit</a:t>
            </a:r>
            <a:endParaRPr lang="x-none" altLang="en-GB"/>
          </a:p>
          <a:p>
            <a:pPr lvl="0"/>
            <a:r>
              <a:rPr lang="x-none" altLang="en-GB"/>
              <a:t>Execute from terminal, last result should be XSS or Cross Site Scripting on the parameter 'query'.</a:t>
            </a:r>
            <a:endParaRPr lang="x-none" alt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ZAP + Jenkins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Project is called "BlackBox Testing"</a:t>
            </a:r>
            <a:endParaRPr lang="x-none" altLang="en-GB"/>
          </a:p>
          <a:p>
            <a:r>
              <a:rPr lang="x-none" altLang="en-GB"/>
              <a:t>Jenkins config of the previous exercise</a:t>
            </a:r>
            <a:endParaRPr lang="x-none" altLang="en-GB"/>
          </a:p>
          <a:p>
            <a:pPr lvl="1"/>
            <a:r>
              <a:rPr lang="x-none" altLang="en-GB"/>
              <a:t>Instead of the echo a python command launches the script</a:t>
            </a:r>
            <a:endParaRPr lang="x-none" alt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Exercise 3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Add an identical page named login.php</a:t>
            </a:r>
            <a:endParaRPr lang="x-none" altLang="en-GB"/>
          </a:p>
          <a:p>
            <a:r>
              <a:rPr lang="x-none" altLang="en-GB"/>
              <a:t>Make the python script also scan this page</a:t>
            </a:r>
            <a:endParaRPr lang="x-none" alt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Solution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Add another target or switch the target variable to point to the new page</a:t>
            </a:r>
            <a:endParaRPr lang="x-none" altLang="en-GB"/>
          </a:p>
          <a:p>
            <a:pPr marL="0" indent="0">
              <a:buNone/>
            </a:pPr>
            <a:endParaRPr lang="x-none" alt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Problem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The BlackBox test can only attack what it can spider.</a:t>
            </a:r>
            <a:endParaRPr lang="x-none" altLang="en-GB"/>
          </a:p>
          <a:p>
            <a:r>
              <a:rPr lang="x-none" altLang="en-GB"/>
              <a:t>Hidden parameters, REST APIs, authentication,multistep logic are unreachable (Sort of)</a:t>
            </a:r>
            <a:endParaRPr lang="x-none" altLang="en-GB"/>
          </a:p>
          <a:p>
            <a:pPr lvl="1"/>
            <a:endParaRPr lang="x-none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Contents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en-GB"/>
              <a:t>Intro</a:t>
            </a:r>
            <a:endParaRPr lang="x-none" altLang="en-GB"/>
          </a:p>
          <a:p>
            <a:r>
              <a:rPr lang="x-none" altLang="en-GB"/>
              <a:t>ZAP + web Api</a:t>
            </a:r>
            <a:endParaRPr lang="x-none" altLang="en-GB"/>
          </a:p>
          <a:p>
            <a:r>
              <a:rPr lang="x-none" altLang="en-GB"/>
              <a:t>Jenkins</a:t>
            </a:r>
            <a:endParaRPr lang="x-none" altLang="en-GB"/>
          </a:p>
          <a:p>
            <a:r>
              <a:rPr lang="x-none" altLang="en-GB"/>
              <a:t>Blackbox testing on demand</a:t>
            </a:r>
            <a:endParaRPr lang="x-none" altLang="en-GB"/>
          </a:p>
          <a:p>
            <a:r>
              <a:rPr lang="x-none" altLang="en-GB"/>
              <a:t>Proxying Unit Tests</a:t>
            </a:r>
            <a:endParaRPr lang="x-none" altLang="en-GB"/>
          </a:p>
          <a:p>
            <a:r>
              <a:rPr lang="x-none" altLang="en-GB"/>
              <a:t>The ZAP Jenkins Plugin</a:t>
            </a:r>
            <a:endParaRPr lang="x-none" altLang="en-GB"/>
          </a:p>
          <a:p>
            <a:r>
              <a:rPr lang="x-none" altLang="en-GB"/>
              <a:t>Configuring unit tests to run with the Jenkins plugin.</a:t>
            </a:r>
            <a:endParaRPr lang="x-none" altLang="en-GB"/>
          </a:p>
          <a:p>
            <a:r>
              <a:rPr lang="x-none" altLang="en-GB"/>
              <a:t>Presenting scanning results in Jenkins</a:t>
            </a:r>
            <a:endParaRPr lang="x-none" altLang="en-GB"/>
          </a:p>
          <a:p>
            <a:r>
              <a:rPr lang="x-none" altLang="en-GB"/>
              <a:t>ZAP scripting API</a:t>
            </a:r>
            <a:endParaRPr lang="x-none" altLang="en-GB"/>
          </a:p>
          <a:p>
            <a:r>
              <a:rPr lang="x-none" altLang="en-GB"/>
              <a:t>Scripting ZAP</a:t>
            </a:r>
            <a:endParaRPr lang="x-none" altLang="en-GB"/>
          </a:p>
          <a:p>
            <a:r>
              <a:rPr lang="x-none" altLang="en-GB"/>
              <a:t>ZAP script Challenge</a:t>
            </a:r>
            <a:endParaRPr lang="x-none" alt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Solutions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Code special tests for multistep</a:t>
            </a:r>
            <a:endParaRPr lang="x-none" altLang="en-GB"/>
          </a:p>
          <a:p>
            <a:r>
              <a:rPr lang="x-none" altLang="en-GB"/>
              <a:t>Add all the unique application paths to target</a:t>
            </a:r>
            <a:endParaRPr lang="x-none" altLang="en-GB"/>
          </a:p>
          <a:p>
            <a:r>
              <a:rPr lang="x-none" altLang="en-GB" sz="3200">
                <a:sym typeface="+mn-ea"/>
              </a:rPr>
              <a:t>The API offers support for authentication via provided context</a:t>
            </a:r>
            <a:endParaRPr lang="x-none" altLang="en-GB" sz="3200">
              <a:sym typeface="+mn-ea"/>
            </a:endParaRPr>
          </a:p>
          <a:p>
            <a:r>
              <a:rPr lang="x-none" altLang="en-GB" sz="3200">
                <a:sym typeface="+mn-ea"/>
              </a:rPr>
              <a:t>It also allows loading of ZEST scripts and recorded actions.</a:t>
            </a:r>
            <a:endParaRPr lang="x-none" altLang="en-GB" sz="3200">
              <a:sym typeface="+mn-ea"/>
            </a:endParaRPr>
          </a:p>
          <a:p>
            <a:r>
              <a:rPr lang="x-none" altLang="en-GB" sz="3200">
                <a:sym typeface="+mn-ea"/>
              </a:rPr>
              <a:t>But what about...</a:t>
            </a:r>
            <a:endParaRPr lang="x-none" altLang="en-GB" sz="3200">
              <a:sym typeface="+mn-ea"/>
            </a:endParaRPr>
          </a:p>
          <a:p>
            <a:endParaRPr lang="x-none" altLang="en-GB"/>
          </a:p>
          <a:p>
            <a:endParaRPr lang="x-none" altLang="en-GB"/>
          </a:p>
          <a:p>
            <a:endParaRPr lang="x-none" alt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Unit tests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10" y="1237615"/>
            <a:ext cx="10791190" cy="4511675"/>
          </a:xfrm>
        </p:spPr>
        <p:txBody>
          <a:bodyPr>
            <a:normAutofit lnSpcReduction="20000"/>
          </a:bodyPr>
          <a:p>
            <a:r>
              <a:rPr lang="x-none" altLang="en-GB" sz="2400"/>
              <a:t>The pros</a:t>
            </a:r>
            <a:endParaRPr lang="x-none" altLang="en-GB" sz="2400"/>
          </a:p>
          <a:p>
            <a:pPr lvl="1"/>
            <a:r>
              <a:rPr lang="x-none" altLang="en-GB" sz="2400"/>
              <a:t>Proxy + Tests = improved logic, less spidering, access to unspiderable areas.</a:t>
            </a:r>
            <a:endParaRPr lang="x-none" altLang="en-GB" sz="2400"/>
          </a:p>
          <a:p>
            <a:pPr lvl="1"/>
            <a:r>
              <a:rPr lang="x-none" altLang="en-GB" sz="2400"/>
              <a:t>Easy to set, just proxy any HTTP tests.</a:t>
            </a:r>
            <a:endParaRPr lang="x-none" altLang="en-GB" sz="2400"/>
          </a:p>
          <a:p>
            <a:pPr lvl="1"/>
            <a:r>
              <a:rPr lang="x-none" altLang="en-GB" sz="2400"/>
              <a:t>Results from both the tools and the tests can be correlated with static code analysis and other tools in one nice report (for management)</a:t>
            </a:r>
            <a:endParaRPr lang="x-none" altLang="en-GB" sz="2400"/>
          </a:p>
          <a:p>
            <a:pPr lvl="0"/>
            <a:r>
              <a:rPr lang="x-none" altLang="en-GB" sz="2400"/>
              <a:t>The cons</a:t>
            </a:r>
            <a:endParaRPr lang="x-none" altLang="en-GB" sz="2400"/>
          </a:p>
          <a:p>
            <a:pPr lvl="1"/>
            <a:r>
              <a:rPr lang="x-none" altLang="en-GB" sz="2400"/>
              <a:t>Not everything supports proxying</a:t>
            </a:r>
            <a:endParaRPr lang="x-none" altLang="en-GB" sz="2400"/>
          </a:p>
          <a:p>
            <a:pPr lvl="1"/>
            <a:r>
              <a:rPr lang="x-none" altLang="en-GB" sz="2400">
                <a:sym typeface="+mn-ea"/>
              </a:rPr>
              <a:t>Results from both the tools and the tests can be correlated with static code analysis and other tools in one nice report (for management)</a:t>
            </a:r>
            <a:endParaRPr lang="x-none" altLang="en-GB" sz="2400">
              <a:sym typeface="+mn-ea"/>
            </a:endParaRPr>
          </a:p>
          <a:p>
            <a:pPr lvl="1"/>
            <a:r>
              <a:rPr lang="x-none" altLang="en-GB" sz="2400">
                <a:sym typeface="+mn-ea"/>
              </a:rPr>
              <a:t>Suddenly your output is all red.</a:t>
            </a:r>
            <a:endParaRPr lang="x-none" altLang="en-GB" sz="2400">
              <a:sym typeface="+mn-ea"/>
            </a:endParaRPr>
          </a:p>
          <a:p>
            <a:pPr lvl="1"/>
            <a:endParaRPr lang="x-none" altLang="en-GB" sz="2400"/>
          </a:p>
          <a:p>
            <a:endParaRPr lang="x-none" altLang="en-GB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GB"/>
              <a:t>New project: Access_To_Unit_Tests/app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Flask application with unit tests in app_test.py</a:t>
            </a:r>
            <a:endParaRPr lang="x-none" altLang="en-GB"/>
          </a:p>
          <a:p>
            <a:r>
              <a:rPr lang="x-none" altLang="en-GB"/>
              <a:t>Selenium webdriver.</a:t>
            </a:r>
            <a:endParaRPr lang="x-none" altLang="en-GB"/>
          </a:p>
          <a:p>
            <a:r>
              <a:rPr lang="x-none" altLang="en-GB"/>
              <a:t>Proxies through localhost:8090</a:t>
            </a:r>
            <a:endParaRPr lang="x-none" altLang="en-GB"/>
          </a:p>
          <a:p>
            <a:r>
              <a:rPr lang="x-none" altLang="en-GB"/>
              <a:t>Orchestration script now also launches unit tests.</a:t>
            </a:r>
            <a:endParaRPr lang="x-none" altLang="en-GB"/>
          </a:p>
          <a:p>
            <a:r>
              <a:rPr lang="x-none" altLang="en-GB"/>
              <a:t>The hidden parameter that would otherwise remain unnoticed gets scanned.</a:t>
            </a:r>
            <a:endParaRPr lang="x-none" alt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Plug into Jenkins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No difference, the new script handles unit tests + xvfb</a:t>
            </a:r>
            <a:endParaRPr lang="x-none" alt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Exercise 4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80604020202020204" charset="0"/>
              <a:buChar char="•"/>
            </a:pPr>
            <a:r>
              <a:rPr lang="x-none" altLang="en-GB"/>
              <a:t>Because of the tests, the issues get reported multiple times, can you make them unique?</a:t>
            </a:r>
            <a:endParaRPr lang="x-none" alt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Solution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You can set a dictionary with keys every parameter and values a dictionary of the issues identified.</a:t>
            </a:r>
            <a:endParaRPr lang="x-none" altLang="en-GB"/>
          </a:p>
          <a:p>
            <a:r>
              <a:rPr lang="x-none" altLang="en-GB"/>
              <a:t>For general issues just set the server as a parameter.</a:t>
            </a:r>
            <a:endParaRPr lang="x-none" altLang="en-GB"/>
          </a:p>
          <a:p>
            <a:r>
              <a:rPr lang="x-none" altLang="en-GB"/>
              <a:t>You can pprint that.</a:t>
            </a:r>
            <a:endParaRPr lang="x-none" alt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The ZAP Jenkins plugin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ZAP introduced an Official Zap Plugin</a:t>
            </a:r>
            <a:endParaRPr lang="x-none" altLang="en-GB"/>
          </a:p>
          <a:p>
            <a:r>
              <a:rPr lang="x-none" altLang="en-GB"/>
              <a:t>Extensive documentation</a:t>
            </a:r>
            <a:endParaRPr lang="x-none" altLang="en-GB"/>
          </a:p>
          <a:p>
            <a:r>
              <a:rPr lang="x-none" altLang="en-GB"/>
              <a:t>Supports blackbox, unit tests, authentication.</a:t>
            </a:r>
            <a:endParaRPr lang="x-none" altLang="en-GB"/>
          </a:p>
          <a:p>
            <a:r>
              <a:rPr lang="x-none" altLang="en-GB"/>
              <a:t>Check project: zapPlugin &lt;-- already contains unit tests configuration</a:t>
            </a:r>
            <a:endParaRPr lang="x-none" altLang="en-GB"/>
          </a:p>
          <a:p>
            <a:pPr marL="0" indent="0">
              <a:buNone/>
            </a:pPr>
            <a:endParaRPr lang="x-none" alt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Exercise 5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Clone this project and make it run in Blackbox mode</a:t>
            </a:r>
            <a:endParaRPr lang="x-none" alt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Solution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Untick the prebuilt step</a:t>
            </a:r>
            <a:endParaRPr lang="x-none" altLang="en-GB"/>
          </a:p>
          <a:p>
            <a:r>
              <a:rPr lang="x-none" altLang="en-GB"/>
              <a:t>Modify the python step that sets up the web server Before the ZAP plugin</a:t>
            </a:r>
            <a:endParaRPr lang="x-none" alt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ZAP Jenkins Plugin Settings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Prebuilt step -- Setup ZAP before the built but don't do anything else</a:t>
            </a:r>
            <a:endParaRPr lang="x-none" altLang="en-GB"/>
          </a:p>
          <a:p>
            <a:r>
              <a:rPr lang="x-none" altLang="en-GB"/>
              <a:t>Then run whatever comes in the build chain before the plugin.</a:t>
            </a:r>
            <a:endParaRPr lang="x-none" altLang="en-GB"/>
          </a:p>
          <a:p>
            <a:r>
              <a:rPr lang="x-none" altLang="en-GB"/>
              <a:t>Then run the plugin</a:t>
            </a:r>
            <a:endParaRPr lang="x-none" altLang="en-GB"/>
          </a:p>
          <a:p>
            <a:r>
              <a:rPr lang="x-none" altLang="en-GB"/>
              <a:t>By running the proxied unit tests before the plugin you can proxy them.</a:t>
            </a:r>
            <a:endParaRPr lang="x-none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Intro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x-none" altLang="en-GB"/>
              <a:t>What are you working on?</a:t>
            </a:r>
            <a:endParaRPr lang="x-none" altLang="en-GB"/>
          </a:p>
          <a:p>
            <a:pPr marL="457200" indent="-457200"/>
            <a:r>
              <a:rPr lang="x-none" altLang="en-GB"/>
              <a:t>What would you like to take away from this session?</a:t>
            </a:r>
            <a:endParaRPr lang="x-none" altLang="en-GB"/>
          </a:p>
          <a:p>
            <a:pPr marL="457200" indent="-457200"/>
            <a:r>
              <a:rPr lang="x-none" altLang="en-GB"/>
              <a:t>Developer/DevOps/Pentester/other?</a:t>
            </a:r>
            <a:endParaRPr lang="x-none" altLang="en-GB"/>
          </a:p>
          <a:p>
            <a:pPr marL="457200" indent="-457200"/>
            <a:r>
              <a:rPr lang="x-none" altLang="en-GB"/>
              <a:t>What's your experience with Jenkins, ZAP?Have you contributed to ZAP or Jenkins yet?</a:t>
            </a:r>
            <a:endParaRPr lang="x-none" altLang="en-GB"/>
          </a:p>
          <a:p>
            <a:endParaRPr lang="x-none" altLang="en-GB"/>
          </a:p>
          <a:p>
            <a:endParaRPr lang="x-none" altLang="en-GB"/>
          </a:p>
          <a:p>
            <a:endParaRPr lang="x-none" alt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Presenting Scanning Results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Jenkins Plugin: HTML Publisher</a:t>
            </a:r>
            <a:endParaRPr lang="x-none" altLang="en-GB"/>
          </a:p>
          <a:p>
            <a:r>
              <a:rPr lang="x-none" altLang="en-GB"/>
              <a:t>Configure:</a:t>
            </a:r>
            <a:endParaRPr lang="x-none" altLang="en-GB"/>
          </a:p>
          <a:p>
            <a:pPr lvl="1"/>
            <a:r>
              <a:rPr lang="x-none" altLang="en-GB"/>
              <a:t>Where ZAP dumps the HTML report</a:t>
            </a:r>
            <a:endParaRPr lang="x-none" altLang="en-GB"/>
          </a:p>
          <a:p>
            <a:pPr lvl="1"/>
            <a:r>
              <a:rPr lang="x-none" altLang="en-GB"/>
              <a:t>Where publisher should find the HTML report</a:t>
            </a:r>
            <a:endParaRPr lang="x-none" altLang="en-GB"/>
          </a:p>
          <a:p>
            <a:pPr lvl="1"/>
            <a:r>
              <a:rPr lang="x-none" altLang="en-GB"/>
              <a:t>Then each build should have it's own report</a:t>
            </a:r>
            <a:endParaRPr lang="x-none" altLang="en-GB"/>
          </a:p>
          <a:p>
            <a:pPr lvl="0"/>
            <a:r>
              <a:rPr lang="x-none" altLang="en-GB"/>
              <a:t>Project: Reporting</a:t>
            </a:r>
            <a:endParaRPr lang="x-none" altLang="en-GB"/>
          </a:p>
          <a:p>
            <a:pPr lvl="0"/>
            <a:endParaRPr lang="x-none" alt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Exercise 6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Make a dedicated folder for reports in $Project_Root/reports/ and have zap and publisher publish there.</a:t>
            </a:r>
            <a:endParaRPr lang="x-none" altLang="en-GB"/>
          </a:p>
          <a:p>
            <a:r>
              <a:rPr lang="x-none" altLang="en-GB"/>
              <a:t>Bonus: Make all reports appear in /tmp</a:t>
            </a:r>
            <a:endParaRPr lang="x-none" alt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Solution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change the names of the report directories in the project settings.</a:t>
            </a:r>
            <a:endParaRPr lang="x-none" alt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ZAP Scripting API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ZAP is extendable</a:t>
            </a:r>
            <a:endParaRPr lang="x-none" altLang="en-GB"/>
          </a:p>
          <a:p>
            <a:r>
              <a:rPr lang="x-none" altLang="en-GB"/>
              <a:t>Anything it doesn't support natively can be scripted</a:t>
            </a:r>
            <a:endParaRPr lang="x-none" altLang="en-GB"/>
          </a:p>
          <a:p>
            <a:r>
              <a:rPr lang="x-none" altLang="en-GB"/>
              <a:t>There is also an interactive scripting console.</a:t>
            </a:r>
            <a:endParaRPr lang="x-none" altLang="en-GB"/>
          </a:p>
          <a:p>
            <a:r>
              <a:rPr lang="x-none" altLang="en-GB"/>
              <a:t>With scripting templates</a:t>
            </a:r>
            <a:endParaRPr lang="x-none" altLang="en-GB"/>
          </a:p>
          <a:p>
            <a:r>
              <a:rPr lang="x-none" altLang="en-GB"/>
              <a:t>In Javascript</a:t>
            </a:r>
            <a:endParaRPr lang="x-none" altLang="en-GB"/>
          </a:p>
          <a:p>
            <a:r>
              <a:rPr lang="x-none" altLang="en-GB"/>
              <a:t>(no code completion yet)</a:t>
            </a:r>
            <a:endParaRPr lang="x-none" alt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ZAP Scripting API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en-GB"/>
              <a:t>There is already a lot of scripts:</a:t>
            </a:r>
            <a:endParaRPr lang="x-none" altLang="en-GB"/>
          </a:p>
          <a:p>
            <a:pPr marL="0" indent="0">
              <a:buNone/>
            </a:pPr>
            <a:r>
              <a:rPr lang="x-none" altLang="en-GB" sz="1400"/>
              <a:t>https://github.com/zaproxy/community-scripts</a:t>
            </a:r>
            <a:endParaRPr lang="x-none" altLang="en-GB" sz="1400"/>
          </a:p>
          <a:p>
            <a:r>
              <a:rPr lang="x-none" altLang="en-GB"/>
              <a:t>Scripts implement callbacks under the classes named after the type of the script.</a:t>
            </a:r>
            <a:endParaRPr lang="x-none" altLang="en-GB"/>
          </a:p>
          <a:p>
            <a:r>
              <a:rPr lang="x-none" altLang="en-GB"/>
              <a:t>It's handy to have ZAP source open if you're trying to develop one.</a:t>
            </a:r>
            <a:endParaRPr lang="x-none" altLang="en-GB"/>
          </a:p>
          <a:p>
            <a:r>
              <a:rPr lang="x-none" altLang="en-GB"/>
              <a:t>Getting started: </a:t>
            </a:r>
            <a:r>
              <a:rPr lang="x-none" altLang="en-GB" sz="1400"/>
              <a:t>https://github.com/zaproxy/zaproxy/wiki/InternalScripting</a:t>
            </a:r>
            <a:endParaRPr lang="x-none" altLang="en-GB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Scripting ZAP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en-GB" sz="1400"/>
              <a:t>Scenario: Need to submit form but CSRF token.</a:t>
            </a:r>
            <a:endParaRPr lang="x-none" altLang="en-GB" sz="1400"/>
          </a:p>
          <a:p>
            <a:r>
              <a:rPr lang="x-none" altLang="en-GB" sz="1400"/>
              <a:t>(Who knows what CSRF is?)</a:t>
            </a:r>
            <a:endParaRPr lang="x-none" altLang="en-GB" sz="1400"/>
          </a:p>
          <a:p>
            <a:r>
              <a:rPr lang="x-none" altLang="en-GB" sz="1400"/>
              <a:t>Problem: ZAP can't automagically recognize CSRF tokens and add to next POST.</a:t>
            </a:r>
            <a:endParaRPr lang="x-none" altLang="en-GB" sz="1400"/>
          </a:p>
          <a:p>
            <a:r>
              <a:rPr lang="x-none" altLang="en-GB" sz="1400"/>
              <a:t>Solution: Test CSRF with unit tests</a:t>
            </a:r>
            <a:endParaRPr lang="x-none" altLang="en-GB" sz="1400"/>
          </a:p>
          <a:p>
            <a:pPr lvl="1"/>
            <a:r>
              <a:rPr lang="x-none" altLang="en-GB" sz="1400"/>
              <a:t>Messy</a:t>
            </a:r>
            <a:endParaRPr lang="x-none" altLang="en-GB" sz="1400"/>
          </a:p>
          <a:p>
            <a:pPr lvl="1"/>
            <a:r>
              <a:rPr lang="x-none" altLang="en-GB" sz="1400"/>
              <a:t>Misses a number of tests that ZAP might perform</a:t>
            </a:r>
            <a:endParaRPr lang="x-none" altLang="en-GB" sz="1400"/>
          </a:p>
          <a:p>
            <a:pPr lvl="1"/>
            <a:r>
              <a:rPr lang="x-none" altLang="en-GB" sz="1400"/>
              <a:t>Could be more elegant</a:t>
            </a:r>
            <a:endParaRPr lang="x-none" altLang="en-GB" sz="1400"/>
          </a:p>
          <a:p>
            <a:pPr lvl="1"/>
            <a:r>
              <a:rPr lang="x-none" altLang="en-GB" sz="1400"/>
              <a:t>Better leave security to the security toolchain</a:t>
            </a:r>
            <a:endParaRPr lang="x-none" altLang="en-GB" sz="1400"/>
          </a:p>
          <a:p>
            <a:r>
              <a:rPr lang="x-none" altLang="en-GB" sz="1400"/>
              <a:t>Solution: Get valid CSRF token, break, scan, pause, get valid CSRF token, break, scan, pause,.......</a:t>
            </a:r>
            <a:endParaRPr lang="x-none" altLang="en-GB" sz="1400"/>
          </a:p>
          <a:p>
            <a:pPr lvl="1"/>
            <a:r>
              <a:rPr lang="x-none" altLang="en-GB" sz="1400"/>
              <a:t>We're getting somewhere</a:t>
            </a:r>
            <a:endParaRPr lang="x-none" altLang="en-GB" sz="1400"/>
          </a:p>
          <a:p>
            <a:pPr lvl="1"/>
            <a:r>
              <a:rPr lang="x-none" altLang="en-GB" sz="1400"/>
              <a:t>Race condition, if the request to pause reaches the API after the next attack request has already left we just missed a payload.</a:t>
            </a:r>
            <a:endParaRPr lang="x-none" altLang="en-GB" sz="1400"/>
          </a:p>
          <a:p>
            <a:pPr lvl="0"/>
            <a:r>
              <a:rPr lang="x-none" altLang="en-GB" sz="1400"/>
              <a:t>Solution: Implement same functionality in a script</a:t>
            </a:r>
            <a:endParaRPr lang="x-none" altLang="en-GB" sz="1400"/>
          </a:p>
          <a:p>
            <a:pPr lvl="1"/>
            <a:r>
              <a:rPr lang="x-none" altLang="en-GB" sz="1400"/>
              <a:t>ZAP offers the HTTP Sender facility.</a:t>
            </a:r>
            <a:endParaRPr lang="x-none" altLang="en-GB" sz="1400"/>
          </a:p>
          <a:p>
            <a:pPr lvl="1"/>
            <a:r>
              <a:rPr lang="x-none" altLang="en-GB" sz="1400"/>
              <a:t>Callbacks for every request/response no matter where it comes from.</a:t>
            </a:r>
            <a:endParaRPr lang="x-none" altLang="en-GB" sz="1400"/>
          </a:p>
          <a:p>
            <a:pPr lvl="1"/>
            <a:r>
              <a:rPr lang="x-none" altLang="en-GB" sz="1400"/>
              <a:t>Also, context aware, knows which tool the request/response came from.</a:t>
            </a:r>
            <a:endParaRPr lang="x-none" altLang="en-GB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CSRF Script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l">
              <a:buNone/>
            </a:pPr>
            <a:r>
              <a:rPr lang="x-none" altLang="en-GB">
                <a:latin typeface="Monospace" charset="0"/>
                <a:ea typeface="Monospace" charset="0"/>
              </a:rPr>
              <a:t>if request.comes_from(zap.scanner){</a:t>
            </a:r>
            <a:endParaRPr lang="x-none" altLang="en-GB">
              <a:latin typeface="Monospace" charset="0"/>
              <a:ea typeface="Monospace" charset="0"/>
            </a:endParaRPr>
          </a:p>
          <a:p>
            <a:pPr marL="0" indent="0" algn="l">
              <a:buNone/>
            </a:pPr>
            <a:r>
              <a:rPr lang="x-none" altLang="en-GB">
                <a:latin typeface="Monospace" charset="0"/>
                <a:ea typeface="Monospace" charset="0"/>
              </a:rPr>
              <a:t>token = zap.get(url_responding_with_csrf_token).extract(token);</a:t>
            </a:r>
            <a:endParaRPr lang="x-none" altLang="en-GB">
              <a:latin typeface="Monospace" charset="0"/>
              <a:ea typeface="Monospace" charset="0"/>
            </a:endParaRPr>
          </a:p>
          <a:p>
            <a:pPr marL="0" indent="0" algn="l">
              <a:buNone/>
            </a:pPr>
            <a:r>
              <a:rPr lang="x-none" altLang="en-GB">
                <a:latin typeface="Monospace" charset="0"/>
                <a:ea typeface="Monospace" charset="0"/>
              </a:rPr>
              <a:t>request.body = request.body.toString().sub('csrf=\w','csrf='+token);</a:t>
            </a:r>
            <a:endParaRPr lang="x-none" altLang="en-GB">
              <a:latin typeface="Monospace" charset="0"/>
              <a:ea typeface="Monospace" charset="0"/>
            </a:endParaRPr>
          </a:p>
          <a:p>
            <a:pPr marL="0" indent="0" algn="l">
              <a:buNone/>
            </a:pPr>
            <a:r>
              <a:rPr lang="x-none" altLang="en-GB">
                <a:latin typeface="Monospace" charset="0"/>
                <a:ea typeface="Monospace" charset="0"/>
              </a:rPr>
              <a:t>}</a:t>
            </a:r>
            <a:endParaRPr lang="x-none" altLang="en-GB">
              <a:latin typeface="Monospace" charset="0"/>
              <a:ea typeface="Monospace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Script already exists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GB"/>
              <a:t>You can find it under ZapScript/csrf/ or </a:t>
            </a:r>
            <a:r>
              <a:rPr lang="en-GB" altLang="en-US" sz="1400">
                <a:sym typeface="+mn-ea"/>
              </a:rPr>
              <a:t>https://github.com/zaproxy/community-scripts/blob/master/httpsender/Capture%20and%20Replace%20Anti%20CSRF%20Token.js</a:t>
            </a:r>
            <a:endParaRPr lang="en-GB" altLang="en-US" sz="1400"/>
          </a:p>
          <a:p>
            <a:pPr marL="0" indent="0">
              <a:buNone/>
            </a:pPr>
            <a:endParaRPr lang="x-none" altLang="en-GB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Exercise 7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600200"/>
            <a:ext cx="10972800" cy="4128029"/>
          </a:xfrm>
        </p:spPr>
        <p:txBody>
          <a:bodyPr/>
          <a:p>
            <a:r>
              <a:rPr lang="x-none" altLang="en-GB"/>
              <a:t>Load the script</a:t>
            </a:r>
            <a:endParaRPr lang="x-none" altLang="en-GB"/>
          </a:p>
          <a:p>
            <a:r>
              <a:rPr lang="x-none" altLang="en-GB"/>
              <a:t>Load the application under 		</a:t>
            </a:r>
            <a:endParaRPr lang="x-none" altLang="en-GB"/>
          </a:p>
          <a:p>
            <a:r>
              <a:rPr lang="x-none" altLang="en-GB"/>
              <a:t>Point it to $csrf_example_app</a:t>
            </a:r>
            <a:endParaRPr lang="x-none" altLang="en-GB"/>
          </a:p>
          <a:p>
            <a:r>
              <a:rPr lang="x-none" altLang="en-GB"/>
              <a:t>Try to make a request, what's happening?</a:t>
            </a:r>
            <a:endParaRPr lang="x-none" alt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Exercise 8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Edit the script to recognize the csrf variable of our page</a:t>
            </a:r>
            <a:endParaRPr lang="x-none" altLang="en-GB"/>
          </a:p>
          <a:p>
            <a:r>
              <a:rPr lang="x-none" altLang="en-GB"/>
              <a:t>Scan</a:t>
            </a:r>
            <a:endParaRPr lang="x-none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$Context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Improvement suggestions are welcome</a:t>
            </a:r>
            <a:endParaRPr lang="x-none" altLang="en-GB"/>
          </a:p>
          <a:p>
            <a:r>
              <a:rPr lang="x-none" altLang="en-GB">
                <a:sym typeface="+mn-ea"/>
              </a:rPr>
              <a:t>Also, not affiliated with ZAP dev team or Jenkins</a:t>
            </a:r>
            <a:endParaRPr lang="x-none" alt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To recap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ClrTx/>
            </a:pPr>
            <a:r>
              <a:rPr lang="x-none" altLang="en-GB"/>
              <a:t>Jenkins</a:t>
            </a:r>
            <a:endParaRPr lang="x-none" altLang="en-GB"/>
          </a:p>
          <a:p>
            <a:pPr marL="457200" indent="-457200">
              <a:buClrTx/>
            </a:pPr>
            <a:r>
              <a:rPr lang="x-none" altLang="en-GB"/>
              <a:t>ZAP</a:t>
            </a:r>
            <a:endParaRPr lang="x-none" altLang="en-GB"/>
          </a:p>
          <a:p>
            <a:pPr marL="457200" indent="-457200">
              <a:buClrTx/>
            </a:pPr>
            <a:r>
              <a:rPr lang="x-none" altLang="en-GB"/>
              <a:t>Blackbox test</a:t>
            </a:r>
            <a:endParaRPr lang="x-none" altLang="en-GB"/>
          </a:p>
          <a:p>
            <a:pPr marL="457200" indent="-457200">
              <a:buClrTx/>
            </a:pPr>
            <a:r>
              <a:rPr lang="x-none" altLang="en-GB"/>
              <a:t>Proxied unit tests</a:t>
            </a:r>
            <a:endParaRPr lang="x-none" altLang="en-GB"/>
          </a:p>
          <a:p>
            <a:pPr marL="457200" indent="-457200">
              <a:buClrTx/>
            </a:pPr>
            <a:r>
              <a:rPr lang="x-none" altLang="en-GB"/>
              <a:t>Jenkins plugin</a:t>
            </a:r>
            <a:endParaRPr lang="x-none" altLang="en-GB"/>
          </a:p>
          <a:p>
            <a:pPr marL="457200" indent="-457200">
              <a:buClrTx/>
            </a:pPr>
            <a:r>
              <a:rPr lang="x-none" altLang="en-GB"/>
              <a:t>Present results</a:t>
            </a:r>
            <a:endParaRPr lang="x-none" altLang="en-GB"/>
          </a:p>
          <a:p>
            <a:pPr marL="457200" indent="-457200">
              <a:buClrTx/>
            </a:pPr>
            <a:r>
              <a:rPr lang="x-none" altLang="en-GB"/>
              <a:t>Extending ZAP through scripts</a:t>
            </a:r>
            <a:endParaRPr lang="x-none" alt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Credits/Links/Resources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600200"/>
            <a:ext cx="10972800" cy="4128029"/>
          </a:xfrm>
        </p:spPr>
        <p:txBody>
          <a:bodyPr>
            <a:normAutofit lnSpcReduction="10000"/>
          </a:bodyPr>
          <a:p>
            <a:r>
              <a:rPr lang="x-none" altLang="en-GB" sz="2000"/>
              <a:t>ZAP Github:</a:t>
            </a:r>
            <a:endParaRPr lang="x-none" altLang="en-GB" sz="2000"/>
          </a:p>
          <a:p>
            <a:pPr lvl="1"/>
            <a:r>
              <a:rPr lang="x-none" altLang="en-GB" sz="1400"/>
              <a:t>https://github.com/zaproxy/zap-core-help/wiki/HelpAddonsScriptsScripts</a:t>
            </a:r>
            <a:endParaRPr lang="x-none" altLang="en-GB" sz="1400"/>
          </a:p>
          <a:p>
            <a:pPr lvl="1"/>
            <a:r>
              <a:rPr lang="x-none" altLang="en-GB" sz="1400"/>
              <a:t>https://github.com/zaproxy/zaproxy/wiki/InternalScripting</a:t>
            </a:r>
            <a:endParaRPr lang="x-none" altLang="en-GB" sz="1400" b="1"/>
          </a:p>
          <a:p>
            <a:pPr lvl="1"/>
            <a:r>
              <a:rPr lang="x-none" altLang="en-GB" sz="1400"/>
              <a:t>https://github.com/zaproxy/zap-extensions/tree/alpha/src/org/zaproxy/zap/extension/simpleExample</a:t>
            </a:r>
            <a:endParaRPr lang="x-none" altLang="en-GB" sz="1400"/>
          </a:p>
          <a:p>
            <a:pPr lvl="0"/>
            <a:r>
              <a:rPr lang="x-none" altLang="en-GB" sz="2000"/>
              <a:t>ZAP Jenkins Plugin</a:t>
            </a:r>
            <a:endParaRPr lang="x-none" altLang="en-GB" sz="2000"/>
          </a:p>
          <a:p>
            <a:pPr lvl="1"/>
            <a:r>
              <a:rPr lang="x-none" altLang="en-GB" sz="1400"/>
              <a:t>https://wiki.jenkins-ci.org/display/JENKINS/zap+plugi</a:t>
            </a:r>
            <a:r>
              <a:rPr lang="x-none" altLang="en-GB" sz="2000"/>
              <a:t>n</a:t>
            </a:r>
            <a:endParaRPr lang="x-none" altLang="en-GB" sz="2000"/>
          </a:p>
          <a:p>
            <a:pPr lvl="0"/>
            <a:r>
              <a:rPr lang="x-none" altLang="en-GB" sz="2000"/>
              <a:t>Others have blogged</a:t>
            </a:r>
            <a:endParaRPr lang="x-none" altLang="en-GB" sz="2000"/>
          </a:p>
          <a:p>
            <a:pPr lvl="1"/>
            <a:r>
              <a:rPr lang="x-none" altLang="en-GB" sz="1400"/>
              <a:t>https://www.google.co.uk/?gfe_rd=cr&amp;ei=C44QWYDLOrHA8ge2za_AAQ#safe=strict&amp;q=PrakhashS+zap+jenkins</a:t>
            </a:r>
            <a:endParaRPr lang="x-none" altLang="en-GB" sz="1400"/>
          </a:p>
          <a:p>
            <a:pPr lvl="1"/>
            <a:r>
              <a:rPr lang="x-none" altLang="en-GB" sz="1400"/>
              <a:t>https://www.google.co.uk/?gfe_rd=cr&amp;ei=C44QWYDLOrHA8ge2za_AAQ#safe=strict&amp;q=burak+zap+jenkins</a:t>
            </a:r>
            <a:endParaRPr lang="x-none" altLang="en-GB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Post credits Slide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What about the ZAP scripting challenge?</a:t>
            </a:r>
            <a:endParaRPr lang="x-none" altLang="en-GB"/>
          </a:p>
          <a:p>
            <a:r>
              <a:rPr lang="x-none" altLang="en-GB"/>
              <a:t>Right...</a:t>
            </a:r>
            <a:endParaRPr lang="x-none" alt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ZAP Scripting Challenge!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x-none" altLang="en-GB"/>
              <a:t>In /challenge you will find an Angular application</a:t>
            </a:r>
            <a:endParaRPr lang="x-none" altLang="en-GB"/>
          </a:p>
          <a:p>
            <a:pPr marL="457200" indent="-457200"/>
            <a:r>
              <a:rPr lang="x-none" altLang="en-GB"/>
              <a:t>It emulates a login form</a:t>
            </a:r>
            <a:endParaRPr lang="x-none" altLang="en-GB"/>
          </a:p>
          <a:p>
            <a:pPr marL="457200" indent="-457200"/>
            <a:r>
              <a:rPr lang="x-none" altLang="en-GB"/>
              <a:t>with XSS</a:t>
            </a:r>
            <a:endParaRPr lang="x-none" altLang="en-GB"/>
          </a:p>
          <a:p>
            <a:pPr marL="457200" indent="-457200"/>
            <a:r>
              <a:rPr lang="x-none" altLang="en-GB"/>
              <a:t>Problem: it's via POST</a:t>
            </a:r>
            <a:endParaRPr lang="x-none" altLang="en-GB"/>
          </a:p>
          <a:p>
            <a:pPr marL="914400" lvl="1" indent="-457200"/>
            <a:r>
              <a:rPr lang="x-none" altLang="en-GB"/>
              <a:t>So what?</a:t>
            </a:r>
            <a:endParaRPr lang="x-none" altLang="en-GB"/>
          </a:p>
          <a:p>
            <a:pPr marL="914400" lvl="1" indent="-457200"/>
            <a:r>
              <a:rPr lang="x-none" altLang="en-GB"/>
              <a:t>POST is a web standard</a:t>
            </a:r>
            <a:endParaRPr lang="x-none" altLang="en-GB"/>
          </a:p>
          <a:p>
            <a:pPr marL="914400" lvl="1" indent="-457200"/>
            <a:r>
              <a:rPr lang="x-none" altLang="en-GB"/>
              <a:t>All proxies should understand it, right? RIGHT?!</a:t>
            </a:r>
            <a:endParaRPr lang="x-none" alt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Unless you're Angular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Old-timey POST has a content-type of application/form-url-encoded.</a:t>
            </a:r>
            <a:endParaRPr lang="x-none" altLang="en-GB"/>
          </a:p>
          <a:p>
            <a:r>
              <a:rPr lang="x-none" altLang="en-GB"/>
              <a:t>But that's old in the age of apis.</a:t>
            </a:r>
            <a:endParaRPr lang="x-none" altLang="en-GB"/>
          </a:p>
          <a:p>
            <a:r>
              <a:rPr lang="x-none" altLang="en-GB"/>
              <a:t>Angular POSTs with a JSON content type.</a:t>
            </a:r>
            <a:endParaRPr lang="x-none" altLang="en-GB"/>
          </a:p>
          <a:p>
            <a:r>
              <a:rPr lang="x-none" altLang="en-GB"/>
              <a:t>Body is not parsable anymore.</a:t>
            </a:r>
            <a:endParaRPr lang="x-none" altLang="en-GB"/>
          </a:p>
          <a:p>
            <a:pPr marL="0" indent="0">
              <a:buNone/>
            </a:pPr>
            <a:endParaRPr lang="x-none" alt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Comments Slide: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you can POST by setting a custom content type.</a:t>
            </a:r>
            <a:endParaRPr lang="x-none" altLang="en-GB"/>
          </a:p>
          <a:p>
            <a:r>
              <a:rPr lang="x-none" altLang="en-GB"/>
              <a:t>But it's not the default and we're going for seamless security testing.</a:t>
            </a:r>
            <a:endParaRPr lang="x-none" alt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Challenge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Write a script that allows ZAP to translate the body, inject payloads and translate back into json.</a:t>
            </a:r>
            <a:endParaRPr lang="x-none" altLang="en-GB"/>
          </a:p>
          <a:p>
            <a:pPr marL="0" indent="0">
              <a:buNone/>
            </a:pPr>
            <a:endParaRPr lang="x-none" alt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Thank you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835"/>
            <a:ext cx="6068060" cy="1468755"/>
          </a:xfrm>
        </p:spPr>
        <p:txBody>
          <a:bodyPr/>
          <a:p>
            <a:pPr marL="457200" indent="-457200"/>
            <a:r>
              <a:rPr lang="x-none" altLang="en-GB"/>
              <a:t>Questions?</a:t>
            </a:r>
            <a:endParaRPr lang="x-none" altLang="en-GB"/>
          </a:p>
          <a:p>
            <a:r>
              <a:rPr lang="x-none" altLang="en-GB"/>
              <a:t>Feedback?</a:t>
            </a:r>
            <a:endParaRPr lang="x-none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The VM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600200"/>
            <a:ext cx="10186035" cy="3053080"/>
          </a:xfrm>
        </p:spPr>
        <p:txBody>
          <a:bodyPr/>
          <a:p>
            <a:r>
              <a:rPr lang="x-none" altLang="en-GB"/>
              <a:t>Xubuntu</a:t>
            </a:r>
            <a:endParaRPr lang="x-none" altLang="en-GB"/>
          </a:p>
          <a:p>
            <a:r>
              <a:rPr lang="x-none" altLang="en-GB"/>
              <a:t>php + packages, python, virtualenv, pip, ZAP, Jenkins</a:t>
            </a:r>
            <a:endParaRPr lang="x-none" altLang="en-GB"/>
          </a:p>
          <a:p>
            <a:r>
              <a:rPr lang="x-none" altLang="en-GB"/>
              <a:t>Other goodies: IDEs, Editors</a:t>
            </a:r>
            <a:endParaRPr lang="x-none" altLang="en-GB"/>
          </a:p>
          <a:p>
            <a:r>
              <a:rPr lang="x-none" altLang="en-GB"/>
              <a:t>All usernames and passwords are: test</a:t>
            </a:r>
            <a:endParaRPr lang="x-none" altLang="en-GB"/>
          </a:p>
          <a:p>
            <a:pPr marL="0" indent="0">
              <a:buNone/>
            </a:pPr>
            <a:endParaRPr lang="x-none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Conventions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en-GB"/>
              <a:t>Zap runs on port 8090</a:t>
            </a:r>
            <a:endParaRPr lang="x-none" altLang="en-GB"/>
          </a:p>
          <a:p>
            <a:r>
              <a:rPr lang="x-none" altLang="en-GB"/>
              <a:t>Jenkins runs on 8080</a:t>
            </a:r>
            <a:endParaRPr lang="x-none" altLang="en-GB"/>
          </a:p>
          <a:p>
            <a:r>
              <a:rPr lang="x-none" altLang="en-GB"/>
              <a:t>All the python builds are virtualenv</a:t>
            </a:r>
            <a:endParaRPr lang="x-none" altLang="en-GB"/>
          </a:p>
          <a:p>
            <a:r>
              <a:rPr lang="x-none" altLang="en-GB"/>
              <a:t>Servers run on demand on port 7070 either with php -S or python &lt;path to main application&gt;</a:t>
            </a:r>
            <a:endParaRPr lang="x-none" altLang="en-GB"/>
          </a:p>
          <a:p>
            <a:r>
              <a:rPr lang="x-none" altLang="en-GB"/>
              <a:t>Logs are either on the Jenkins output or $PROJECT_ROOT/logs</a:t>
            </a:r>
            <a:endParaRPr lang="x-none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ZAP +REST API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ZAP has a REST API</a:t>
            </a:r>
            <a:endParaRPr lang="x-none" altLang="en-GB"/>
          </a:p>
          <a:p>
            <a:r>
              <a:rPr lang="x-none" altLang="en-GB"/>
              <a:t>It allows control of ZAP without the UI.</a:t>
            </a:r>
            <a:endParaRPr lang="x-none" altLang="en-GB"/>
          </a:p>
          <a:p>
            <a:r>
              <a:rPr lang="x-none" altLang="en-GB"/>
              <a:t>Lives in http://zap.</a:t>
            </a:r>
            <a:endParaRPr lang="x-none" altLang="en-GB"/>
          </a:p>
          <a:p>
            <a:r>
              <a:rPr lang="x-none" altLang="en-GB"/>
              <a:t> It can be accessed from any proxied browser.</a:t>
            </a:r>
            <a:endParaRPr lang="x-none" altLang="en-GB"/>
          </a:p>
          <a:p>
            <a:r>
              <a:rPr lang="x-none" altLang="en-GB"/>
              <a:t>Also: There's a Python API</a:t>
            </a:r>
            <a:endParaRPr lang="x-none" altLang="en-GB"/>
          </a:p>
          <a:p>
            <a:r>
              <a:rPr lang="x-none" altLang="en-GB"/>
              <a:t>pip package: python-owasp-zap-v2.4</a:t>
            </a:r>
            <a:endParaRPr lang="x-none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Step 0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Before anything, activate virtual environment now</a:t>
            </a:r>
            <a:endParaRPr lang="x-none" altLang="en-GB"/>
          </a:p>
          <a:p>
            <a:r>
              <a:rPr lang="x-none" altLang="en-GB"/>
              <a:t>cd ~/ZapWorkshop</a:t>
            </a:r>
            <a:endParaRPr lang="x-none" altLang="en-GB"/>
          </a:p>
          <a:p>
            <a:r>
              <a:rPr lang="x-none" altLang="en-GB"/>
              <a:t>source ./env/bin/activate</a:t>
            </a:r>
            <a:endParaRPr lang="x-none" altLang="en-GB"/>
          </a:p>
          <a:p>
            <a:r>
              <a:rPr lang="x-none" altLang="en-GB"/>
              <a:t>This activates the virtual environment for this terminal so use it to run the python scripts</a:t>
            </a:r>
            <a:endParaRPr lang="x-none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Exercise 1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GB"/>
              <a:t>Open ZAP</a:t>
            </a:r>
            <a:endParaRPr lang="x-none" altLang="en-GB"/>
          </a:p>
          <a:p>
            <a:pPr marL="514350" indent="-514350">
              <a:buAutoNum type="arabicPeriod"/>
            </a:pPr>
            <a:r>
              <a:rPr lang="x-none" altLang="en-GB"/>
              <a:t>Change the Port it binds to 8090</a:t>
            </a:r>
            <a:endParaRPr lang="x-none" altLang="en-GB"/>
          </a:p>
          <a:p>
            <a:pPr marL="514350" indent="-514350">
              <a:buAutoNum type="arabicPeriod"/>
            </a:pPr>
            <a:r>
              <a:rPr lang="x-none" altLang="en-GB"/>
              <a:t>Proxy Firefox through it</a:t>
            </a:r>
            <a:endParaRPr lang="x-none" altLang="en-GB"/>
          </a:p>
          <a:p>
            <a:pPr marL="514350" indent="-514350">
              <a:buAutoNum type="arabicPeriod"/>
            </a:pPr>
            <a:r>
              <a:rPr lang="x-none" altLang="en-GB"/>
              <a:t>Configure the API access</a:t>
            </a:r>
            <a:endParaRPr lang="x-none" altLang="en-GB"/>
          </a:p>
          <a:p>
            <a:pPr marL="514350" indent="-514350">
              <a:buAutoNum type="arabicPeriod"/>
            </a:pPr>
            <a:r>
              <a:rPr lang="x-none" altLang="en-GB"/>
              <a:t>Spider http://localhost/ through the api (don't use the GUI)</a:t>
            </a:r>
            <a:endParaRPr lang="x-none" altLang="en-GB"/>
          </a:p>
          <a:p>
            <a:pPr marL="0" indent="0">
              <a:buNone/>
            </a:pPr>
            <a:endParaRPr lang="x-none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9301</Words>
  <Application>Kingsoft Office WPP</Application>
  <PresentationFormat>Widescreen</PresentationFormat>
  <Paragraphs>355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Problem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AppSec DevSummit</dc:title>
  <dc:creator>foo</dc:creator>
  <cp:lastModifiedBy>foo</cp:lastModifiedBy>
  <cp:revision>57</cp:revision>
  <dcterms:created xsi:type="dcterms:W3CDTF">2017-05-08T23:28:29Z</dcterms:created>
  <dcterms:modified xsi:type="dcterms:W3CDTF">2017-05-08T23:28:29Z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2057-10.1.0.5672</vt:lpwstr>
  </property>
</Properties>
</file>