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318" r:id="rId2"/>
    <p:sldId id="379" r:id="rId3"/>
    <p:sldId id="370" r:id="rId4"/>
    <p:sldId id="380" r:id="rId5"/>
    <p:sldId id="382" r:id="rId6"/>
    <p:sldId id="383" r:id="rId7"/>
    <p:sldId id="384" r:id="rId8"/>
    <p:sldId id="386" r:id="rId9"/>
    <p:sldId id="413" r:id="rId10"/>
    <p:sldId id="387" r:id="rId11"/>
    <p:sldId id="388" r:id="rId12"/>
    <p:sldId id="389" r:id="rId13"/>
    <p:sldId id="335" r:id="rId14"/>
    <p:sldId id="371" r:id="rId15"/>
    <p:sldId id="327" r:id="rId16"/>
    <p:sldId id="372" r:id="rId17"/>
    <p:sldId id="373" r:id="rId18"/>
    <p:sldId id="374" r:id="rId19"/>
    <p:sldId id="276" r:id="rId20"/>
    <p:sldId id="414" r:id="rId21"/>
    <p:sldId id="328" r:id="rId22"/>
    <p:sldId id="339" r:id="rId23"/>
    <p:sldId id="375" r:id="rId24"/>
    <p:sldId id="376" r:id="rId25"/>
    <p:sldId id="377" r:id="rId26"/>
    <p:sldId id="3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76995" autoAdjust="0"/>
  </p:normalViewPr>
  <p:slideViewPr>
    <p:cSldViewPr snapToGrid="0" snapToObjects="1">
      <p:cViewPr varScale="1">
        <p:scale>
          <a:sx n="83" d="100"/>
          <a:sy n="83" d="100"/>
        </p:scale>
        <p:origin x="149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6/6/21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lurm.schedmd.com/job_array.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1</a:t>
            </a:fld>
            <a:endParaRPr lang="en-US"/>
          </a:p>
        </p:txBody>
      </p:sp>
    </p:spTree>
    <p:extLst>
      <p:ext uri="{BB962C8B-B14F-4D97-AF65-F5344CB8AC3E}">
        <p14:creationId xmlns:p14="http://schemas.microsoft.com/office/powerpoint/2010/main" val="1392713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pPr algn="l"/>
            <a:endParaRPr lang="en-US" b="0" i="0" dirty="0">
              <a:solidFill>
                <a:srgbClr val="3C763D"/>
              </a:solidFill>
              <a:effectLst/>
              <a:latin typeface="Helvetica Neue" panose="02000503000000020004" pitchFamily="2" charset="0"/>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146787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pPr algn="l"/>
            <a:endParaRPr lang="en-US" b="0" i="0" dirty="0">
              <a:solidFill>
                <a:srgbClr val="3C763D"/>
              </a:solidFill>
              <a:effectLst/>
              <a:latin typeface="Helvetica Neue" panose="02000503000000020004" pitchFamily="2" charset="0"/>
            </a:endParaRPr>
          </a:p>
          <a:p>
            <a:pPr algn="l"/>
            <a:endParaRPr lang="en-US" b="0" i="0" dirty="0">
              <a:solidFill>
                <a:srgbClr val="3C763D"/>
              </a:solidFill>
              <a:effectLst/>
              <a:latin typeface="Helvetica Neue" panose="02000503000000020004" pitchFamily="2" charset="0"/>
            </a:endParaRPr>
          </a:p>
          <a:p>
            <a:pPr algn="l"/>
            <a:r>
              <a:rPr lang="en-US" b="0" i="0" dirty="0">
                <a:solidFill>
                  <a:srgbClr val="3C763D"/>
                </a:solidFill>
                <a:effectLst/>
                <a:latin typeface="Helvetica Neue" panose="02000503000000020004" pitchFamily="2" charset="0"/>
              </a:rPr>
              <a:t>We define the job as an array job (by adding flag --array=1-10%1, where </a:t>
            </a:r>
            <a:r>
              <a:rPr lang="en-US" b="0" i="0" dirty="0" err="1">
                <a:solidFill>
                  <a:srgbClr val="3C763D"/>
                </a:solidFill>
                <a:effectLst/>
                <a:latin typeface="Helvetica Neue" panose="02000503000000020004" pitchFamily="2" charset="0"/>
              </a:rPr>
              <a:t>slurm</a:t>
            </a:r>
            <a:r>
              <a:rPr lang="en-US" b="0" i="0" dirty="0">
                <a:solidFill>
                  <a:srgbClr val="3C763D"/>
                </a:solidFill>
                <a:effectLst/>
                <a:latin typeface="Helvetica Neue" panose="02000503000000020004" pitchFamily="2" charset="0"/>
              </a:rPr>
              <a:t> interprets this single job as 10 different array jobs (or array tasks), with task ID's 1-10. The %1 addition means that the jobs will be executed 1 at a time. The environment variable $SLURM_ARRAY_TASK_ID receives values 1-10 and allows the user to distinguish between jobs at runtime. Here, we use this value to separate output files from each job in the array. For more info on job arrays: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https://slurm.schedmd.com/job_array.html</a:t>
            </a:r>
            <a:r>
              <a:rPr lang="en-US" b="0" i="0" dirty="0">
                <a:solidFill>
                  <a:srgbClr val="3C763D"/>
                </a:solidFill>
                <a:effectLst/>
                <a:latin typeface="Helvetica Neue" panose="02000503000000020004" pitchFamily="2" charset="0"/>
              </a:rPr>
              <a:t>.</a:t>
            </a:r>
          </a:p>
          <a:p>
            <a:pPr algn="l"/>
            <a:br>
              <a:rPr lang="en-US" dirty="0"/>
            </a:br>
            <a:r>
              <a:rPr lang="en-US" b="0" i="0" dirty="0">
                <a:solidFill>
                  <a:srgbClr val="3C763D"/>
                </a:solidFill>
                <a:effectLst/>
                <a:latin typeface="Helvetica Neue" panose="02000503000000020004" pitchFamily="2" charset="0"/>
              </a:rPr>
              <a:t>To allow for job recovery as a new job array starts, the python code uses a serialization method called "Pickle" to store and retrieve objects easily. Here, the approach is to store the state of the calculation by saving the current data structure and iteration number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into a </a:t>
            </a:r>
            <a:r>
              <a:rPr lang="en-US" b="0" i="0" dirty="0" err="1">
                <a:solidFill>
                  <a:srgbClr val="3C763D"/>
                </a:solidFill>
                <a:effectLst/>
                <a:latin typeface="Helvetica Neue" panose="02000503000000020004" pitchFamily="2" charset="0"/>
              </a:rPr>
              <a:t>checkpoint.pickle</a:t>
            </a:r>
            <a:r>
              <a:rPr lang="en-US" b="0" i="0" dirty="0">
                <a:solidFill>
                  <a:srgbClr val="3C763D"/>
                </a:solidFill>
                <a:effectLst/>
                <a:latin typeface="Helvetica Neue" panose="02000503000000020004" pitchFamily="2" charset="0"/>
              </a:rPr>
              <a:t> file at a given crate rate. As a new job starts, it reads the existing checkpoint file and continues from the most recent state stored.</a:t>
            </a:r>
          </a:p>
          <a:p>
            <a:pPr algn="l"/>
            <a:br>
              <a:rPr lang="en-US" dirty="0"/>
            </a:br>
            <a:r>
              <a:rPr lang="en-US" b="0" i="0" dirty="0">
                <a:solidFill>
                  <a:srgbClr val="3C763D"/>
                </a:solidFill>
                <a:effectLst/>
                <a:latin typeface="Helvetica Neue" panose="02000503000000020004" pitchFamily="2" charset="0"/>
              </a:rPr>
              <a:t>To test this workflow, run the SLURM script to create the array jobs: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submit.bash</a:t>
            </a:r>
            <a:r>
              <a:rPr lang="en-US" b="0" i="0" dirty="0">
                <a:solidFill>
                  <a:srgbClr val="3C763D"/>
                </a:solidFill>
                <a:effectLst/>
                <a:latin typeface="Helvetica Neue" panose="02000503000000020004" pitchFamily="2" charset="0"/>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208341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p>
          <a:p>
            <a:r>
              <a:rPr lang="en-US" dirty="0"/>
              <a:t>If you already have a </a:t>
            </a:r>
            <a:r>
              <a:rPr lang="en-US" dirty="0" err="1"/>
              <a:t>conda</a:t>
            </a:r>
            <a:r>
              <a:rPr lang="en-US" dirty="0"/>
              <a:t> version loaded (in ~/.</a:t>
            </a:r>
            <a:r>
              <a:rPr lang="en-US" dirty="0" err="1"/>
              <a:t>bashrc</a:t>
            </a:r>
            <a:r>
              <a:rPr lang="en-US" dirty="0"/>
              <a:t>) – use:</a:t>
            </a:r>
          </a:p>
          <a:p>
            <a:r>
              <a:rPr lang="en-US" dirty="0"/>
              <a:t>$ </a:t>
            </a:r>
            <a:r>
              <a:rPr lang="en-US" dirty="0" err="1"/>
              <a:t>conda</a:t>
            </a:r>
            <a:r>
              <a:rPr lang="en-US" dirty="0"/>
              <a:t> deactivate</a:t>
            </a:r>
          </a:p>
          <a:p>
            <a:r>
              <a:rPr lang="en-US" dirty="0"/>
              <a:t>$ module purge</a:t>
            </a:r>
          </a:p>
          <a:p>
            <a:r>
              <a:rPr lang="en-US" dirty="0"/>
              <a:t>As a best practice, NEVER load a </a:t>
            </a:r>
            <a:r>
              <a:rPr lang="en-US" dirty="0" err="1"/>
              <a:t>conda</a:t>
            </a:r>
            <a:r>
              <a:rPr lang="en-US" dirty="0"/>
              <a:t> environment into your ~/.</a:t>
            </a:r>
            <a:r>
              <a:rPr lang="en-US" dirty="0" err="1"/>
              <a:t>bashrc</a:t>
            </a:r>
            <a:endParaRPr lang="en-US" dirty="0"/>
          </a:p>
          <a:p>
            <a:r>
              <a:rPr lang="en-US" dirty="0"/>
              <a:t>See: https://</a:t>
            </a:r>
            <a:r>
              <a:rPr lang="en-US" dirty="0" err="1"/>
              <a:t>rc-docs.northeastern.edu</a:t>
            </a:r>
            <a:r>
              <a:rPr lang="en-US" dirty="0"/>
              <a:t>/</a:t>
            </a:r>
            <a:r>
              <a:rPr lang="en-US" dirty="0" err="1"/>
              <a:t>en</a:t>
            </a:r>
            <a:r>
              <a:rPr lang="en-US" dirty="0"/>
              <a:t>/latest/using-discovery/</a:t>
            </a:r>
            <a:r>
              <a:rPr lang="en-US" dirty="0" err="1"/>
              <a:t>bashrc.html?highlight</a:t>
            </a:r>
            <a:r>
              <a:rPr lang="en-US" dirty="0"/>
              <a:t>=</a:t>
            </a:r>
            <a:r>
              <a:rPr lang="en-US" dirty="0" err="1"/>
              <a:t>bashrc</a:t>
            </a:r>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37013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DMTCP (Distributed </a:t>
            </a:r>
            <a:r>
              <a:rPr lang="en-US" sz="1200" b="0" i="0" kern="1200" dirty="0" err="1">
                <a:solidFill>
                  <a:schemeClr val="tx1"/>
                </a:solidFill>
                <a:effectLst/>
                <a:latin typeface="+mn-lt"/>
                <a:ea typeface="+mn-ea"/>
                <a:cs typeface="+mn-cs"/>
              </a:rPr>
              <a:t>MultiThreaded</a:t>
            </a:r>
            <a:r>
              <a:rPr lang="en-US" sz="1200" b="0" i="0" kern="1200" dirty="0">
                <a:solidFill>
                  <a:schemeClr val="tx1"/>
                </a:solidFill>
                <a:effectLst/>
                <a:latin typeface="+mn-lt"/>
                <a:ea typeface="+mn-ea"/>
                <a:cs typeface="+mn-cs"/>
              </a:rPr>
              <a:t> Checkpointing) program, available on the cluster as module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/2.5.2 or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/2.6.0 , is a robust and widely used checkpointing system. The benefit of using DMTCP is that it does not involve any modifications to the code or the OS. DMTCP works with most Linux applications, such as Python,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R, GUI desktops, MPI, etc. and has strong support for HPC environments including MPI, SLURM and InfiniBand.</a:t>
            </a:r>
          </a:p>
          <a:p>
            <a:r>
              <a:rPr lang="en-US" sz="1200" b="1" i="0" kern="1200" dirty="0">
                <a:solidFill>
                  <a:schemeClr val="tx1"/>
                </a:solidFill>
                <a:effectLst/>
                <a:latin typeface="+mn-lt"/>
                <a:ea typeface="+mn-ea"/>
                <a:cs typeface="+mn-cs"/>
              </a:rPr>
              <a:t>The full power of this approach is the ability to checkpoint without having to modify your code. DMTCP is a separate application that runs alongside your program.</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directory </a:t>
            </a:r>
            <a:r>
              <a:rPr lang="en-US" sz="1200" b="0" i="0" kern="1200" dirty="0" err="1">
                <a:solidFill>
                  <a:schemeClr val="tx1"/>
                </a:solidFill>
                <a:effectLst/>
                <a:latin typeface="+mn-lt"/>
                <a:ea typeface="+mn-ea"/>
                <a:cs typeface="+mn-cs"/>
              </a:rPr>
              <a:t>checkpointing_training</a:t>
            </a:r>
            <a:r>
              <a:rPr lang="en-US" sz="1200" b="0" i="0" kern="1200" dirty="0">
                <a:solidFill>
                  <a:schemeClr val="tx1"/>
                </a:solidFill>
                <a:effectLst/>
                <a:latin typeface="+mn-lt"/>
                <a:ea typeface="+mn-ea"/>
                <a:cs typeface="+mn-cs"/>
              </a:rPr>
              <a:t>/</a:t>
            </a:r>
            <a:r>
              <a:rPr lang="en-US" sz="1200" dirty="0">
                <a:solidFill>
                  <a:schemeClr val="tx1"/>
                </a:solidFill>
                <a:latin typeface="Courier New" panose="02070309020205020404" pitchFamily="49" charset="0"/>
                <a:cs typeface="Courier New" panose="02070309020205020404" pitchFamily="49" charset="0"/>
              </a:rPr>
              <a:t>Exercise</a:t>
            </a:r>
            <a:r>
              <a:rPr lang="en-US" sz="1200" b="0" i="0" kern="1200" dirty="0">
                <a:solidFill>
                  <a:schemeClr val="tx1"/>
                </a:solidFill>
                <a:effectLst/>
                <a:latin typeface="+mn-lt"/>
                <a:ea typeface="+mn-ea"/>
                <a:cs typeface="+mn-cs"/>
              </a:rPr>
              <a:t>_3 contains 3 directories: serial-job , </a:t>
            </a:r>
            <a:r>
              <a:rPr lang="en-US" sz="1200" b="0" i="0" kern="1200" dirty="0" err="1">
                <a:solidFill>
                  <a:schemeClr val="tx1"/>
                </a:solidFill>
                <a:effectLst/>
                <a:latin typeface="+mn-lt"/>
                <a:ea typeface="+mn-ea"/>
                <a:cs typeface="+mn-cs"/>
              </a:rPr>
              <a:t>mpi</a:t>
            </a:r>
            <a:r>
              <a:rPr lang="en-US" sz="1200" b="0" i="0" kern="1200" dirty="0">
                <a:solidFill>
                  <a:schemeClr val="tx1"/>
                </a:solidFill>
                <a:effectLst/>
                <a:latin typeface="+mn-lt"/>
                <a:ea typeface="+mn-ea"/>
                <a:cs typeface="+mn-cs"/>
              </a:rPr>
              <a:t>-job and array-job examples. Each directory contains a sample C++ code, a binary program file (the compiled C++ code that is being executed during runtime) and the SLURM submit script. The example SLURM scripts and code files were modified from the RSE-Cambridge website: </a:t>
            </a:r>
            <a:r>
              <a:rPr lang="en-US" sz="1200" b="0" i="0" u="sng" kern="1200" dirty="0">
                <a:solidFill>
                  <a:schemeClr val="tx1"/>
                </a:solidFill>
                <a:effectLst/>
                <a:latin typeface="+mn-lt"/>
                <a:ea typeface="+mn-ea"/>
                <a:cs typeface="+mn-cs"/>
                <a:hlinkClick r:id="rId3"/>
              </a:rPr>
              <a:t>https://github.com/RSE-Cambridge/dmtcp-tests</a:t>
            </a:r>
            <a:r>
              <a:rPr lang="en-US" sz="1200" b="0" i="0" kern="1200" dirty="0">
                <a:solidFill>
                  <a:schemeClr val="tx1"/>
                </a:solidFill>
                <a:effectLst/>
                <a:latin typeface="+mn-lt"/>
                <a:ea typeface="+mn-ea"/>
                <a:cs typeface="+mn-cs"/>
              </a:rPr>
              <a:t>.</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46872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Serial Example</a:t>
            </a:r>
            <a:r>
              <a:rPr lang="en-US" b="0" i="0" dirty="0">
                <a:solidFill>
                  <a:srgbClr val="3C763D"/>
                </a:solidFill>
                <a:effectLst/>
                <a:latin typeface="Helvetica Neue" panose="02000503000000020004" pitchFamily="2" charset="0"/>
              </a:rPr>
              <a:t> The serial-job directory provides an example of how one should run a serial program (without parallelism)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example.cpp</a:t>
            </a:r>
            <a:r>
              <a:rPr lang="en-US" b="0" i="0" dirty="0">
                <a:solidFill>
                  <a:srgbClr val="3C763D"/>
                </a:solidFill>
                <a:effectLst/>
                <a:latin typeface="Helvetica Neue" panose="02000503000000020004" pitchFamily="2" charset="0"/>
              </a:rPr>
              <a:t> has just a couple of loops in it and depends on an input parameter. The program </a:t>
            </a:r>
            <a:r>
              <a:rPr lang="en-US" b="0" i="0" dirty="0" err="1">
                <a:solidFill>
                  <a:srgbClr val="3C763D"/>
                </a:solidFill>
                <a:effectLst/>
                <a:latin typeface="Helvetica Neue" panose="02000503000000020004" pitchFamily="2" charset="0"/>
              </a:rPr>
              <a:t>example_serial</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/10.1.0 is the executable called in the SLURM script </a:t>
            </a:r>
            <a:r>
              <a:rPr lang="en-US" b="0" i="0" dirty="0" err="1">
                <a:solidFill>
                  <a:srgbClr val="3C763D"/>
                </a:solidFill>
                <a:effectLst/>
                <a:latin typeface="Helvetica Neue" panose="02000503000000020004" pitchFamily="2" charset="0"/>
              </a:rPr>
              <a:t>submit_serial_slurm.bash</a:t>
            </a:r>
            <a:r>
              <a:rPr lang="en-US" b="0" i="0" dirty="0">
                <a:solidFill>
                  <a:srgbClr val="3C763D"/>
                </a:solidFill>
                <a:effectLst/>
                <a:latin typeface="Helvetica Neue" panose="02000503000000020004" pitchFamily="2" charset="0"/>
              </a:rPr>
              <a:t>.</a:t>
            </a:r>
          </a:p>
          <a:p>
            <a:endParaRPr lang="en-US" dirty="0"/>
          </a:p>
          <a:p>
            <a:pPr algn="l"/>
            <a:r>
              <a:rPr lang="en-US" b="0" i="0" dirty="0">
                <a:solidFill>
                  <a:srgbClr val="3C763D"/>
                </a:solidFill>
                <a:effectLst/>
                <a:latin typeface="Helvetica Neue" panose="02000503000000020004" pitchFamily="2" charset="0"/>
              </a:rPr>
              <a:t>The script components are:</a:t>
            </a:r>
          </a:p>
          <a:p>
            <a:pPr algn="l">
              <a:buFont typeface="+mj-lt"/>
              <a:buAutoNum type="arabicPeriod"/>
            </a:pPr>
            <a:r>
              <a:rPr lang="en-US" b="0" i="0" dirty="0">
                <a:solidFill>
                  <a:srgbClr val="3C763D"/>
                </a:solidFill>
                <a:effectLst/>
                <a:latin typeface="Helvetica Neue" panose="02000503000000020004" pitchFamily="2" charset="0"/>
              </a:rPr>
              <a:t>load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and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 modules.</a:t>
            </a:r>
          </a:p>
          <a:p>
            <a:pPr algn="l">
              <a:buFont typeface="+mj-lt"/>
              <a:buAutoNum type="arabicPeriod"/>
            </a:pPr>
            <a:r>
              <a:rPr lang="en-US" b="0" i="0" dirty="0">
                <a:solidFill>
                  <a:srgbClr val="3C763D"/>
                </a:solidFill>
                <a:effectLst/>
                <a:latin typeface="Helvetica Neue" panose="02000503000000020004" pitchFamily="2" charset="0"/>
              </a:rPr>
              <a:t>define the command to run variable: </a:t>
            </a:r>
            <a:r>
              <a:rPr lang="en-US" b="0" i="0" dirty="0" err="1">
                <a:solidFill>
                  <a:srgbClr val="3C763D"/>
                </a:solidFill>
                <a:effectLst/>
                <a:latin typeface="Helvetica Neue" panose="02000503000000020004" pitchFamily="2" charset="0"/>
              </a:rPr>
              <a:t>runcmd</a:t>
            </a:r>
            <a:endParaRPr lang="en-US" b="0" i="0" dirty="0">
              <a:solidFill>
                <a:srgbClr val="3C763D"/>
              </a:solidFill>
              <a:effectLst/>
              <a:latin typeface="Helvetica Neue" panose="02000503000000020004" pitchFamily="2" charset="0"/>
            </a:endParaRPr>
          </a:p>
          <a:p>
            <a:pPr algn="l">
              <a:buFont typeface="+mj-lt"/>
              <a:buAutoNum type="arabicPeriod"/>
            </a:pPr>
            <a:r>
              <a:rPr lang="en-US" b="0" i="0" dirty="0">
                <a:solidFill>
                  <a:srgbClr val="3C763D"/>
                </a:solidFill>
                <a:effectLst/>
                <a:latin typeface="Helvetica Neue" panose="02000503000000020004" pitchFamily="2" charset="0"/>
              </a:rPr>
              <a:t>define the checkpointing time interval: tint</a:t>
            </a:r>
          </a:p>
          <a:p>
            <a:pPr algn="l">
              <a:buFont typeface="+mj-lt"/>
              <a:buAutoNum type="arabicPeriod"/>
            </a:pPr>
            <a:r>
              <a:rPr lang="en-US" b="0" i="0" dirty="0">
                <a:solidFill>
                  <a:srgbClr val="3C763D"/>
                </a:solidFill>
                <a:effectLst/>
                <a:latin typeface="Helvetica Neue" panose="02000503000000020004" pitchFamily="2" charset="0"/>
              </a:rPr>
              <a:t>The command: </a:t>
            </a:r>
            <a:r>
              <a:rPr lang="en-US" b="0" i="0" dirty="0" err="1">
                <a:solidFill>
                  <a:srgbClr val="3C763D"/>
                </a:solidFill>
                <a:effectLst/>
                <a:latin typeface="Helvetica Neue" panose="02000503000000020004" pitchFamily="2" charset="0"/>
              </a:rPr>
              <a:t>eval</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--daemon --</a:t>
            </a:r>
            <a:r>
              <a:rPr lang="en-US" b="0" i="0" dirty="0" err="1">
                <a:solidFill>
                  <a:srgbClr val="3C763D"/>
                </a:solidFill>
                <a:effectLst/>
                <a:latin typeface="Helvetica Neue" panose="02000503000000020004" pitchFamily="2" charset="0"/>
              </a:rPr>
              <a:t>coord</a:t>
            </a:r>
            <a:r>
              <a:rPr lang="en-US" b="0" i="0" dirty="0">
                <a:solidFill>
                  <a:srgbClr val="3C763D"/>
                </a:solidFill>
                <a:effectLst/>
                <a:latin typeface="Helvetica Neue" panose="02000503000000020004" pitchFamily="2" charset="0"/>
              </a:rPr>
              <a:t>-logfile </a:t>
            </a:r>
            <a:r>
              <a:rPr lang="en-US" b="0" i="0" dirty="0" err="1">
                <a:solidFill>
                  <a:srgbClr val="3C763D"/>
                </a:solidFill>
                <a:effectLst/>
                <a:latin typeface="Helvetica Neue" panose="02000503000000020004" pitchFamily="2" charset="0"/>
              </a:rPr>
              <a:t>dmtcp_log.txt</a:t>
            </a:r>
            <a:r>
              <a:rPr lang="en-US" b="0" i="0" dirty="0">
                <a:solidFill>
                  <a:srgbClr val="3C763D"/>
                </a:solidFill>
                <a:effectLst/>
                <a:latin typeface="Helvetica Neue" panose="02000503000000020004" pitchFamily="2" charset="0"/>
              </a:rPr>
              <a:t> --exit-after-</a:t>
            </a:r>
            <a:r>
              <a:rPr lang="en-US" b="0" i="0" dirty="0" err="1">
                <a:solidFill>
                  <a:srgbClr val="3C763D"/>
                </a:solidFill>
                <a:effectLst/>
                <a:latin typeface="Helvetica Neue" panose="02000503000000020004" pitchFamily="2" charset="0"/>
              </a:rPr>
              <a:t>ckpt</a:t>
            </a:r>
            <a:r>
              <a:rPr lang="en-US" b="0" i="0" dirty="0">
                <a:solidFill>
                  <a:srgbClr val="3C763D"/>
                </a:solidFill>
                <a:effectLst/>
                <a:latin typeface="Helvetica Neue" panose="02000503000000020004" pitchFamily="2" charset="0"/>
              </a:rPr>
              <a:t> --exit-on-last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"$tint" --port-file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-p 0" executes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deamon</a:t>
            </a:r>
            <a:r>
              <a:rPr lang="en-US" b="0" i="0" dirty="0">
                <a:solidFill>
                  <a:srgbClr val="3C763D"/>
                </a:solidFill>
                <a:effectLst/>
                <a:latin typeface="Helvetica Neue" panose="02000503000000020004" pitchFamily="2" charset="0"/>
              </a:rPr>
              <a:t> (runs in the background), log the progress in the .txt file, exists after a checkpoint was made (optional), and exists automatically when last client disconnects, defines a checkpointing </a:t>
            </a:r>
            <a:r>
              <a:rPr lang="en-US" b="0" i="0" dirty="0" err="1">
                <a:solidFill>
                  <a:srgbClr val="3C763D"/>
                </a:solidFill>
                <a:effectLst/>
                <a:latin typeface="Helvetica Neue" panose="02000503000000020004" pitchFamily="2" charset="0"/>
              </a:rPr>
              <a:t>intervaland</a:t>
            </a:r>
            <a:r>
              <a:rPr lang="en-US" b="0" i="0" dirty="0">
                <a:solidFill>
                  <a:srgbClr val="3C763D"/>
                </a:solidFill>
                <a:effectLst/>
                <a:latin typeface="Helvetica Neue" panose="02000503000000020004" pitchFamily="2" charset="0"/>
              </a:rPr>
              <a:t> and defines a file to write listener port number, where '--port 0', which is used to assign a random port (which is then saved to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For the full list of options, type: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Upon completion of the first job,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will create a shell script named </a:t>
            </a:r>
            <a:r>
              <a:rPr lang="en-US" b="0" i="0" dirty="0" err="1">
                <a:solidFill>
                  <a:srgbClr val="3C763D"/>
                </a:solidFill>
                <a:effectLst/>
                <a:latin typeface="Helvetica Neue" panose="02000503000000020004" pitchFamily="2" charset="0"/>
              </a:rPr>
              <a:t>dmtcp_restart_script.sh</a:t>
            </a:r>
            <a:r>
              <a:rPr lang="en-US" b="0" i="0" dirty="0">
                <a:solidFill>
                  <a:srgbClr val="3C763D"/>
                </a:solidFill>
                <a:effectLst/>
                <a:latin typeface="Helvetica Neue" panose="02000503000000020004" pitchFamily="2" charset="0"/>
              </a:rPr>
              <a:t> , which instructs it on how to restart from the written checkpoint. It is saved in the shell </a:t>
            </a:r>
            <a:r>
              <a:rPr lang="en-US" b="0" i="0" dirty="0" err="1">
                <a:solidFill>
                  <a:srgbClr val="3C763D"/>
                </a:solidFill>
                <a:effectLst/>
                <a:latin typeface="Helvetica Neue" panose="02000503000000020004" pitchFamily="2" charset="0"/>
              </a:rPr>
              <a:t>varibale</a:t>
            </a:r>
            <a:r>
              <a:rPr lang="en-US" b="0" i="0" dirty="0">
                <a:solidFill>
                  <a:srgbClr val="3C763D"/>
                </a:solidFill>
                <a:effectLst/>
                <a:latin typeface="Helvetica Neue" panose="02000503000000020004" pitchFamily="2" charset="0"/>
              </a:rPr>
              <a:t> RESTARTSCRIPT.</a:t>
            </a:r>
          </a:p>
          <a:p>
            <a:pPr algn="l">
              <a:buFont typeface="+mj-lt"/>
              <a:buAutoNum type="arabicPeriod"/>
            </a:pPr>
            <a:r>
              <a:rPr lang="en-US" b="0" i="0" dirty="0">
                <a:solidFill>
                  <a:srgbClr val="3C763D"/>
                </a:solidFill>
                <a:effectLst/>
                <a:latin typeface="Helvetica Neue" panose="02000503000000020004" pitchFamily="2" charset="0"/>
              </a:rPr>
              <a:t>If file "RESTARTSCRIPT" exists,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script with the given port and interval and the existing RESTARTSCRIPT and checkpoint file to run the job. For the full list of options, type: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If the file RESTARTSCRIPT does not exist,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script , with disabled compression of checkpoint images, and with enabled support for resource managers (i.e. SLURM) and defining the host name as the localhost (the current machine running the program). For the full list of options, type: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-h.</a:t>
            </a:r>
          </a:p>
          <a:p>
            <a:pPr algn="l"/>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submit_serial_slurm.bash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55613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Array Job Example:</a:t>
            </a:r>
            <a:r>
              <a:rPr lang="en-US" b="0" i="0" dirty="0">
                <a:solidFill>
                  <a:srgbClr val="3C763D"/>
                </a:solidFill>
                <a:effectLst/>
                <a:latin typeface="Helvetica Neue" panose="02000503000000020004" pitchFamily="2" charset="0"/>
              </a:rPr>
              <a:t> The array-job directory provides an example of how to run an array job using the same serial program multiple times using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checkpointing. As previously described, the executable is called in the SLURM script </a:t>
            </a:r>
            <a:r>
              <a:rPr lang="en-US" b="0" i="0" dirty="0" err="1">
                <a:solidFill>
                  <a:srgbClr val="3C763D"/>
                </a:solidFill>
                <a:effectLst/>
                <a:latin typeface="Helvetica Neue" panose="02000503000000020004" pitchFamily="2" charset="0"/>
              </a:rPr>
              <a:t>submit_array_slurm.bash</a:t>
            </a:r>
            <a:r>
              <a:rPr lang="en-US" b="0" i="0" dirty="0">
                <a:solidFill>
                  <a:srgbClr val="3C763D"/>
                </a:solidFill>
                <a:effectLst/>
                <a:latin typeface="Helvetica Neue" panose="02000503000000020004" pitchFamily="2" charset="0"/>
              </a:rPr>
              <a:t>. The only difference this time is the addition of the flag: #SBATCH --array=0-10%1 which will run the job 10 times, 1 job at a time.</a:t>
            </a:r>
          </a:p>
          <a:p>
            <a:pPr algn="l"/>
            <a:br>
              <a:rPr lang="en-US" dirty="0"/>
            </a:br>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submit_array_slurm.bash</a:t>
            </a:r>
            <a:endParaRPr lang="en-US" b="0" i="0" dirty="0">
              <a:solidFill>
                <a:srgbClr val="3C763D"/>
              </a:solidFill>
              <a:effectLst/>
              <a:latin typeface="Helvetica Neue" panose="02000503000000020004" pitchFamily="2" charset="0"/>
            </a:endParaRPr>
          </a:p>
          <a:p>
            <a:pPr algn="l"/>
            <a:r>
              <a:rPr lang="en-US" b="1" i="0" dirty="0">
                <a:solidFill>
                  <a:srgbClr val="3C763D"/>
                </a:solidFill>
                <a:effectLst/>
                <a:latin typeface="Helvetica Neue" panose="02000503000000020004" pitchFamily="2" charset="0"/>
              </a:rPr>
              <a:t>MPI Job Example:</a:t>
            </a:r>
            <a:r>
              <a:rPr lang="en-US" b="0" i="0" dirty="0">
                <a:solidFill>
                  <a:srgbClr val="3C763D"/>
                </a:solidFill>
                <a:effectLst/>
                <a:latin typeface="Helvetica Neue" panose="02000503000000020004" pitchFamily="2" charset="0"/>
              </a:rPr>
              <a:t> The </a:t>
            </a:r>
            <a:r>
              <a:rPr lang="en-US" b="0" i="0" dirty="0" err="1">
                <a:solidFill>
                  <a:srgbClr val="3C763D"/>
                </a:solidFill>
                <a:effectLst/>
                <a:latin typeface="Helvetica Neue" panose="02000503000000020004" pitchFamily="2" charset="0"/>
              </a:rPr>
              <a:t>mpi</a:t>
            </a:r>
            <a:r>
              <a:rPr lang="en-US" b="0" i="0" dirty="0">
                <a:solidFill>
                  <a:srgbClr val="3C763D"/>
                </a:solidFill>
                <a:effectLst/>
                <a:latin typeface="Helvetica Neue" panose="02000503000000020004" pitchFamily="2" charset="0"/>
              </a:rPr>
              <a:t>-job directory provides an example of how to run a </a:t>
            </a:r>
            <a:r>
              <a:rPr lang="en-US" b="0" i="0" dirty="0" err="1">
                <a:solidFill>
                  <a:srgbClr val="3C763D"/>
                </a:solidFill>
                <a:effectLst/>
                <a:latin typeface="Helvetica Neue" panose="02000503000000020004" pitchFamily="2" charset="0"/>
              </a:rPr>
              <a:t>parall</a:t>
            </a:r>
            <a:r>
              <a:rPr lang="en-US" b="0" i="0" dirty="0">
                <a:solidFill>
                  <a:srgbClr val="3C763D"/>
                </a:solidFill>
                <a:effectLst/>
                <a:latin typeface="Helvetica Neue" panose="02000503000000020004" pitchFamily="2" charset="0"/>
              </a:rPr>
              <a:t> (MPI) program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example_mpi.cpp</a:t>
            </a:r>
            <a:r>
              <a:rPr lang="en-US" b="0" i="0" dirty="0">
                <a:solidFill>
                  <a:srgbClr val="3C763D"/>
                </a:solidFill>
                <a:effectLst/>
                <a:latin typeface="Helvetica Neue" panose="02000503000000020004" pitchFamily="2" charset="0"/>
              </a:rPr>
              <a:t> has C++ code that uses MPI calls for multi-process communication. The program </a:t>
            </a:r>
            <a:r>
              <a:rPr lang="en-US" b="0" i="0" dirty="0" err="1">
                <a:solidFill>
                  <a:srgbClr val="3C763D"/>
                </a:solidFill>
                <a:effectLst/>
                <a:latin typeface="Helvetica Neue" panose="02000503000000020004" pitchFamily="2" charset="0"/>
              </a:rPr>
              <a:t>example_mpi</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openmpi</a:t>
            </a:r>
            <a:r>
              <a:rPr lang="en-US" b="0" i="0" dirty="0">
                <a:solidFill>
                  <a:srgbClr val="3C763D"/>
                </a:solidFill>
                <a:effectLst/>
                <a:latin typeface="Helvetica Neue" panose="02000503000000020004" pitchFamily="2" charset="0"/>
              </a:rPr>
              <a:t>/3.1.2 is the executable called in the SLURM script </a:t>
            </a:r>
            <a:r>
              <a:rPr lang="en-US" b="0" i="0" dirty="0" err="1">
                <a:solidFill>
                  <a:srgbClr val="3C763D"/>
                </a:solidFill>
                <a:effectLst/>
                <a:latin typeface="Helvetica Neue" panose="02000503000000020004" pitchFamily="2" charset="0"/>
              </a:rPr>
              <a:t>submit_mpi_slurm.bash</a:t>
            </a:r>
            <a:r>
              <a:rPr lang="en-US" b="0" i="0" dirty="0">
                <a:solidFill>
                  <a:srgbClr val="3C763D"/>
                </a:solidFill>
                <a:effectLst/>
                <a:latin typeface="Helvetica Neue" panose="02000503000000020004" pitchFamily="2" charset="0"/>
              </a:rPr>
              <a:t>.</a:t>
            </a:r>
          </a:p>
          <a:p>
            <a:pPr algn="l"/>
            <a:r>
              <a:rPr lang="en-US" b="0" i="0" dirty="0">
                <a:solidFill>
                  <a:srgbClr val="3C763D"/>
                </a:solidFill>
                <a:effectLst/>
                <a:latin typeface="Helvetica Neue" panose="02000503000000020004" pitchFamily="2" charset="0"/>
              </a:rPr>
              <a:t>You can inspect the SLURM script: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submit_mpi_slurm.bash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86756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414020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HPC runtime environment consists of many complex and sometime uncontrollable components (multiple hardware components (</a:t>
            </a:r>
            <a:r>
              <a:rPr lang="en-US" sz="1200" b="0" i="0" kern="1200" dirty="0" err="1">
                <a:solidFill>
                  <a:schemeClr val="tx1"/>
                </a:solidFill>
                <a:effectLst/>
                <a:latin typeface="+mn-lt"/>
                <a:ea typeface="+mn-ea"/>
                <a:cs typeface="+mn-cs"/>
              </a:rPr>
              <a:t>cores,nodes</a:t>
            </a:r>
            <a:r>
              <a:rPr lang="en-US" sz="1200" b="0" i="0" kern="1200" dirty="0">
                <a:solidFill>
                  <a:schemeClr val="tx1"/>
                </a:solidFill>
                <a:effectLst/>
                <a:latin typeface="+mn-lt"/>
                <a:ea typeface="+mn-ea"/>
                <a:cs typeface="+mn-cs"/>
              </a:rPr>
              <a:t>), file systems, network etc.). Hence, designing large-scale parallel workloads can become very challenging in terms of resilience to faults. Additionally, one has to consider many types of errors, faults and failures when computing at scale and distinguish between transient and unrecoverable.</a:t>
            </a:r>
          </a:p>
          <a:p>
            <a:r>
              <a:rPr lang="en-US" sz="1200" b="0" i="0" kern="1200" dirty="0">
                <a:solidFill>
                  <a:schemeClr val="tx1"/>
                </a:solidFill>
                <a:effectLst/>
                <a:latin typeface="+mn-lt"/>
                <a:ea typeface="+mn-ea"/>
                <a:cs typeface="+mn-cs"/>
              </a:rPr>
              <a:t>This tutorial discusses “fail-stop” failure types, which can interrupt the execution of the calculation. These include all hardware faults, and some software fails, </a:t>
            </a:r>
            <a:r>
              <a:rPr lang="en-US" sz="1200" b="1" i="0" kern="1200" dirty="0">
                <a:solidFill>
                  <a:schemeClr val="tx1"/>
                </a:solidFill>
                <a:effectLst/>
                <a:latin typeface="+mn-lt"/>
                <a:ea typeface="+mn-ea"/>
                <a:cs typeface="+mn-cs"/>
              </a:rPr>
              <a:t>as well as stops due to a scheduling mechanism (such as SLURM)</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276186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Backward error recovery (BER)/Rollback-recovery techniques:</a:t>
            </a:r>
          </a:p>
          <a:p>
            <a:r>
              <a:rPr lang="en-US" sz="1200" b="0" i="0" kern="1200" dirty="0">
                <a:solidFill>
                  <a:schemeClr val="tx1"/>
                </a:solidFill>
                <a:effectLst/>
                <a:latin typeface="+mn-lt"/>
                <a:ea typeface="+mn-ea"/>
                <a:cs typeface="+mn-cs"/>
              </a:rPr>
              <a:t>Restore the application to a previous state of the calculation, that occurred before the fault.</a:t>
            </a:r>
          </a:p>
          <a:p>
            <a:r>
              <a:rPr lang="en-US" sz="1200" b="0" i="0" kern="1200" dirty="0">
                <a:solidFill>
                  <a:schemeClr val="tx1"/>
                </a:solidFill>
                <a:effectLst/>
                <a:latin typeface="+mn-lt"/>
                <a:ea typeface="+mn-ea"/>
                <a:cs typeface="+mn-cs"/>
              </a:rPr>
              <a:t>Use data redundancy - save the calculation states and/or system states during a fault-free execution.</a:t>
            </a:r>
          </a:p>
          <a:p>
            <a:r>
              <a:rPr lang="en-US" sz="1200" b="0" i="0" kern="1200" dirty="0">
                <a:solidFill>
                  <a:schemeClr val="tx1"/>
                </a:solidFill>
                <a:effectLst/>
                <a:latin typeface="+mn-lt"/>
                <a:ea typeface="+mn-ea"/>
                <a:cs typeface="+mn-cs"/>
              </a:rPr>
              <a:t>Assume the error is transient, thus resuming calculation from a fault-free state.</a:t>
            </a:r>
          </a:p>
          <a:p>
            <a:r>
              <a:rPr lang="en-US" sz="1200" b="0" i="0" kern="1200" dirty="0">
                <a:solidFill>
                  <a:schemeClr val="tx1"/>
                </a:solidFill>
                <a:effectLst/>
                <a:latin typeface="+mn-lt"/>
                <a:ea typeface="+mn-ea"/>
                <a:cs typeface="+mn-cs"/>
              </a:rPr>
              <a:t>Use spare resources(nodes/cores) to replace faulty ones in case of a hard error.</a:t>
            </a:r>
          </a:p>
          <a:p>
            <a:endParaRPr lang="en-US" dirty="0"/>
          </a:p>
          <a:p>
            <a:r>
              <a:rPr lang="en-US" sz="1200" b="0" i="0" kern="1200" dirty="0">
                <a:solidFill>
                  <a:schemeClr val="tx1"/>
                </a:solidFill>
                <a:effectLst/>
                <a:latin typeface="+mn-lt"/>
                <a:ea typeface="+mn-ea"/>
                <a:cs typeface="+mn-cs"/>
              </a:rPr>
              <a:t>A couple of well-known BER techniques include:</a:t>
            </a:r>
            <a:endParaRPr lang="en-US" dirty="0"/>
          </a:p>
          <a:p>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 periodically save the system and/or calculation state.</a:t>
            </a:r>
          </a:p>
          <a:p>
            <a:r>
              <a:rPr lang="en-US" sz="1200" b="1" i="0"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 - periodically save changes made to the system.</a:t>
            </a:r>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260835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tutorial, we will focus on the </a:t>
            </a:r>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technique:</a:t>
            </a:r>
          </a:p>
          <a:p>
            <a:r>
              <a:rPr lang="en-US" sz="1200" b="1" i="0" kern="1200" dirty="0">
                <a:solidFill>
                  <a:schemeClr val="tx1"/>
                </a:solidFill>
                <a:effectLst/>
                <a:latin typeface="+mn-lt"/>
                <a:ea typeface="+mn-ea"/>
                <a:cs typeface="+mn-cs"/>
              </a:rPr>
              <a:t>Allows to create resilient workflows in the existence of faults</a:t>
            </a:r>
            <a:r>
              <a:rPr lang="en-US" sz="1200" b="0" i="0" kern="1200" dirty="0">
                <a:solidFill>
                  <a:schemeClr val="tx1"/>
                </a:solidFill>
                <a:effectLst/>
                <a:latin typeface="+mn-lt"/>
                <a:ea typeface="+mn-ea"/>
                <a:cs typeface="+mn-cs"/>
              </a:rPr>
              <a:t> - saves data and calculation states frequently to avoid significant data loses upon unexpected job terminations.</a:t>
            </a:r>
          </a:p>
          <a:p>
            <a:r>
              <a:rPr lang="en-US" sz="1200" b="1" i="0" kern="1200" dirty="0">
                <a:solidFill>
                  <a:schemeClr val="tx1"/>
                </a:solidFill>
                <a:effectLst/>
                <a:latin typeface="+mn-lt"/>
                <a:ea typeface="+mn-ea"/>
                <a:cs typeface="+mn-cs"/>
              </a:rPr>
              <a:t>Provides a framework to overcome scheduling time and resource limits</a:t>
            </a:r>
            <a:r>
              <a:rPr lang="en-US" sz="1200" b="0" i="0" kern="1200" dirty="0">
                <a:solidFill>
                  <a:schemeClr val="tx1"/>
                </a:solidFill>
                <a:effectLst/>
                <a:latin typeface="+mn-lt"/>
                <a:ea typeface="+mn-ea"/>
                <a:cs typeface="+mn-cs"/>
              </a:rPr>
              <a:t> - for example, by replacing a single long job with a set of multiple shorter jobs that can run within the SLURM time limits.</a:t>
            </a:r>
          </a:p>
          <a:p>
            <a:r>
              <a:rPr lang="en-US" sz="1200" b="1" i="0" kern="1200" dirty="0">
                <a:solidFill>
                  <a:schemeClr val="tx1"/>
                </a:solidFill>
                <a:effectLst/>
                <a:latin typeface="+mn-lt"/>
                <a:ea typeface="+mn-ea"/>
                <a:cs typeface="+mn-cs"/>
              </a:rPr>
              <a:t>Promotes best HPC practices</a:t>
            </a:r>
            <a:r>
              <a:rPr lang="en-US" sz="1200" b="0" i="0" kern="1200" dirty="0">
                <a:solidFill>
                  <a:schemeClr val="tx1"/>
                </a:solidFill>
                <a:effectLst/>
                <a:latin typeface="+mn-lt"/>
                <a:ea typeface="+mn-ea"/>
                <a:cs typeface="+mn-cs"/>
              </a:rPr>
              <a:t> - by checkpointing the progress more frequently, it is possible to identify calculation errors faster by performing intermediate analysis of the data produced so far. You don't have to wait until the calculation is finished to check your results!</a:t>
            </a:r>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404019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Checkpointing basic algorithm:</a:t>
            </a:r>
            <a:endParaRPr lang="en-US" b="0" i="0" dirty="0">
              <a:solidFill>
                <a:srgbClr val="000000"/>
              </a:solidFill>
              <a:effectLst/>
              <a:latin typeface="Helvetica Neue" panose="02000503000000020004" pitchFamily="2" charset="0"/>
            </a:endParaRPr>
          </a:p>
          <a:p>
            <a:pPr algn="l">
              <a:buFont typeface="+mj-lt"/>
              <a:buAutoNum type="arabicPeriod"/>
            </a:pPr>
            <a:r>
              <a:rPr lang="en-US" b="0" i="0" dirty="0">
                <a:solidFill>
                  <a:srgbClr val="000000"/>
                </a:solidFill>
                <a:effectLst/>
                <a:latin typeface="Helvetica Neue" panose="02000503000000020004" pitchFamily="2" charset="0"/>
              </a:rPr>
              <a:t>Define a checkpointing rate - this will determine the time window between checkpoints of states of the system/calculation. Ideally, the frequency should be high enough to allow proper recovery between faults.</a:t>
            </a:r>
          </a:p>
          <a:p>
            <a:pPr algn="l">
              <a:buFont typeface="+mj-lt"/>
              <a:buAutoNum type="arabicPeriod"/>
            </a:pPr>
            <a:r>
              <a:rPr lang="en-US" b="0" i="0" dirty="0">
                <a:solidFill>
                  <a:srgbClr val="000000"/>
                </a:solidFill>
                <a:effectLst/>
                <a:latin typeface="Helvetica Neue" panose="02000503000000020004" pitchFamily="2" charset="0"/>
              </a:rPr>
              <a:t>Begin the program and run sequentially until you reach an iterative section or a bottleneck of the code (generally, a loop).</a:t>
            </a:r>
          </a:p>
          <a:p>
            <a:pPr algn="l">
              <a:buFont typeface="+mj-lt"/>
              <a:buAutoNum type="arabicPeriod"/>
            </a:pPr>
            <a:r>
              <a:rPr lang="en-US" b="0" i="0" dirty="0">
                <a:solidFill>
                  <a:srgbClr val="000000"/>
                </a:solidFill>
                <a:effectLst/>
                <a:latin typeface="Helvetica Neue" panose="02000503000000020004" pitchFamily="2" charset="0"/>
              </a:rPr>
              <a:t>Halt the calculation progress and save the state of the system/calculation into a checkpoint file. A checkpoint file will contain all parameters, data, paths and environment variables needed to run the current iteration.</a:t>
            </a:r>
          </a:p>
          <a:p>
            <a:pPr algn="l">
              <a:buFont typeface="+mj-lt"/>
              <a:buAutoNum type="arabicPeriod"/>
            </a:pPr>
            <a:r>
              <a:rPr lang="en-US" b="0" i="0" dirty="0">
                <a:solidFill>
                  <a:srgbClr val="000000"/>
                </a:solidFill>
                <a:effectLst/>
                <a:latin typeface="Helvetica Neue" panose="02000503000000020004" pitchFamily="2" charset="0"/>
              </a:rPr>
              <a:t>If a fault occurs, terminate execution and restart from the most recent checkpoint state.</a:t>
            </a:r>
          </a:p>
          <a:p>
            <a:pPr algn="l">
              <a:buFont typeface="+mj-lt"/>
              <a:buAutoNum type="arabicPeriod"/>
            </a:pPr>
            <a:r>
              <a:rPr lang="en-US" b="0" i="0" dirty="0">
                <a:solidFill>
                  <a:srgbClr val="000000"/>
                </a:solidFill>
                <a:effectLst/>
                <a:latin typeface="Helvetica Neue" panose="02000503000000020004" pitchFamily="2" charset="0"/>
              </a:rPr>
              <a:t>Continue execution until the next checkpointing window and repeat step 3.</a:t>
            </a:r>
          </a:p>
        </p:txBody>
      </p:sp>
      <p:sp>
        <p:nvSpPr>
          <p:cNvPr id="4" name="Slide Number Placeholder 3"/>
          <p:cNvSpPr>
            <a:spLocks noGrp="1"/>
          </p:cNvSpPr>
          <p:nvPr>
            <p:ph type="sldNum" sz="quarter" idx="10"/>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406656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Important remarks:</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can also be implemented as a </a:t>
            </a:r>
            <a:r>
              <a:rPr lang="en-US" b="0" i="0" dirty="0" err="1">
                <a:solidFill>
                  <a:srgbClr val="000000"/>
                </a:solidFill>
                <a:effectLst/>
                <a:latin typeface="Helvetica Neue" panose="02000503000000020004" pitchFamily="2" charset="0"/>
              </a:rPr>
              <a:t>seperate</a:t>
            </a:r>
            <a:r>
              <a:rPr lang="en-US" b="0" i="0" dirty="0">
                <a:solidFill>
                  <a:srgbClr val="000000"/>
                </a:solidFill>
                <a:effectLst/>
                <a:latin typeface="Helvetica Neue" panose="02000503000000020004" pitchFamily="2" charset="0"/>
              </a:rPr>
              <a:t> process that saves checkpoint files in memory, while the application keeps running.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checkpointing process can duplicate the entire application process or a certain step of the calculation.</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Depending on the checkpointing rate as well as the amount of physical memory available, overlapping between the checkpoint creation and application progress can be achieved.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A successful checkpoint instance can be considered as completed if it is stored in a non-corruptible/reliable space. Here, we consider such space as a remote redundant filesystem (such as /scratch). This allows another node to use the checkpoint to restart the process in case the current machine fails.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In the case of multiple processes that define a global state, ensure checkpointing coordinates all process states to define a </a:t>
            </a:r>
            <a:r>
              <a:rPr lang="en-US" b="0" i="0" dirty="0" err="1">
                <a:solidFill>
                  <a:srgbClr val="000000"/>
                </a:solidFill>
                <a:effectLst/>
                <a:latin typeface="Helvetica Neue" panose="02000503000000020004" pitchFamily="2" charset="0"/>
              </a:rPr>
              <a:t>consistant</a:t>
            </a:r>
            <a:r>
              <a:rPr lang="en-US" b="0" i="0" dirty="0">
                <a:solidFill>
                  <a:srgbClr val="000000"/>
                </a:solidFill>
                <a:effectLst/>
                <a:latin typeface="Helvetica Neue" panose="02000503000000020004" pitchFamily="2" charset="0"/>
              </a:rPr>
              <a:t> global state. Alternatively, checkpoint each process individually (uncoordinated checkpointing may effect performance).</a:t>
            </a:r>
          </a:p>
          <a:p>
            <a:pPr algn="l"/>
            <a:r>
              <a:rPr lang="en-US" b="1" i="0" dirty="0">
                <a:solidFill>
                  <a:srgbClr val="000000"/>
                </a:solidFill>
                <a:effectLst/>
                <a:latin typeface="Helvetica Neue" panose="02000503000000020004" pitchFamily="2" charset="0"/>
              </a:rPr>
              <a:t>What data to save? Incremental Checkpointing</a:t>
            </a:r>
            <a:r>
              <a:rPr lang="en-US" b="0" i="0" dirty="0">
                <a:solidFill>
                  <a:srgbClr val="000000"/>
                </a:solidFill>
                <a:effectLst/>
                <a:latin typeface="Helvetica Neue" panose="02000503000000020004" pitchFamily="2" charset="0"/>
              </a:rPr>
              <a:t> This approach monitors data modifications between checkpoints in order to save time and memory space:</a:t>
            </a:r>
          </a:p>
          <a:p>
            <a:pPr algn="l">
              <a:buFont typeface="+mj-lt"/>
              <a:buAutoNum type="arabicPeriod"/>
            </a:pPr>
            <a:r>
              <a:rPr lang="en-US" b="0" i="0" dirty="0">
                <a:solidFill>
                  <a:srgbClr val="000000"/>
                </a:solidFill>
                <a:effectLst/>
                <a:latin typeface="Helvetica Neue" panose="02000503000000020004" pitchFamily="2" charset="0"/>
              </a:rPr>
              <a:t>The non-temporary application data</a:t>
            </a:r>
          </a:p>
          <a:p>
            <a:pPr algn="l">
              <a:buFont typeface="+mj-lt"/>
              <a:buAutoNum type="arabicPeriod"/>
            </a:pPr>
            <a:r>
              <a:rPr lang="en-US" b="0" i="0" dirty="0">
                <a:solidFill>
                  <a:srgbClr val="000000"/>
                </a:solidFill>
                <a:effectLst/>
                <a:latin typeface="Helvetica Neue" panose="02000503000000020004" pitchFamily="2" charset="0"/>
              </a:rPr>
              <a:t>Any application data that has been modified since the last checkpoint.</a:t>
            </a:r>
          </a:p>
          <a:p>
            <a:pPr algn="l">
              <a:buFont typeface="+mj-lt"/>
              <a:buAutoNum type="arabicPeriod"/>
            </a:pPr>
            <a:r>
              <a:rPr lang="en-US" b="0" i="0" dirty="0" err="1">
                <a:solidFill>
                  <a:srgbClr val="000000"/>
                </a:solidFill>
                <a:effectLst/>
                <a:latin typeface="Helvetica Neue" panose="02000503000000020004" pitchFamily="2" charset="0"/>
              </a:rPr>
              <a:t>Grbage</a:t>
            </a:r>
            <a:r>
              <a:rPr lang="en-US" b="0" i="0" dirty="0">
                <a:solidFill>
                  <a:srgbClr val="000000"/>
                </a:solidFill>
                <a:effectLst/>
                <a:latin typeface="Helvetica Neue" panose="02000503000000020004" pitchFamily="2" charset="0"/>
              </a:rPr>
              <a:t> collection - deleting checkpoints that are no longer useful.</a:t>
            </a:r>
          </a:p>
          <a:p>
            <a:pPr algn="l"/>
            <a:r>
              <a:rPr lang="en-US" b="1" i="0" dirty="0">
                <a:solidFill>
                  <a:srgbClr val="000000"/>
                </a:solidFill>
                <a:effectLst/>
                <a:latin typeface="Helvetica Neue" panose="02000503000000020004" pitchFamily="2" charset="0"/>
              </a:rPr>
              <a:t>How frequently to checkpoint?</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often - prevents the application from making a lot of progress, may be heavy I/O and memory-limited.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infrequently - may lead to large rollbacks in the event of failures (recovery to the same state will take too long).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Consider how long it takes to checkpoint, the time to restart/recover and how often failures occur when deciding on the checkpointing rate. For most cases, a checkpointing rate of every 10-15 minutes is considered ok.</a:t>
            </a:r>
          </a:p>
        </p:txBody>
      </p:sp>
      <p:sp>
        <p:nvSpPr>
          <p:cNvPr id="4" name="Slide Number Placeholder 3"/>
          <p:cNvSpPr>
            <a:spLocks noGrp="1"/>
          </p:cNvSpPr>
          <p:nvPr>
            <p:ph type="sldNum" sz="quarter" idx="10"/>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1168544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1708F"/>
                </a:solidFill>
                <a:effectLst/>
                <a:latin typeface="Helvetica Neue" panose="02000503000000020004" pitchFamily="2" charset="0"/>
              </a:rPr>
              <a:t>Application-level checkpointing:</a:t>
            </a:r>
            <a:r>
              <a:rPr lang="en-US" b="0" i="0" dirty="0">
                <a:solidFill>
                  <a:srgbClr val="31708F"/>
                </a:solidFill>
                <a:effectLst/>
                <a:latin typeface="Helvetica Neue" panose="02000503000000020004" pitchFamily="2" charset="0"/>
              </a:rPr>
              <a:t> The programmer provides the checkpointing code to save data relevant only to the </a:t>
            </a:r>
            <a:r>
              <a:rPr lang="en-US" b="0" i="0" dirty="0" err="1">
                <a:solidFill>
                  <a:srgbClr val="31708F"/>
                </a:solidFill>
                <a:effectLst/>
                <a:latin typeface="Helvetica Neue" panose="02000503000000020004" pitchFamily="2" charset="0"/>
              </a:rPr>
              <a:t>applcation.Only</a:t>
            </a:r>
            <a:r>
              <a:rPr lang="en-US" b="0" i="0" dirty="0">
                <a:solidFill>
                  <a:srgbClr val="31708F"/>
                </a:solidFill>
                <a:effectLst/>
                <a:latin typeface="Helvetica Neue" panose="02000503000000020004" pitchFamily="2" charset="0"/>
              </a:rPr>
              <a:t> </a:t>
            </a:r>
            <a:r>
              <a:rPr lang="en-US" b="0" i="0" dirty="0" err="1">
                <a:solidFill>
                  <a:srgbClr val="31708F"/>
                </a:solidFill>
                <a:effectLst/>
                <a:latin typeface="Helvetica Neue" panose="02000503000000020004" pitchFamily="2" charset="0"/>
              </a:rPr>
              <a:t>usefuly</a:t>
            </a:r>
            <a:r>
              <a:rPr lang="en-US" b="0" i="0" dirty="0">
                <a:solidFill>
                  <a:srgbClr val="31708F"/>
                </a:solidFill>
                <a:effectLst/>
                <a:latin typeface="Helvetica Neue" panose="02000503000000020004" pitchFamily="2" charset="0"/>
              </a:rPr>
              <a:t> data is stored.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More restricted as the programmer controls the checkpointing rate and what to store.</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However, more complex as the programmer has to do the coding work.</a:t>
            </a:r>
          </a:p>
          <a:p>
            <a:pPr algn="l"/>
            <a:r>
              <a:rPr lang="en-US" b="1" i="0" dirty="0">
                <a:solidFill>
                  <a:srgbClr val="31708F"/>
                </a:solidFill>
                <a:effectLst/>
                <a:latin typeface="Helvetica Neue" panose="02000503000000020004" pitchFamily="2" charset="0"/>
              </a:rPr>
              <a:t>System-level checkpointing:</a:t>
            </a:r>
            <a:r>
              <a:rPr lang="en-US" b="0" i="0" dirty="0">
                <a:solidFill>
                  <a:srgbClr val="31708F"/>
                </a:solidFill>
                <a:effectLst/>
                <a:latin typeface="Helvetica Neue" panose="02000503000000020004" pitchFamily="2" charset="0"/>
              </a:rPr>
              <a:t> The process state (that runs the application) is saved by an external system tool (for example, BLCR):</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The whole process state is saved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Allows full control of checkpointing rates</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Transparent to the programmer/user</a:t>
            </a:r>
          </a:p>
        </p:txBody>
      </p:sp>
      <p:sp>
        <p:nvSpPr>
          <p:cNvPr id="4" name="Slide Number Placeholder 3"/>
          <p:cNvSpPr>
            <a:spLocks noGrp="1"/>
          </p:cNvSpPr>
          <p:nvPr>
            <p:ph type="sldNum" sz="quarter" idx="10"/>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033495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nsorflow.org/tutorials/keras/save_and_load"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Creating a resilient workflow</a:t>
            </a:r>
            <a:br>
              <a:rPr lang="en-US" dirty="0"/>
            </a:br>
            <a:r>
              <a:rPr lang="en-US" sz="4000" dirty="0"/>
              <a:t>with Checkpointing</a:t>
            </a:r>
            <a:endParaRPr lang="en-US" dirty="0"/>
          </a:p>
        </p:txBody>
      </p:sp>
      <p:sp>
        <p:nvSpPr>
          <p:cNvPr id="3" name="Subtitle 2"/>
          <p:cNvSpPr>
            <a:spLocks noGrp="1"/>
          </p:cNvSpPr>
          <p:nvPr>
            <p:ph type="subTitle" idx="1"/>
          </p:nvPr>
        </p:nvSpPr>
        <p:spPr/>
        <p:txBody>
          <a:bodyPr/>
          <a:lstStyle/>
          <a:p>
            <a:pPr fontAlgn="base"/>
            <a:r>
              <a:rPr lang="en-US" dirty="0"/>
              <a:t>Summer Bootcamp 2021</a:t>
            </a:r>
          </a:p>
        </p:txBody>
      </p:sp>
    </p:spTree>
    <p:extLst>
      <p:ext uri="{BB962C8B-B14F-4D97-AF65-F5344CB8AC3E}">
        <p14:creationId xmlns:p14="http://schemas.microsoft.com/office/powerpoint/2010/main" val="36185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fontScale="92500" lnSpcReduction="10000"/>
          </a:bodyPr>
          <a:lstStyle/>
          <a:p>
            <a:r>
              <a:rPr lang="en-US" dirty="0">
                <a:solidFill>
                  <a:srgbClr val="FFFF00"/>
                </a:solidFill>
              </a:rPr>
              <a:t>What data to save?</a:t>
            </a:r>
          </a:p>
          <a:p>
            <a:pPr lvl="1"/>
            <a:r>
              <a:rPr lang="en-US" dirty="0"/>
              <a:t>Non-temporary application data</a:t>
            </a:r>
          </a:p>
          <a:p>
            <a:pPr lvl="1"/>
            <a:r>
              <a:rPr lang="en-US" dirty="0"/>
              <a:t>Any application data that has been modified since the last checkpoint</a:t>
            </a:r>
          </a:p>
          <a:p>
            <a:pPr lvl="1"/>
            <a:r>
              <a:rPr lang="en-US" dirty="0"/>
              <a:t>Delete checkpoints that are no longer useful</a:t>
            </a:r>
          </a:p>
          <a:p>
            <a:r>
              <a:rPr lang="en-US" dirty="0">
                <a:solidFill>
                  <a:srgbClr val="FFFF00"/>
                </a:solidFill>
              </a:rPr>
              <a:t>How frequently to checkpoint?</a:t>
            </a:r>
            <a:endParaRPr lang="en-US" dirty="0"/>
          </a:p>
          <a:p>
            <a:pPr lvl="1"/>
            <a:r>
              <a:rPr lang="en-US" dirty="0"/>
              <a:t>Too often – slows down calculation, may be I/O heavy and memory-limited.</a:t>
            </a:r>
          </a:p>
          <a:p>
            <a:pPr lvl="1"/>
            <a:r>
              <a:rPr lang="en-US" dirty="0"/>
              <a:t>Too infrequently – leads to large/long rollbacks times.</a:t>
            </a:r>
          </a:p>
          <a:p>
            <a:pPr lvl="1"/>
            <a:r>
              <a:rPr lang="en-US" dirty="0"/>
              <a:t>Consider how long it takes to checkpoint &amp; restart. In most cases a rate of 10-15 minutes is ok.</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10</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 name="Group 3">
            <a:extLst>
              <a:ext uri="{FF2B5EF4-FFF2-40B4-BE49-F238E27FC236}">
                <a16:creationId xmlns:a16="http://schemas.microsoft.com/office/drawing/2014/main" id="{0F50A601-8359-2F45-9592-E3A6B7E843DB}"/>
              </a:ext>
            </a:extLst>
          </p:cNvPr>
          <p:cNvGrpSpPr/>
          <p:nvPr/>
        </p:nvGrpSpPr>
        <p:grpSpPr>
          <a:xfrm>
            <a:off x="6326440" y="764498"/>
            <a:ext cx="4866976" cy="4743009"/>
            <a:chOff x="6326440" y="764498"/>
            <a:chExt cx="4866976" cy="4743009"/>
          </a:xfrm>
        </p:grpSpPr>
        <p:grpSp>
          <p:nvGrpSpPr>
            <p:cNvPr id="32" name="Group 31">
              <a:extLst>
                <a:ext uri="{FF2B5EF4-FFF2-40B4-BE49-F238E27FC236}">
                  <a16:creationId xmlns:a16="http://schemas.microsoft.com/office/drawing/2014/main" id="{9B09BBE5-842F-ED4D-BF29-0948CAF34639}"/>
                </a:ext>
              </a:extLst>
            </p:cNvPr>
            <p:cNvGrpSpPr/>
            <p:nvPr/>
          </p:nvGrpSpPr>
          <p:grpSpPr>
            <a:xfrm>
              <a:off x="6425309" y="764498"/>
              <a:ext cx="3993271" cy="4743009"/>
              <a:chOff x="6395329" y="764498"/>
              <a:chExt cx="3993271" cy="4743009"/>
            </a:xfrm>
          </p:grpSpPr>
          <p:sp>
            <p:nvSpPr>
              <p:cNvPr id="33" name="TextBox 32">
                <a:extLst>
                  <a:ext uri="{FF2B5EF4-FFF2-40B4-BE49-F238E27FC236}">
                    <a16:creationId xmlns:a16="http://schemas.microsoft.com/office/drawing/2014/main" id="{2743ED5F-34BE-9D41-8F0A-9E90E5FA22DD}"/>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34" name="Straight Arrow Connector 33">
                <a:extLst>
                  <a:ext uri="{FF2B5EF4-FFF2-40B4-BE49-F238E27FC236}">
                    <a16:creationId xmlns:a16="http://schemas.microsoft.com/office/drawing/2014/main" id="{5C655AED-9C18-4847-A9D0-D9E17E9B267B}"/>
                  </a:ext>
                </a:extLst>
              </p:cNvPr>
              <p:cNvCxnSpPr>
                <a:cxnSpLocks/>
                <a:stCxn id="33" idx="2"/>
                <a:endCxn id="50"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2043963-F616-4C4E-8C08-ED559057D562}"/>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36" name="Straight Arrow Connector 35">
                <a:extLst>
                  <a:ext uri="{FF2B5EF4-FFF2-40B4-BE49-F238E27FC236}">
                    <a16:creationId xmlns:a16="http://schemas.microsoft.com/office/drawing/2014/main" id="{3C2404A5-8331-AB4C-B3CC-706B4A44FEDC}"/>
                  </a:ext>
                </a:extLst>
              </p:cNvPr>
              <p:cNvCxnSpPr>
                <a:stCxn id="35"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A82CAD4-B05E-A244-B501-997284FB8353}"/>
                  </a:ext>
                </a:extLst>
              </p:cNvPr>
              <p:cNvGrpSpPr/>
              <p:nvPr/>
            </p:nvGrpSpPr>
            <p:grpSpPr>
              <a:xfrm>
                <a:off x="8055390" y="2983041"/>
                <a:ext cx="1793148" cy="1079292"/>
                <a:chOff x="8085370" y="2953061"/>
                <a:chExt cx="1793148" cy="1079292"/>
              </a:xfrm>
            </p:grpSpPr>
            <p:sp>
              <p:nvSpPr>
                <p:cNvPr id="50" name="Diamond 49">
                  <a:extLst>
                    <a:ext uri="{FF2B5EF4-FFF2-40B4-BE49-F238E27FC236}">
                      <a16:creationId xmlns:a16="http://schemas.microsoft.com/office/drawing/2014/main" id="{E3C564D9-0851-5D4C-9943-267966523475}"/>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321DC7C-E80E-5C43-89E6-91F523C59154}"/>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38" name="Straight Arrow Connector 37">
                <a:extLst>
                  <a:ext uri="{FF2B5EF4-FFF2-40B4-BE49-F238E27FC236}">
                    <a16:creationId xmlns:a16="http://schemas.microsoft.com/office/drawing/2014/main" id="{CE7ECF87-83F6-094E-9311-352370E2111D}"/>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174366-1A77-674C-8850-16DBDE9820BA}"/>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CFEBA4-DD22-3A49-B276-341CCD38E39C}"/>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41" name="TextBox 40">
                <a:extLst>
                  <a:ext uri="{FF2B5EF4-FFF2-40B4-BE49-F238E27FC236}">
                    <a16:creationId xmlns:a16="http://schemas.microsoft.com/office/drawing/2014/main" id="{F460085F-11CE-3B40-8EED-DB6401AEC52B}"/>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42" name="TextBox 41">
                <a:extLst>
                  <a:ext uri="{FF2B5EF4-FFF2-40B4-BE49-F238E27FC236}">
                    <a16:creationId xmlns:a16="http://schemas.microsoft.com/office/drawing/2014/main" id="{73419F9D-9795-5645-BD21-4A080C7D5219}"/>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43" name="TextBox 42">
                <a:extLst>
                  <a:ext uri="{FF2B5EF4-FFF2-40B4-BE49-F238E27FC236}">
                    <a16:creationId xmlns:a16="http://schemas.microsoft.com/office/drawing/2014/main" id="{BB0A1B00-5180-D749-B996-46C82A652BAE}"/>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44" name="Straight Arrow Connector 43">
                <a:extLst>
                  <a:ext uri="{FF2B5EF4-FFF2-40B4-BE49-F238E27FC236}">
                    <a16:creationId xmlns:a16="http://schemas.microsoft.com/office/drawing/2014/main" id="{6CE14B9D-1C6D-DC48-B8A5-C249D85321A9}"/>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18B44B-0FAD-A143-BD3E-A95643D29CBE}"/>
                  </a:ext>
                </a:extLst>
              </p:cNvPr>
              <p:cNvCxnSpPr>
                <a:endCxn id="4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ACE436-8079-9241-B7C6-D8CDB51A9465}"/>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1B97CC-3DA8-804B-A53C-FCAA9127748A}"/>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DBDABA-E3C0-E947-B8CF-7EF8A692EEF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3D1A21-7CD8-7D41-9D5E-938CF417153A}"/>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9D181F31-B341-7742-AA09-A9656E036E43}"/>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53" name="TextBox 52">
              <a:extLst>
                <a:ext uri="{FF2B5EF4-FFF2-40B4-BE49-F238E27FC236}">
                  <a16:creationId xmlns:a16="http://schemas.microsoft.com/office/drawing/2014/main" id="{D258EEBB-A329-9343-9CF5-242172F50C13}"/>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grpSp>
    </p:spTree>
    <p:extLst>
      <p:ext uri="{BB962C8B-B14F-4D97-AF65-F5344CB8AC3E}">
        <p14:creationId xmlns:p14="http://schemas.microsoft.com/office/powerpoint/2010/main" val="32973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a:bodyPr>
          <a:lstStyle/>
          <a:p>
            <a:r>
              <a:rPr lang="en-US" dirty="0">
                <a:solidFill>
                  <a:srgbClr val="FFFF00"/>
                </a:solidFill>
              </a:rPr>
              <a:t>Which checkpointing method to use?</a:t>
            </a:r>
          </a:p>
          <a:p>
            <a:pPr lvl="1"/>
            <a:r>
              <a:rPr lang="en-US" b="1" dirty="0"/>
              <a:t>Application level </a:t>
            </a:r>
            <a:r>
              <a:rPr lang="en-US" dirty="0"/>
              <a:t>– the programmer provides the checkpointing code:</a:t>
            </a:r>
          </a:p>
          <a:p>
            <a:pPr lvl="2"/>
            <a:r>
              <a:rPr lang="en-US" dirty="0"/>
              <a:t>Only useful data is stored</a:t>
            </a:r>
          </a:p>
          <a:p>
            <a:pPr lvl="2"/>
            <a:r>
              <a:rPr lang="en-US" dirty="0"/>
              <a:t>More restricted in terms of rate and what to store.</a:t>
            </a:r>
          </a:p>
          <a:p>
            <a:pPr lvl="2"/>
            <a:r>
              <a:rPr lang="en-US" dirty="0"/>
              <a:t>Easy usage as its already integrated with the code.</a:t>
            </a:r>
          </a:p>
          <a:p>
            <a:pPr lvl="1"/>
            <a:r>
              <a:rPr lang="en-US" b="1" dirty="0"/>
              <a:t>System level </a:t>
            </a:r>
            <a:r>
              <a:rPr lang="en-US" dirty="0"/>
              <a:t>– the entire process state is being saved:</a:t>
            </a:r>
          </a:p>
          <a:p>
            <a:pPr lvl="2"/>
            <a:r>
              <a:rPr lang="en-US" dirty="0"/>
              <a:t>Unnecessary data being stored</a:t>
            </a:r>
          </a:p>
          <a:p>
            <a:pPr lvl="2"/>
            <a:r>
              <a:rPr lang="en-US" dirty="0"/>
              <a:t>Allows full control/transparent</a:t>
            </a:r>
          </a:p>
          <a:p>
            <a:pPr lvl="2"/>
            <a:r>
              <a:rPr lang="en-US" dirty="0"/>
              <a:t>Requires external software tools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11</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1" name="Group 10">
            <a:extLst>
              <a:ext uri="{FF2B5EF4-FFF2-40B4-BE49-F238E27FC236}">
                <a16:creationId xmlns:a16="http://schemas.microsoft.com/office/drawing/2014/main" id="{BF8A0CAC-22DC-7A4B-A465-08653C522011}"/>
              </a:ext>
            </a:extLst>
          </p:cNvPr>
          <p:cNvGrpSpPr/>
          <p:nvPr/>
        </p:nvGrpSpPr>
        <p:grpSpPr>
          <a:xfrm>
            <a:off x="6425309" y="764498"/>
            <a:ext cx="3993271" cy="4743009"/>
            <a:chOff x="6395329" y="764498"/>
            <a:chExt cx="3993271" cy="4743009"/>
          </a:xfrm>
        </p:grpSpPr>
        <p:sp>
          <p:nvSpPr>
            <p:cNvPr id="12" name="TextBox 11">
              <a:extLst>
                <a:ext uri="{FF2B5EF4-FFF2-40B4-BE49-F238E27FC236}">
                  <a16:creationId xmlns:a16="http://schemas.microsoft.com/office/drawing/2014/main" id="{EDD4D006-23D2-694E-B991-3BE44BF56505}"/>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4" name="Straight Arrow Connector 13">
              <a:extLst>
                <a:ext uri="{FF2B5EF4-FFF2-40B4-BE49-F238E27FC236}">
                  <a16:creationId xmlns:a16="http://schemas.microsoft.com/office/drawing/2014/main" id="{9500DB50-B586-1F45-BD85-6FDABA295E61}"/>
                </a:ext>
              </a:extLst>
            </p:cNvPr>
            <p:cNvCxnSpPr>
              <a:stCxn id="12"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20A8FC-1232-444C-AF53-7CB7DDBB21C9}"/>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6" name="Straight Arrow Connector 15">
              <a:extLst>
                <a:ext uri="{FF2B5EF4-FFF2-40B4-BE49-F238E27FC236}">
                  <a16:creationId xmlns:a16="http://schemas.microsoft.com/office/drawing/2014/main" id="{460C1552-6482-E448-B026-2172E4828EC2}"/>
                </a:ext>
              </a:extLst>
            </p:cNvPr>
            <p:cNvCxnSpPr>
              <a:stCxn id="15"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EDCADF7-C8F5-E242-A279-D7858D980C01}"/>
                </a:ext>
              </a:extLst>
            </p:cNvPr>
            <p:cNvGrpSpPr/>
            <p:nvPr/>
          </p:nvGrpSpPr>
          <p:grpSpPr>
            <a:xfrm>
              <a:off x="8055390" y="2983041"/>
              <a:ext cx="1793148" cy="1079292"/>
              <a:chOff x="8085370" y="2953061"/>
              <a:chExt cx="1793148" cy="1079292"/>
            </a:xfrm>
          </p:grpSpPr>
          <p:sp>
            <p:nvSpPr>
              <p:cNvPr id="30" name="Diamond 29">
                <a:extLst>
                  <a:ext uri="{FF2B5EF4-FFF2-40B4-BE49-F238E27FC236}">
                    <a16:creationId xmlns:a16="http://schemas.microsoft.com/office/drawing/2014/main" id="{DD4C5C5D-B396-C14B-95B3-73DAF9976D12}"/>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484FA5F-DEF9-0C44-BD79-5ECD78A5D38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8" name="Straight Arrow Connector 17">
              <a:extLst>
                <a:ext uri="{FF2B5EF4-FFF2-40B4-BE49-F238E27FC236}">
                  <a16:creationId xmlns:a16="http://schemas.microsoft.com/office/drawing/2014/main" id="{5C4C693E-9063-EA4B-B8C1-B0BAE67330C7}"/>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D419FC-85D4-054D-A8C7-CF4B4C51805C}"/>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3F2552-F3E4-0040-844D-050A2F54C8E9}"/>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1" name="TextBox 20">
              <a:extLst>
                <a:ext uri="{FF2B5EF4-FFF2-40B4-BE49-F238E27FC236}">
                  <a16:creationId xmlns:a16="http://schemas.microsoft.com/office/drawing/2014/main" id="{A4444572-768A-4F4A-938C-B7725ABCB7EE}"/>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2" name="TextBox 21">
              <a:extLst>
                <a:ext uri="{FF2B5EF4-FFF2-40B4-BE49-F238E27FC236}">
                  <a16:creationId xmlns:a16="http://schemas.microsoft.com/office/drawing/2014/main" id="{E629BDBA-EEBC-AF49-8F2C-2552F91C246F}"/>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3" name="TextBox 22">
              <a:extLst>
                <a:ext uri="{FF2B5EF4-FFF2-40B4-BE49-F238E27FC236}">
                  <a16:creationId xmlns:a16="http://schemas.microsoft.com/office/drawing/2014/main" id="{06CFF614-5E8E-DA41-BC66-781E69AA60D5}"/>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4" name="Straight Arrow Connector 23">
              <a:extLst>
                <a:ext uri="{FF2B5EF4-FFF2-40B4-BE49-F238E27FC236}">
                  <a16:creationId xmlns:a16="http://schemas.microsoft.com/office/drawing/2014/main" id="{6B0E32C2-F7D9-BC4B-9C75-EE3E16B1D006}"/>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718CDF-D2B5-A547-8BB8-A5F17BFCD17F}"/>
                </a:ext>
              </a:extLst>
            </p:cNvPr>
            <p:cNvCxnSpPr>
              <a:endCxn id="2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AB7203-99CA-4F4C-9128-D7CD6626A21D}"/>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C5A29B-CE32-2E40-BE34-90EE9C23336F}"/>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338212-0A05-894C-950B-B228DA29C6E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247B6B-791D-0642-AB99-C6E55D393C88}"/>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5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1</a:t>
            </a:r>
            <a:br>
              <a:rPr lang="en-US" dirty="0"/>
            </a:br>
            <a:r>
              <a:rPr lang="en-US" dirty="0"/>
              <a:t>User-level checkpointing</a:t>
            </a:r>
          </a:p>
        </p:txBody>
      </p:sp>
      <p:sp>
        <p:nvSpPr>
          <p:cNvPr id="3" name="Text Placeholder 2"/>
          <p:cNvSpPr>
            <a:spLocks noGrp="1"/>
          </p:cNvSpPr>
          <p:nvPr>
            <p:ph type="body" idx="1"/>
          </p:nvPr>
        </p:nvSpPr>
        <p:spPr/>
        <p:txBody>
          <a:bodyPr/>
          <a:lstStyle/>
          <a:p>
            <a:r>
              <a:rPr lang="en-US" dirty="0"/>
              <a:t>Goals:</a:t>
            </a:r>
          </a:p>
          <a:p>
            <a:pPr marL="342900" indent="-342900">
              <a:buFont typeface="Arial" panose="020B0604020202020204" pitchFamily="34" charset="0"/>
              <a:buChar char="•"/>
            </a:pPr>
            <a:r>
              <a:rPr lang="en-US" dirty="0"/>
              <a:t>Implement a user-level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21127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692001"/>
            <a:ext cx="11024016" cy="5029474"/>
          </a:xfrm>
        </p:spPr>
        <p:txBody>
          <a:bodyPr>
            <a:normAutofit/>
          </a:bodyPr>
          <a:lstStyle/>
          <a:p>
            <a:pPr marL="0" indent="0">
              <a:buNone/>
            </a:pPr>
            <a:r>
              <a:rPr lang="en-US" dirty="0"/>
              <a:t>In this example, we’ll integrate checkpoints in a simple python script that performs a vector dot calculation. </a:t>
            </a:r>
          </a:p>
          <a:p>
            <a:pPr marL="0" indent="0">
              <a:buNone/>
            </a:pPr>
            <a:r>
              <a:rPr lang="en-US" dirty="0"/>
              <a:t>Inspect the python code and identify the checkpointing segment:</a:t>
            </a:r>
          </a:p>
          <a:p>
            <a:pPr marL="514350" indent="-514350">
              <a:buFont typeface="+mj-lt"/>
              <a:buAutoNum type="arabicPeriod"/>
            </a:pPr>
            <a:endParaRPr lang="en-US" dirty="0"/>
          </a:p>
          <a:p>
            <a:pPr marL="514350" indent="-514350">
              <a:buFont typeface="+mj-lt"/>
              <a:buAutoNum type="arabicPeriod"/>
            </a:pPr>
            <a:endParaRPr lang="en-US" dirty="0"/>
          </a:p>
          <a:p>
            <a:r>
              <a:rPr lang="en-US" dirty="0">
                <a:latin typeface="+mn-lt"/>
              </a:rPr>
              <a:t>The code consists of a "heavy" calculation (i.e. </a:t>
            </a:r>
            <a:r>
              <a:rPr lang="en-US" dirty="0" err="1">
                <a:latin typeface="+mn-lt"/>
              </a:rPr>
              <a:t>vector_dot</a:t>
            </a:r>
            <a:r>
              <a:rPr lang="en-US" dirty="0">
                <a:latin typeface="+mn-lt"/>
              </a:rPr>
              <a:t>()) being performed iteratively. </a:t>
            </a:r>
          </a:p>
          <a:p>
            <a:r>
              <a:rPr lang="en-US" dirty="0">
                <a:latin typeface="+mn-lt"/>
              </a:rPr>
              <a:t>Checkpointing is added every “crate” steps within the main loop.</a:t>
            </a:r>
          </a:p>
          <a:p>
            <a:r>
              <a:rPr lang="en-US" dirty="0">
                <a:latin typeface="+mn-lt"/>
              </a:rPr>
              <a:t>Checkpointing is implemented using the “pickle” library. </a:t>
            </a:r>
            <a:br>
              <a:rPr lang="en-US" dirty="0">
                <a:latin typeface="+mn-lt"/>
              </a:rPr>
            </a:br>
            <a:r>
              <a:rPr lang="en-US" dirty="0">
                <a:latin typeface="+mn-lt"/>
              </a:rPr>
              <a:t>It serializes objects into binary files that can be saved and read later.</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13</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1 – Integrating checkpoints in the code</a:t>
            </a:r>
          </a:p>
        </p:txBody>
      </p:sp>
      <p:sp>
        <p:nvSpPr>
          <p:cNvPr id="4" name="TextBox 3">
            <a:extLst>
              <a:ext uri="{FF2B5EF4-FFF2-40B4-BE49-F238E27FC236}">
                <a16:creationId xmlns:a16="http://schemas.microsoft.com/office/drawing/2014/main" id="{9582241A-044C-D446-9B7D-C5324671D2DE}"/>
              </a:ext>
            </a:extLst>
          </p:cNvPr>
          <p:cNvSpPr txBox="1"/>
          <p:nvPr/>
        </p:nvSpPr>
        <p:spPr>
          <a:xfrm>
            <a:off x="838200" y="3229713"/>
            <a:ext cx="6102246"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dirty="0">
                <a:latin typeface="Courier New" panose="02070309020205020404" pitchFamily="49" charset="0"/>
                <a:cs typeface="Courier New" panose="02070309020205020404" pitchFamily="49" charset="0"/>
              </a:rPr>
              <a:t>Exercise_1</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vector_checkpointing.py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30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3656"/>
            <a:ext cx="10515600" cy="4662903"/>
          </a:xfrm>
        </p:spPr>
        <p:txBody>
          <a:bodyPr>
            <a:normAutofit/>
          </a:bodyPr>
          <a:lstStyle/>
          <a:p>
            <a:pPr marL="0" indent="0">
              <a:buNone/>
            </a:pPr>
            <a:r>
              <a:rPr lang="en-US" sz="2400" b="1" dirty="0"/>
              <a:t>The SLURM array structure allows to submit multiple jobs in a single script. </a:t>
            </a:r>
          </a:p>
          <a:p>
            <a:pPr marL="0" indent="0">
              <a:buNone/>
            </a:pPr>
            <a:r>
              <a:rPr lang="en-US" sz="2400" dirty="0"/>
              <a:t>1. Inspect the submit script. Each array job array has two environment variables: </a:t>
            </a:r>
          </a:p>
          <a:p>
            <a:r>
              <a:rPr lang="en-US" sz="2400" b="1" dirty="0"/>
              <a:t>SLURM_ARRAY_JOB_ID</a:t>
            </a:r>
            <a:r>
              <a:rPr lang="en-US" sz="2400" dirty="0"/>
              <a:t> is the main (common) job ID. </a:t>
            </a:r>
          </a:p>
          <a:p>
            <a:r>
              <a:rPr lang="en-US" sz="2400" b="1" dirty="0"/>
              <a:t>SLURM_ARRAY_TASK_ID</a:t>
            </a:r>
            <a:r>
              <a:rPr lang="en-US" sz="2400" dirty="0"/>
              <a:t> will be set to the job array index value {1..10}.  </a:t>
            </a:r>
          </a:p>
          <a:p>
            <a:pPr marL="0" indent="0">
              <a:buNone/>
            </a:pPr>
            <a:endParaRPr lang="en-US" sz="2400" dirty="0"/>
          </a:p>
          <a:p>
            <a:pPr marL="0" indent="0">
              <a:buNone/>
            </a:pPr>
            <a:r>
              <a:rPr lang="en-US" sz="2400" dirty="0"/>
              <a:t>2. Submit the job array script:</a:t>
            </a:r>
          </a:p>
          <a:p>
            <a:pPr marL="0" indent="0">
              <a:buNone/>
            </a:pPr>
            <a:endParaRPr lang="en-US" sz="2400" dirty="0"/>
          </a:p>
          <a:p>
            <a:pPr marL="0" indent="0">
              <a:buNone/>
            </a:pPr>
            <a:r>
              <a:rPr lang="en-US" sz="2400" dirty="0"/>
              <a:t>3. Check the submitted jobs names and status:</a:t>
            </a:r>
          </a:p>
          <a:p>
            <a:pPr marL="0" indent="0">
              <a:buNone/>
            </a:pPr>
            <a:endParaRPr lang="en-US" sz="2400" dirty="0"/>
          </a:p>
          <a:p>
            <a:pPr marL="0" indent="0">
              <a:buNone/>
            </a:pPr>
            <a:r>
              <a:rPr lang="en-US" sz="2400" dirty="0"/>
              <a:t>4. View the created log files:</a:t>
            </a:r>
          </a:p>
          <a:p>
            <a:pPr marL="0" indent="0">
              <a:buNone/>
            </a:pPr>
            <a:endParaRPr lang="en-US" sz="2400"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14</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2 - Checkpointing using SLURM arrays</a:t>
            </a:r>
          </a:p>
        </p:txBody>
      </p:sp>
      <p:sp>
        <p:nvSpPr>
          <p:cNvPr id="6" name="TextBox 5">
            <a:extLst>
              <a:ext uri="{FF2B5EF4-FFF2-40B4-BE49-F238E27FC236}">
                <a16:creationId xmlns:a16="http://schemas.microsoft.com/office/drawing/2014/main" id="{99D563E2-227A-D14C-8857-8389EC70C77D}"/>
              </a:ext>
            </a:extLst>
          </p:cNvPr>
          <p:cNvSpPr txBox="1"/>
          <p:nvPr/>
        </p:nvSpPr>
        <p:spPr>
          <a:xfrm>
            <a:off x="1240298" y="3217657"/>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A319B662-BAE7-374A-85F8-0155898DF82D}"/>
              </a:ext>
            </a:extLst>
          </p:cNvPr>
          <p:cNvSpPr txBox="1"/>
          <p:nvPr/>
        </p:nvSpPr>
        <p:spPr>
          <a:xfrm>
            <a:off x="1240298" y="411163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C021626-1448-0B42-8360-2CA47D4D114E}"/>
              </a:ext>
            </a:extLst>
          </p:cNvPr>
          <p:cNvSpPr txBox="1"/>
          <p:nvPr/>
        </p:nvSpPr>
        <p:spPr>
          <a:xfrm>
            <a:off x="1240298" y="503724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sacct</a:t>
            </a:r>
            <a:r>
              <a:rPr lang="en-US" sz="2000" dirty="0">
                <a:latin typeface="Courier New" panose="02070309020205020404" pitchFamily="49" charset="0"/>
                <a:cs typeface="Courier New" panose="02070309020205020404" pitchFamily="49" charset="0"/>
              </a:rPr>
              <a:t> –S now –u $USER</a:t>
            </a:r>
          </a:p>
        </p:txBody>
      </p:sp>
      <p:sp>
        <p:nvSpPr>
          <p:cNvPr id="10" name="TextBox 9">
            <a:extLst>
              <a:ext uri="{FF2B5EF4-FFF2-40B4-BE49-F238E27FC236}">
                <a16:creationId xmlns:a16="http://schemas.microsoft.com/office/drawing/2014/main" id="{FF870FA0-ADF3-4445-8A41-4D08173FCEB8}"/>
              </a:ext>
            </a:extLst>
          </p:cNvPr>
          <p:cNvSpPr txBox="1"/>
          <p:nvPr/>
        </p:nvSpPr>
        <p:spPr>
          <a:xfrm>
            <a:off x="1240297" y="5922150"/>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ls log*; cat log.1</a:t>
            </a:r>
          </a:p>
        </p:txBody>
      </p:sp>
    </p:spTree>
    <p:extLst>
      <p:ext uri="{BB962C8B-B14F-4D97-AF65-F5344CB8AC3E}">
        <p14:creationId xmlns:p14="http://schemas.microsoft.com/office/powerpoint/2010/main" val="136019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2 </a:t>
            </a:r>
            <a:br>
              <a:rPr lang="en-US" dirty="0"/>
            </a:br>
            <a:r>
              <a:rPr lang="en-US" dirty="0"/>
              <a:t>Application-level checkpointing</a:t>
            </a:r>
          </a:p>
        </p:txBody>
      </p:sp>
      <p:sp>
        <p:nvSpPr>
          <p:cNvPr id="3" name="Text Placeholder 2">
            <a:extLst>
              <a:ext uri="{FF2B5EF4-FFF2-40B4-BE49-F238E27FC236}">
                <a16:creationId xmlns:a16="http://schemas.microsoft.com/office/drawing/2014/main" id="{C450AB28-E6E1-8F4D-86A0-E434DC25A3A3}"/>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Implement an application-level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8046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D013CE-9CE2-BF4C-AD64-641DC1009A35}"/>
              </a:ext>
            </a:extLst>
          </p:cNvPr>
          <p:cNvSpPr>
            <a:spLocks noGrp="1"/>
          </p:cNvSpPr>
          <p:nvPr>
            <p:ph idx="1"/>
          </p:nvPr>
        </p:nvSpPr>
        <p:spPr>
          <a:xfrm>
            <a:off x="431800" y="1409946"/>
            <a:ext cx="11328400" cy="5311529"/>
          </a:xfrm>
        </p:spPr>
        <p:txBody>
          <a:bodyPr>
            <a:normAutofit lnSpcReduction="10000"/>
          </a:bodyPr>
          <a:lstStyle/>
          <a:p>
            <a:pPr marL="0" indent="0">
              <a:buNone/>
            </a:pPr>
            <a:r>
              <a:rPr lang="en-US" sz="2400" dirty="0"/>
              <a:t>We’ll demonstrate the use of TensorFlow (TF) checkpointing (using </a:t>
            </a:r>
            <a:r>
              <a:rPr lang="en-US" sz="2400" dirty="0" err="1"/>
              <a:t>tf.keras</a:t>
            </a:r>
            <a:r>
              <a:rPr lang="en-US" sz="2400" dirty="0"/>
              <a:t> API) in while running Machine Learning (ML) training.</a:t>
            </a:r>
          </a:p>
          <a:p>
            <a:pPr marL="514350" indent="-514350">
              <a:buAutoNum type="arabicPeriod"/>
            </a:pPr>
            <a:r>
              <a:rPr lang="en-US" sz="2400" dirty="0"/>
              <a:t>Request an interactive SLURM job on a GPU node:</a:t>
            </a:r>
            <a:br>
              <a:rPr lang="en-US" sz="2400" dirty="0"/>
            </a:br>
            <a:endParaRPr lang="en-US" sz="2400" dirty="0"/>
          </a:p>
          <a:p>
            <a:pPr marL="514350" indent="-514350">
              <a:buAutoNum type="arabicPeriod"/>
            </a:pPr>
            <a:endParaRPr lang="en-US" sz="2400" dirty="0"/>
          </a:p>
          <a:p>
            <a:pPr marL="514350" indent="-514350">
              <a:buFont typeface="Arial"/>
              <a:buAutoNum type="arabicPeriod"/>
            </a:pPr>
            <a:r>
              <a:rPr lang="en-US" sz="2400" dirty="0"/>
              <a:t>Load the </a:t>
            </a:r>
            <a:r>
              <a:rPr lang="en-US" sz="2400" dirty="0" err="1"/>
              <a:t>conda</a:t>
            </a:r>
            <a:r>
              <a:rPr lang="en-US" sz="2400" dirty="0"/>
              <a:t> environment for TensorFlow libraries:</a:t>
            </a:r>
          </a:p>
          <a:p>
            <a:pPr marL="514350" indent="-514350">
              <a:buFont typeface="Arial"/>
              <a:buAutoNum type="arabicPeriod"/>
            </a:pPr>
            <a:endParaRPr lang="en-US" sz="2400" dirty="0"/>
          </a:p>
          <a:p>
            <a:pPr marL="514350" indent="-514350">
              <a:buFont typeface="Arial"/>
              <a:buAutoNum type="arabicPeriod"/>
            </a:pPr>
            <a:endParaRPr lang="en-US" sz="2400" dirty="0"/>
          </a:p>
          <a:p>
            <a:pPr marL="514350" indent="-514350">
              <a:buFont typeface="Arial"/>
              <a:buAutoNum type="arabicPeriod"/>
            </a:pPr>
            <a:r>
              <a:rPr lang="en-US" sz="2400" dirty="0"/>
              <a:t>Inspect the Python code </a:t>
            </a:r>
            <a:r>
              <a:rPr lang="en-US" sz="2000" dirty="0" err="1">
                <a:latin typeface="Courier New" panose="02070309020205020404" pitchFamily="49" charset="0"/>
                <a:cs typeface="Courier New" panose="02070309020205020404" pitchFamily="49" charset="0"/>
              </a:rPr>
              <a:t>restore_from_checkpoint.py</a:t>
            </a:r>
            <a:r>
              <a:rPr lang="en-US" sz="2400" dirty="0"/>
              <a:t>:</a:t>
            </a:r>
          </a:p>
          <a:p>
            <a:pPr marL="514350" indent="-514350">
              <a:buFont typeface="Arial"/>
              <a:buAutoNum type="arabicPeriod"/>
            </a:pPr>
            <a:endParaRPr lang="en-US" sz="2400" dirty="0"/>
          </a:p>
          <a:p>
            <a:pPr marL="0" indent="0">
              <a:buNone/>
            </a:pPr>
            <a:endParaRPr lang="en-US" sz="2400" dirty="0"/>
          </a:p>
          <a:p>
            <a:pPr marL="0" indent="0">
              <a:buNone/>
            </a:pPr>
            <a:r>
              <a:rPr lang="en-US" sz="2400" dirty="0"/>
              <a:t>The code is based on the TensorFlow checkpointing tutorial available here:</a:t>
            </a:r>
          </a:p>
          <a:p>
            <a:pPr marL="0" indent="0">
              <a:buNone/>
            </a:pPr>
            <a:r>
              <a:rPr lang="en-US" sz="2400" u="sng" dirty="0">
                <a:hlinkClick r:id="rId3"/>
              </a:rPr>
              <a:t>https://www.tensorflow.org/tutorials/keras/</a:t>
            </a:r>
            <a:r>
              <a:rPr lang="en-US" sz="2400" u="sng" dirty="0" err="1">
                <a:hlinkClick r:id="rId3"/>
              </a:rPr>
              <a:t>save_and_load</a:t>
            </a:r>
            <a:endParaRPr lang="en-US" sz="2000" dirty="0"/>
          </a:p>
          <a:p>
            <a:pPr marL="514350" indent="-514350">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A73631D1-0A34-4345-B110-CAB8947E8B84}"/>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4" name="Title 3">
            <a:extLst>
              <a:ext uri="{FF2B5EF4-FFF2-40B4-BE49-F238E27FC236}">
                <a16:creationId xmlns:a16="http://schemas.microsoft.com/office/drawing/2014/main" id="{5ADB1332-4E6F-2347-B3AE-1DB30CEB1410}"/>
              </a:ext>
            </a:extLst>
          </p:cNvPr>
          <p:cNvSpPr>
            <a:spLocks noGrp="1"/>
          </p:cNvSpPr>
          <p:nvPr>
            <p:ph type="title"/>
          </p:nvPr>
        </p:nvSpPr>
        <p:spPr>
          <a:xfrm>
            <a:off x="631252" y="84383"/>
            <a:ext cx="10515600" cy="1325563"/>
          </a:xfrm>
        </p:spPr>
        <p:txBody>
          <a:bodyPr>
            <a:normAutofit/>
          </a:bodyPr>
          <a:lstStyle/>
          <a:p>
            <a:pPr algn="ctr"/>
            <a:r>
              <a:rPr lang="en-US" sz="4000" b="1" dirty="0"/>
              <a:t>Exercise 2</a:t>
            </a:r>
            <a:br>
              <a:rPr lang="en-US" sz="4000" dirty="0"/>
            </a:br>
            <a:r>
              <a:rPr lang="en-US" sz="4000" dirty="0"/>
              <a:t>Part 1 – Using TF’s checkpointing API</a:t>
            </a:r>
          </a:p>
        </p:txBody>
      </p:sp>
      <p:sp>
        <p:nvSpPr>
          <p:cNvPr id="5" name="TextBox 4">
            <a:extLst>
              <a:ext uri="{FF2B5EF4-FFF2-40B4-BE49-F238E27FC236}">
                <a16:creationId xmlns:a16="http://schemas.microsoft.com/office/drawing/2014/main" id="{9190B1B9-539C-504A-A118-087EF942FBA2}"/>
              </a:ext>
            </a:extLst>
          </p:cNvPr>
          <p:cNvSpPr txBox="1"/>
          <p:nvPr/>
        </p:nvSpPr>
        <p:spPr>
          <a:xfrm>
            <a:off x="995999" y="2490913"/>
            <a:ext cx="107642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--partition=</a:t>
            </a:r>
            <a:r>
              <a:rPr lang="en-US" dirty="0" err="1">
                <a:latin typeface="Courier New" panose="02070309020205020404" pitchFamily="49" charset="0"/>
                <a:cs typeface="Courier New" panose="02070309020205020404" pitchFamily="49" charset="0"/>
              </a:rPr>
              <a:t>gpu</a:t>
            </a:r>
            <a:r>
              <a:rPr lang="en-US" dirty="0">
                <a:latin typeface="Courier New" panose="02070309020205020404" pitchFamily="49" charset="0"/>
                <a:cs typeface="Courier New" panose="02070309020205020404" pitchFamily="49" charset="0"/>
              </a:rPr>
              <a:t> --nodes=1 --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gres</a:t>
            </a:r>
            <a:r>
              <a:rPr lang="en-US" dirty="0">
                <a:latin typeface="Courier New" panose="02070309020205020404" pitchFamily="49" charset="0"/>
                <a:cs typeface="Courier New" panose="02070309020205020404" pitchFamily="49" charset="0"/>
              </a:rPr>
              <a:t>=gpu:1 --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--time=00:30:00 /bin/bash</a:t>
            </a:r>
          </a:p>
        </p:txBody>
      </p:sp>
      <p:sp>
        <p:nvSpPr>
          <p:cNvPr id="6" name="TextBox 5">
            <a:extLst>
              <a:ext uri="{FF2B5EF4-FFF2-40B4-BE49-F238E27FC236}">
                <a16:creationId xmlns:a16="http://schemas.microsoft.com/office/drawing/2014/main" id="{1F3DDADC-DB99-1D43-BD51-2DE7C0C1D03D}"/>
              </a:ext>
            </a:extLst>
          </p:cNvPr>
          <p:cNvSpPr txBox="1"/>
          <p:nvPr/>
        </p:nvSpPr>
        <p:spPr>
          <a:xfrm>
            <a:off x="995999" y="3704574"/>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load miniconda3/2020-09</a:t>
            </a:r>
          </a:p>
          <a:p>
            <a:r>
              <a:rPr lang="en-US" sz="2000" dirty="0">
                <a:latin typeface="Courier New" panose="02070309020205020404" pitchFamily="49" charset="0"/>
                <a:cs typeface="Courier New" panose="02070309020205020404" pitchFamily="49" charset="0"/>
              </a:rPr>
              <a:t>$ source activate </a:t>
            </a:r>
            <a:r>
              <a:rPr lang="en-US" sz="2000" dirty="0" err="1">
                <a:latin typeface="Courier New" panose="02070309020205020404" pitchFamily="49" charset="0"/>
                <a:cs typeface="Courier New" panose="02070309020205020404" pitchFamily="49" charset="0"/>
              </a:rPr>
              <a:t>tf_gpu</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0ECBFE6-2297-1149-8397-437235AD19EA}"/>
              </a:ext>
            </a:extLst>
          </p:cNvPr>
          <p:cNvSpPr txBox="1"/>
          <p:nvPr/>
        </p:nvSpPr>
        <p:spPr>
          <a:xfrm>
            <a:off x="995999" y="5004309"/>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Exercise_2</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D42DE55-83B3-A646-B946-9357C0E309E0}"/>
              </a:ext>
            </a:extLst>
          </p:cNvPr>
          <p:cNvSpPr txBox="1"/>
          <p:nvPr/>
        </p:nvSpPr>
        <p:spPr>
          <a:xfrm>
            <a:off x="6096000" y="1789286"/>
            <a:ext cx="5942492"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ctr">
              <a:defRPr/>
            </a:pPr>
            <a:r>
              <a:rPr lang="en-US" sz="2000" dirty="0"/>
              <a:t>Note that </a:t>
            </a:r>
            <a:r>
              <a:rPr lang="en-US" sz="2000" dirty="0" err="1"/>
              <a:t>copy+paste</a:t>
            </a:r>
            <a:r>
              <a:rPr lang="en-US" sz="2000" dirty="0"/>
              <a:t> of some commands may not work due to Microsoft font formatting.</a:t>
            </a:r>
          </a:p>
          <a:p>
            <a:pPr lvl="0" algn="ctr">
              <a:defRPr/>
            </a:pPr>
            <a:r>
              <a:rPr lang="en-US" sz="2000" dirty="0"/>
              <a:t>Please use the commands provided in the </a:t>
            </a:r>
            <a:r>
              <a:rPr lang="en-US" sz="2000" b="1" dirty="0"/>
              <a:t>“</a:t>
            </a:r>
            <a:r>
              <a:rPr lang="en-US" sz="2000" b="1" dirty="0" err="1"/>
              <a:t>interactive_commad_list</a:t>
            </a:r>
            <a:r>
              <a:rPr lang="en-US" sz="2000" b="1" dirty="0"/>
              <a:t>”</a:t>
            </a:r>
            <a:r>
              <a:rPr lang="en-US" sz="2000" dirty="0"/>
              <a:t> instead</a:t>
            </a:r>
          </a:p>
        </p:txBody>
      </p:sp>
    </p:spTree>
    <p:extLst>
      <p:ext uri="{BB962C8B-B14F-4D97-AF65-F5344CB8AC3E}">
        <p14:creationId xmlns:p14="http://schemas.microsoft.com/office/powerpoint/2010/main" val="25127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7CC62-4799-0F4F-A1D7-E84ADE848228}"/>
              </a:ext>
            </a:extLst>
          </p:cNvPr>
          <p:cNvSpPr>
            <a:spLocks noGrp="1"/>
          </p:cNvSpPr>
          <p:nvPr>
            <p:ph idx="1"/>
          </p:nvPr>
        </p:nvSpPr>
        <p:spPr>
          <a:xfrm>
            <a:off x="284813" y="1512119"/>
            <a:ext cx="11013398" cy="5209356"/>
          </a:xfrm>
        </p:spPr>
        <p:txBody>
          <a:bodyPr>
            <a:normAutofit/>
          </a:bodyPr>
          <a:lstStyle/>
          <a:p>
            <a:r>
              <a:rPr lang="en-US" sz="2400" dirty="0"/>
              <a:t>The code </a:t>
            </a:r>
            <a:r>
              <a:rPr lang="en-US" sz="2000" dirty="0" err="1">
                <a:latin typeface="Courier New" panose="02070309020205020404" pitchFamily="49" charset="0"/>
                <a:cs typeface="Courier New" panose="02070309020205020404" pitchFamily="49" charset="0"/>
              </a:rPr>
              <a:t>restore_from_checkpoint.py</a:t>
            </a:r>
            <a:r>
              <a:rPr lang="en-US" sz="2000" dirty="0">
                <a:latin typeface="Courier New" panose="02070309020205020404" pitchFamily="49" charset="0"/>
                <a:cs typeface="Courier New" panose="02070309020205020404" pitchFamily="49" charset="0"/>
              </a:rPr>
              <a:t> </a:t>
            </a:r>
            <a:r>
              <a:rPr lang="en-US" sz="2400" dirty="0"/>
              <a:t>defines a simple sequential model and trains it on the MNIST dataset. </a:t>
            </a:r>
          </a:p>
          <a:p>
            <a:r>
              <a:rPr lang="en-US" sz="2400"/>
              <a:t>It creates </a:t>
            </a:r>
            <a:r>
              <a:rPr lang="en-US" sz="2400" dirty="0"/>
              <a:t>a callback object that saves the model weights during training into a file </a:t>
            </a:r>
            <a:r>
              <a:rPr lang="en-US" sz="2400" dirty="0">
                <a:latin typeface="Courier New" panose="02070309020205020404" pitchFamily="49" charset="0"/>
                <a:cs typeface="Courier New" panose="02070309020205020404" pitchFamily="49" charset="0"/>
              </a:rPr>
              <a:t>(training_1/</a:t>
            </a:r>
            <a:r>
              <a:rPr lang="en-US" sz="2400" dirty="0" err="1">
                <a:latin typeface="Courier New" panose="02070309020205020404" pitchFamily="49" charset="0"/>
                <a:cs typeface="Courier New" panose="02070309020205020404" pitchFamily="49" charset="0"/>
              </a:rPr>
              <a:t>cp.ckpt</a:t>
            </a:r>
            <a:r>
              <a:rPr lang="en-US" sz="2400" dirty="0">
                <a:latin typeface="Courier New" panose="02070309020205020404" pitchFamily="49" charset="0"/>
                <a:cs typeface="Courier New" panose="02070309020205020404" pitchFamily="49" charset="0"/>
              </a:rPr>
              <a:t>).</a:t>
            </a:r>
            <a:r>
              <a:rPr lang="en-US" sz="2400" dirty="0"/>
              <a:t> </a:t>
            </a:r>
          </a:p>
          <a:p>
            <a:r>
              <a:rPr lang="en-US" sz="2400" dirty="0"/>
              <a:t>A new untrained model is created for comparison and is evaluated.</a:t>
            </a:r>
            <a:endParaRPr lang="en-US" sz="2400" dirty="0">
              <a:latin typeface="Courier New" panose="02070309020205020404" pitchFamily="49" charset="0"/>
              <a:cs typeface="Courier New" panose="02070309020205020404" pitchFamily="49" charset="0"/>
            </a:endParaRPr>
          </a:p>
          <a:p>
            <a:r>
              <a:rPr lang="en-US" sz="2400" dirty="0"/>
              <a:t>The previous (trained) model is loaded from the checkpoint file and evaluated.</a:t>
            </a:r>
          </a:p>
          <a:p>
            <a:endParaRPr lang="en-US" sz="2400" dirty="0"/>
          </a:p>
          <a:p>
            <a:pPr marL="0" indent="0">
              <a:buNone/>
            </a:pPr>
            <a:r>
              <a:rPr lang="en-US" sz="2400" dirty="0"/>
              <a:t>4. Run the python script and compare the efficiency of the trained and untrained models:</a:t>
            </a:r>
          </a:p>
          <a:p>
            <a:pPr marL="0" indent="0">
              <a:buNone/>
            </a:pPr>
            <a:endParaRPr lang="en-US" sz="2400" dirty="0"/>
          </a:p>
        </p:txBody>
      </p:sp>
      <p:sp>
        <p:nvSpPr>
          <p:cNvPr id="3" name="Slide Number Placeholder 2">
            <a:extLst>
              <a:ext uri="{FF2B5EF4-FFF2-40B4-BE49-F238E27FC236}">
                <a16:creationId xmlns:a16="http://schemas.microsoft.com/office/drawing/2014/main" id="{AFE70CF8-E558-754B-9B18-1BA5D475810C}"/>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6" name="Title 3">
            <a:extLst>
              <a:ext uri="{FF2B5EF4-FFF2-40B4-BE49-F238E27FC236}">
                <a16:creationId xmlns:a16="http://schemas.microsoft.com/office/drawing/2014/main" id="{5E242412-9DDB-7B4F-A09A-E6BB56D7624A}"/>
              </a:ext>
            </a:extLst>
          </p:cNvPr>
          <p:cNvSpPr>
            <a:spLocks noGrp="1"/>
          </p:cNvSpPr>
          <p:nvPr>
            <p:ph type="title"/>
          </p:nvPr>
        </p:nvSpPr>
        <p:spPr>
          <a:xfrm>
            <a:off x="838200" y="50335"/>
            <a:ext cx="10515600" cy="1325563"/>
          </a:xfrm>
        </p:spPr>
        <p:txBody>
          <a:bodyPr>
            <a:normAutofit/>
          </a:bodyPr>
          <a:lstStyle/>
          <a:p>
            <a:pPr algn="ctr"/>
            <a:r>
              <a:rPr lang="en-US" sz="4000" b="1" dirty="0"/>
              <a:t>Exercise 2</a:t>
            </a:r>
            <a:br>
              <a:rPr lang="en-US" sz="4000" b="1" dirty="0"/>
            </a:br>
            <a:r>
              <a:rPr lang="en-US" sz="4000" dirty="0"/>
              <a:t>Part 1 (cont.) – Using TF’s checkpointing API</a:t>
            </a:r>
          </a:p>
        </p:txBody>
      </p:sp>
      <p:sp>
        <p:nvSpPr>
          <p:cNvPr id="12" name="TextBox 11">
            <a:extLst>
              <a:ext uri="{FF2B5EF4-FFF2-40B4-BE49-F238E27FC236}">
                <a16:creationId xmlns:a16="http://schemas.microsoft.com/office/drawing/2014/main" id="{765FE060-E7DF-964B-8F98-CADB03841E5C}"/>
              </a:ext>
            </a:extLst>
          </p:cNvPr>
          <p:cNvSpPr txBox="1"/>
          <p:nvPr/>
        </p:nvSpPr>
        <p:spPr>
          <a:xfrm>
            <a:off x="553387" y="5382743"/>
            <a:ext cx="8755505"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python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9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E6B94-605B-714F-9BB9-942A3FCBB716}"/>
              </a:ext>
            </a:extLst>
          </p:cNvPr>
          <p:cNvSpPr>
            <a:spLocks noGrp="1"/>
          </p:cNvSpPr>
          <p:nvPr>
            <p:ph idx="1"/>
          </p:nvPr>
        </p:nvSpPr>
        <p:spPr>
          <a:xfrm>
            <a:off x="314791" y="1484026"/>
            <a:ext cx="11407515" cy="5237449"/>
          </a:xfrm>
        </p:spPr>
        <p:txBody>
          <a:bodyPr>
            <a:normAutofit/>
          </a:bodyPr>
          <a:lstStyle/>
          <a:p>
            <a:pPr marL="0" indent="0">
              <a:buNone/>
            </a:pPr>
            <a:r>
              <a:rPr lang="en-US" sz="2400" dirty="0"/>
              <a:t>When training duration exceeds SLURM time limits, checkpointing can be used with SLURM arrays to produce an automated framework for prolonged workflows:</a:t>
            </a:r>
          </a:p>
          <a:p>
            <a:pPr marL="514350" indent="-514350">
              <a:buAutoNum type="arabicPeriod"/>
            </a:pPr>
            <a:r>
              <a:rPr lang="en-US" sz="2000" dirty="0"/>
              <a:t>Inspect the script </a:t>
            </a:r>
            <a:r>
              <a:rPr lang="en-US" sz="1800" dirty="0" err="1">
                <a:latin typeface="Courier New" panose="02070309020205020404" pitchFamily="49" charset="0"/>
                <a:cs typeface="Courier New" panose="02070309020205020404" pitchFamily="49" charset="0"/>
              </a:rPr>
              <a:t>train_with_checkpoints.py</a:t>
            </a:r>
            <a:r>
              <a:rPr lang="en-US" sz="1800" dirty="0">
                <a:latin typeface="Courier New" panose="02070309020205020404" pitchFamily="49" charset="0"/>
                <a:cs typeface="Courier New" panose="02070309020205020404" pitchFamily="49" charset="0"/>
              </a:rPr>
              <a:t>:</a:t>
            </a: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0" indent="0">
              <a:buNone/>
            </a:pPr>
            <a:r>
              <a:rPr lang="en-US" sz="2000" dirty="0"/>
              <a:t>The program checks if a checkpointing file exists to determine the training stage. If not, it creates a directory </a:t>
            </a:r>
            <a:r>
              <a:rPr lang="en-US" sz="2000" i="1" dirty="0"/>
              <a:t>training_2 </a:t>
            </a:r>
            <a:r>
              <a:rPr lang="en-US" sz="2000" dirty="0"/>
              <a:t>to store it. </a:t>
            </a:r>
          </a:p>
          <a:p>
            <a:pPr marL="0" indent="0">
              <a:buNone/>
            </a:pPr>
            <a:r>
              <a:rPr lang="en-US" sz="2000" dirty="0"/>
              <a:t>2. Inspect the SLURM script (as before, a job array of 10 is defined. The jobs are submitted one at time):</a:t>
            </a:r>
          </a:p>
          <a:p>
            <a:endParaRPr lang="en-US" sz="2000" dirty="0"/>
          </a:p>
          <a:p>
            <a:pPr marL="0" indent="0">
              <a:buNone/>
            </a:pPr>
            <a:endParaRPr lang="en-US" sz="2000" dirty="0"/>
          </a:p>
          <a:p>
            <a:pPr marL="0" indent="0">
              <a:buNone/>
            </a:pPr>
            <a:r>
              <a:rPr lang="en-US" sz="2000" dirty="0"/>
              <a:t>3. Submit the SLURM array job and check the created checkpoint and log files:</a:t>
            </a:r>
          </a:p>
          <a:p>
            <a:pPr marL="0" indent="0">
              <a:buNone/>
            </a:pPr>
            <a:endParaRPr lang="en-US" sz="2000" dirty="0"/>
          </a:p>
          <a:p>
            <a:pPr marL="514350" indent="-514350">
              <a:buAutoNum type="arabicPeriod"/>
            </a:pPr>
            <a:endParaRPr lang="en-US" sz="2000" dirty="0"/>
          </a:p>
        </p:txBody>
      </p:sp>
      <p:sp>
        <p:nvSpPr>
          <p:cNvPr id="3" name="Slide Number Placeholder 2">
            <a:extLst>
              <a:ext uri="{FF2B5EF4-FFF2-40B4-BE49-F238E27FC236}">
                <a16:creationId xmlns:a16="http://schemas.microsoft.com/office/drawing/2014/main" id="{CBBECD6F-E694-4C49-9055-58DF592B09CE}"/>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5" name="TextBox 4">
            <a:extLst>
              <a:ext uri="{FF2B5EF4-FFF2-40B4-BE49-F238E27FC236}">
                <a16:creationId xmlns:a16="http://schemas.microsoft.com/office/drawing/2014/main" id="{CBD2D84A-52C7-F64A-9167-B210F20D3420}"/>
              </a:ext>
            </a:extLst>
          </p:cNvPr>
          <p:cNvSpPr txBox="1"/>
          <p:nvPr/>
        </p:nvSpPr>
        <p:spPr>
          <a:xfrm>
            <a:off x="519658" y="2659157"/>
            <a:ext cx="7874833"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Exercise_2</a:t>
            </a:r>
          </a:p>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train_with_checkpoints.py</a:t>
            </a:r>
            <a:endParaRPr lang="en-US"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BBBD3F92-34DE-3D4E-B54D-DEA3596D6A80}"/>
              </a:ext>
            </a:extLst>
          </p:cNvPr>
          <p:cNvSpPr>
            <a:spLocks noGrp="1"/>
          </p:cNvSpPr>
          <p:nvPr>
            <p:ph type="title"/>
          </p:nvPr>
        </p:nvSpPr>
        <p:spPr>
          <a:xfrm>
            <a:off x="0" y="50335"/>
            <a:ext cx="12192000" cy="1325563"/>
          </a:xfrm>
        </p:spPr>
        <p:txBody>
          <a:bodyPr>
            <a:normAutofit/>
          </a:bodyPr>
          <a:lstStyle/>
          <a:p>
            <a:pPr algn="ctr"/>
            <a:r>
              <a:rPr lang="en-US" sz="4000" b="1" dirty="0"/>
              <a:t>Exercise 2</a:t>
            </a:r>
            <a:br>
              <a:rPr lang="en-US" sz="4000" dirty="0"/>
            </a:br>
            <a:r>
              <a:rPr lang="en-US" sz="4000" dirty="0"/>
              <a:t>Part 2 -TF checkpointing using SLURM arrays</a:t>
            </a:r>
          </a:p>
        </p:txBody>
      </p:sp>
      <p:sp>
        <p:nvSpPr>
          <p:cNvPr id="6" name="TextBox 5">
            <a:extLst>
              <a:ext uri="{FF2B5EF4-FFF2-40B4-BE49-F238E27FC236}">
                <a16:creationId xmlns:a16="http://schemas.microsoft.com/office/drawing/2014/main" id="{E00F4588-9C34-284C-8A45-2B1621B0C0CC}"/>
              </a:ext>
            </a:extLst>
          </p:cNvPr>
          <p:cNvSpPr txBox="1"/>
          <p:nvPr/>
        </p:nvSpPr>
        <p:spPr>
          <a:xfrm>
            <a:off x="519657" y="4589906"/>
            <a:ext cx="7874833"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44E3B55-E247-4840-85F5-1A3FCA6F81E8}"/>
              </a:ext>
            </a:extLst>
          </p:cNvPr>
          <p:cNvSpPr txBox="1"/>
          <p:nvPr/>
        </p:nvSpPr>
        <p:spPr>
          <a:xfrm>
            <a:off x="519659" y="5730966"/>
            <a:ext cx="5576341"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ls log*</a:t>
            </a:r>
          </a:p>
          <a:p>
            <a:r>
              <a:rPr lang="en-US" dirty="0">
                <a:latin typeface="Courier New" panose="02070309020205020404" pitchFamily="49" charset="0"/>
                <a:cs typeface="Courier New" panose="02070309020205020404" pitchFamily="49" charset="0"/>
              </a:rPr>
              <a:t>$ cat log.1</a:t>
            </a:r>
          </a:p>
        </p:txBody>
      </p:sp>
    </p:spTree>
    <p:extLst>
      <p:ext uri="{BB962C8B-B14F-4D97-AF65-F5344CB8AC3E}">
        <p14:creationId xmlns:p14="http://schemas.microsoft.com/office/powerpoint/2010/main" val="244954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310151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p>
          <a:p>
            <a:r>
              <a:rPr lang="en-US" dirty="0"/>
              <a:t>Understand the importance of fault tolerance in HPC workloads.</a:t>
            </a:r>
          </a:p>
          <a:p>
            <a:r>
              <a:rPr lang="en-US" dirty="0"/>
              <a:t>Learn about different fault tolerance approaches (</a:t>
            </a:r>
            <a:r>
              <a:rPr lang="en-US" b="1" dirty="0"/>
              <a:t>Checkpointing</a:t>
            </a:r>
            <a:r>
              <a:rPr lang="en-US" dirty="0"/>
              <a:t>).</a:t>
            </a:r>
          </a:p>
          <a:p>
            <a:r>
              <a:rPr lang="en-US" dirty="0"/>
              <a:t>Gain practice on how to design resilient workflows using SLURM.</a:t>
            </a:r>
          </a:p>
          <a:p>
            <a:r>
              <a:rPr lang="en-US" dirty="0"/>
              <a:t>Familiarize with some existing checkpointing techniques in Python.</a:t>
            </a:r>
          </a:p>
          <a:p>
            <a:r>
              <a:rPr lang="en-US" dirty="0"/>
              <a:t>Introduce system-level checkpointing using DMTCP.</a:t>
            </a:r>
          </a:p>
          <a:p>
            <a:endParaRPr lang="en-US" dirty="0"/>
          </a:p>
          <a:p>
            <a:pPr marL="0" indent="0">
              <a:buNone/>
            </a:pPr>
            <a:r>
              <a:rPr lang="en-US" dirty="0">
                <a:solidFill>
                  <a:srgbClr val="FF0000"/>
                </a:solidFill>
              </a:rPr>
              <a:t>NOTE: We recommend using a shell on Discovery when trying the provided examples.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2</a:t>
            </a:fld>
            <a:endParaRPr lang="en-US" dirty="0"/>
          </a:p>
        </p:txBody>
      </p:sp>
      <p:sp>
        <p:nvSpPr>
          <p:cNvPr id="5" name="TextBox 4">
            <a:extLst>
              <a:ext uri="{FF2B5EF4-FFF2-40B4-BE49-F238E27FC236}">
                <a16:creationId xmlns:a16="http://schemas.microsoft.com/office/drawing/2014/main" id="{0194F95C-914F-D247-A99F-ACFD184784D3}"/>
              </a:ext>
            </a:extLst>
          </p:cNvPr>
          <p:cNvSpPr txBox="1"/>
          <p:nvPr/>
        </p:nvSpPr>
        <p:spPr>
          <a:xfrm>
            <a:off x="4227226" y="658333"/>
            <a:ext cx="1814343" cy="584775"/>
          </a:xfrm>
          <a:prstGeom prst="rect">
            <a:avLst/>
          </a:prstGeom>
          <a:noFill/>
        </p:spPr>
        <p:txBody>
          <a:bodyPr wrap="none" rtlCol="0">
            <a:spAutoFit/>
          </a:bodyPr>
          <a:lstStyle/>
          <a:p>
            <a:r>
              <a:rPr lang="en-US" sz="3200" b="1" dirty="0"/>
              <a:t>Overview</a:t>
            </a:r>
          </a:p>
        </p:txBody>
      </p:sp>
    </p:spTree>
    <p:extLst>
      <p:ext uri="{BB962C8B-B14F-4D97-AF65-F5344CB8AC3E}">
        <p14:creationId xmlns:p14="http://schemas.microsoft.com/office/powerpoint/2010/main" val="41623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Supplementary Material</a:t>
            </a:r>
          </a:p>
        </p:txBody>
      </p:sp>
    </p:spTree>
    <p:extLst>
      <p:ext uri="{BB962C8B-B14F-4D97-AF65-F5344CB8AC3E}">
        <p14:creationId xmlns:p14="http://schemas.microsoft.com/office/powerpoint/2010/main" val="212414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3 (Optional)</a:t>
            </a:r>
            <a:br>
              <a:rPr lang="en-US" dirty="0"/>
            </a:br>
            <a:r>
              <a:rPr lang="en-US" dirty="0"/>
              <a:t>System-level checkpointing</a:t>
            </a:r>
          </a:p>
        </p:txBody>
      </p:sp>
      <p:sp>
        <p:nvSpPr>
          <p:cNvPr id="3" name="Text Placeholder 2">
            <a:extLst>
              <a:ext uri="{FF2B5EF4-FFF2-40B4-BE49-F238E27FC236}">
                <a16:creationId xmlns:a16="http://schemas.microsoft.com/office/drawing/2014/main" id="{821B8E8C-6F96-D748-A77A-E0E6489F3688}"/>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Familiarize with system-level checkpointing using DMTCP.</a:t>
            </a:r>
          </a:p>
          <a:p>
            <a:pPr marL="342900" indent="-342900">
              <a:buFont typeface="Arial" panose="020B0604020202020204" pitchFamily="34" charset="0"/>
              <a:buChar char="•"/>
            </a:pPr>
            <a:r>
              <a:rPr lang="en-US" dirty="0"/>
              <a:t>Run SLURM scripts that use DMTCP checkpointing.</a:t>
            </a:r>
          </a:p>
          <a:p>
            <a:endParaRPr lang="en-US" dirty="0"/>
          </a:p>
        </p:txBody>
      </p:sp>
    </p:spTree>
    <p:extLst>
      <p:ext uri="{BB962C8B-B14F-4D97-AF65-F5344CB8AC3E}">
        <p14:creationId xmlns:p14="http://schemas.microsoft.com/office/powerpoint/2010/main" val="16433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87B2-7035-8E49-9D4B-AE15AE73007A}"/>
              </a:ext>
            </a:extLst>
          </p:cNvPr>
          <p:cNvSpPr>
            <a:spLocks noGrp="1"/>
          </p:cNvSpPr>
          <p:nvPr>
            <p:ph type="title"/>
          </p:nvPr>
        </p:nvSpPr>
        <p:spPr>
          <a:xfrm>
            <a:off x="0" y="350136"/>
            <a:ext cx="5966086" cy="1217408"/>
          </a:xfrm>
        </p:spPr>
        <p:txBody>
          <a:bodyPr>
            <a:noAutofit/>
          </a:bodyPr>
          <a:lstStyle/>
          <a:p>
            <a:pPr algn="ctr"/>
            <a:r>
              <a:rPr lang="en-US" sz="3600" dirty="0"/>
              <a:t>DMTCP (Distributed </a:t>
            </a:r>
            <a:r>
              <a:rPr lang="en-US" sz="3600" dirty="0" err="1"/>
              <a:t>MultiThreaded</a:t>
            </a:r>
            <a:r>
              <a:rPr lang="en-US" sz="3600" dirty="0"/>
              <a:t> Checkpointing)</a:t>
            </a:r>
          </a:p>
        </p:txBody>
      </p:sp>
      <p:sp>
        <p:nvSpPr>
          <p:cNvPr id="3" name="Content Placeholder 2">
            <a:extLst>
              <a:ext uri="{FF2B5EF4-FFF2-40B4-BE49-F238E27FC236}">
                <a16:creationId xmlns:a16="http://schemas.microsoft.com/office/drawing/2014/main" id="{EFE52E6C-E9F7-CC4F-88B6-BFDDD511D3C2}"/>
              </a:ext>
            </a:extLst>
          </p:cNvPr>
          <p:cNvSpPr>
            <a:spLocks noGrp="1"/>
          </p:cNvSpPr>
          <p:nvPr>
            <p:ph sz="half" idx="1"/>
          </p:nvPr>
        </p:nvSpPr>
        <p:spPr>
          <a:xfrm>
            <a:off x="6283029" y="370242"/>
            <a:ext cx="5679121" cy="4895850"/>
          </a:xfrm>
        </p:spPr>
        <p:txBody>
          <a:bodyPr>
            <a:noAutofit/>
          </a:bodyPr>
          <a:lstStyle/>
          <a:p>
            <a:r>
              <a:rPr lang="en-US" sz="2400" dirty="0">
                <a:solidFill>
                  <a:schemeClr val="tx1"/>
                </a:solidFill>
                <a:cs typeface="Courier New" panose="02070309020205020404" pitchFamily="49" charset="0"/>
              </a:rPr>
              <a:t>Directory overview </a:t>
            </a:r>
            <a:r>
              <a:rPr lang="en-US" sz="2000" dirty="0" err="1">
                <a:solidFill>
                  <a:schemeClr val="tx1"/>
                </a:solidFill>
                <a:latin typeface="Courier New" panose="02070309020205020404" pitchFamily="49" charset="0"/>
                <a:cs typeface="Courier New" panose="02070309020205020404" pitchFamily="49" charset="0"/>
              </a:rPr>
              <a:t>checkpointing_training</a:t>
            </a:r>
            <a:r>
              <a:rPr lang="en-US" sz="2000" dirty="0">
                <a:solidFill>
                  <a:schemeClr val="tx1"/>
                </a:solidFill>
                <a:latin typeface="Courier New" panose="02070309020205020404" pitchFamily="49" charset="0"/>
                <a:cs typeface="Courier New" panose="02070309020205020404" pitchFamily="49" charset="0"/>
              </a:rPr>
              <a:t>/Exercise_3</a:t>
            </a:r>
            <a:r>
              <a:rPr lang="en-US" sz="2400" dirty="0">
                <a:solidFill>
                  <a:schemeClr val="tx1"/>
                </a:solidFill>
              </a:rPr>
              <a:t>:</a:t>
            </a:r>
          </a:p>
          <a:p>
            <a:pPr lvl="1"/>
            <a:r>
              <a:rPr lang="en-US" b="1" dirty="0">
                <a:solidFill>
                  <a:srgbClr val="FF0000"/>
                </a:solidFill>
              </a:rPr>
              <a:t>Serial</a:t>
            </a:r>
            <a:r>
              <a:rPr lang="en-US" dirty="0">
                <a:solidFill>
                  <a:schemeClr val="tx1"/>
                </a:solidFill>
              </a:rPr>
              <a:t> job example with DMTCP</a:t>
            </a:r>
          </a:p>
          <a:p>
            <a:pPr lvl="1"/>
            <a:r>
              <a:rPr lang="en-US" b="1" dirty="0">
                <a:solidFill>
                  <a:srgbClr val="FF0000"/>
                </a:solidFill>
              </a:rPr>
              <a:t>MPI</a:t>
            </a:r>
            <a:r>
              <a:rPr lang="en-US" dirty="0">
                <a:solidFill>
                  <a:schemeClr val="tx1"/>
                </a:solidFill>
              </a:rPr>
              <a:t> job example with DMTCP</a:t>
            </a:r>
          </a:p>
          <a:p>
            <a:pPr lvl="1"/>
            <a:r>
              <a:rPr lang="en-US" b="1" dirty="0">
                <a:solidFill>
                  <a:srgbClr val="FF0000"/>
                </a:solidFill>
              </a:rPr>
              <a:t>Array</a:t>
            </a:r>
            <a:r>
              <a:rPr lang="en-US" dirty="0">
                <a:solidFill>
                  <a:schemeClr val="tx1"/>
                </a:solidFill>
              </a:rPr>
              <a:t> job example with DMTCP</a:t>
            </a:r>
          </a:p>
          <a:p>
            <a:r>
              <a:rPr lang="en-US" sz="2400" dirty="0">
                <a:solidFill>
                  <a:schemeClr val="tx1"/>
                </a:solidFill>
              </a:rPr>
              <a:t>In each sub-directory:</a:t>
            </a:r>
          </a:p>
          <a:p>
            <a:pPr lvl="1"/>
            <a:r>
              <a:rPr lang="en-US" dirty="0">
                <a:solidFill>
                  <a:schemeClr val="tx1"/>
                </a:solidFill>
              </a:rPr>
              <a:t>sample C++ code</a:t>
            </a:r>
          </a:p>
          <a:p>
            <a:pPr lvl="1"/>
            <a:r>
              <a:rPr lang="en-US" dirty="0">
                <a:solidFill>
                  <a:schemeClr val="tx1"/>
                </a:solidFill>
              </a:rPr>
              <a:t>binary executable of the C++ code</a:t>
            </a:r>
          </a:p>
          <a:p>
            <a:pPr lvl="1"/>
            <a:r>
              <a:rPr lang="en-US" dirty="0">
                <a:solidFill>
                  <a:schemeClr val="tx1"/>
                </a:solidFill>
              </a:rPr>
              <a:t>SLURM submit shell script </a:t>
            </a:r>
          </a:p>
          <a:p>
            <a:pPr marL="0" indent="0">
              <a:buNone/>
            </a:pPr>
            <a:endParaRPr lang="en-US" sz="2400" dirty="0">
              <a:solidFill>
                <a:schemeClr val="tx1"/>
              </a:solidFill>
            </a:endParaRPr>
          </a:p>
          <a:p>
            <a:endParaRPr lang="en-US" sz="2400" dirty="0">
              <a:solidFill>
                <a:schemeClr val="tx1"/>
              </a:solidFill>
            </a:endParaRPr>
          </a:p>
          <a:p>
            <a:pPr lvl="1"/>
            <a:endParaRPr lang="en-US" dirty="0">
              <a:solidFill>
                <a:schemeClr val="tx1"/>
              </a:solidFill>
            </a:endParaRPr>
          </a:p>
        </p:txBody>
      </p:sp>
      <p:sp>
        <p:nvSpPr>
          <p:cNvPr id="4" name="Content Placeholder 3">
            <a:extLst>
              <a:ext uri="{FF2B5EF4-FFF2-40B4-BE49-F238E27FC236}">
                <a16:creationId xmlns:a16="http://schemas.microsoft.com/office/drawing/2014/main" id="{3F0FE1EE-2D82-FD4B-B1A9-228266ADBECD}"/>
              </a:ext>
            </a:extLst>
          </p:cNvPr>
          <p:cNvSpPr>
            <a:spLocks noGrp="1"/>
          </p:cNvSpPr>
          <p:nvPr>
            <p:ph sz="half" idx="2"/>
          </p:nvPr>
        </p:nvSpPr>
        <p:spPr>
          <a:xfrm>
            <a:off x="212271" y="1798845"/>
            <a:ext cx="5836679" cy="4922630"/>
          </a:xfrm>
        </p:spPr>
        <p:txBody>
          <a:bodyPr>
            <a:normAutofit/>
          </a:bodyPr>
          <a:lstStyle/>
          <a:p>
            <a:r>
              <a:rPr lang="en-US" dirty="0">
                <a:solidFill>
                  <a:schemeClr val="bg1"/>
                </a:solidFill>
              </a:rPr>
              <a:t>DMTCP is a system-level checkpointing tool that runs in the background (</a:t>
            </a:r>
            <a:r>
              <a:rPr lang="en-US" dirty="0" err="1">
                <a:solidFill>
                  <a:schemeClr val="bg1"/>
                </a:solidFill>
              </a:rPr>
              <a:t>dmtcp.sourceforge.net</a:t>
            </a:r>
            <a:r>
              <a:rPr lang="en-US" dirty="0">
                <a:solidFill>
                  <a:schemeClr val="bg1"/>
                </a:solidFill>
              </a:rPr>
              <a:t>).</a:t>
            </a:r>
          </a:p>
          <a:p>
            <a:r>
              <a:rPr lang="en-US" dirty="0">
                <a:solidFill>
                  <a:schemeClr val="bg1"/>
                </a:solidFill>
              </a:rPr>
              <a:t>DMTCP is available on the cluster:</a:t>
            </a:r>
          </a:p>
          <a:p>
            <a:endParaRPr lang="en-US" dirty="0">
              <a:solidFill>
                <a:schemeClr val="bg1"/>
              </a:solidFill>
            </a:endParaRPr>
          </a:p>
          <a:p>
            <a:r>
              <a:rPr lang="en-US" b="1" dirty="0">
                <a:solidFill>
                  <a:schemeClr val="bg1"/>
                </a:solidFill>
              </a:rPr>
              <a:t>It doesn’t require any code modifications.</a:t>
            </a:r>
          </a:p>
          <a:p>
            <a:r>
              <a:rPr lang="en-US" dirty="0">
                <a:solidFill>
                  <a:schemeClr val="bg1"/>
                </a:solidFill>
              </a:rPr>
              <a:t>Works with most Linux applications: Python, </a:t>
            </a:r>
            <a:r>
              <a:rPr lang="en-US" dirty="0" err="1">
                <a:solidFill>
                  <a:schemeClr val="bg1"/>
                </a:solidFill>
              </a:rPr>
              <a:t>Matlab</a:t>
            </a:r>
            <a:r>
              <a:rPr lang="en-US" dirty="0">
                <a:solidFill>
                  <a:schemeClr val="bg1"/>
                </a:solidFill>
              </a:rPr>
              <a:t>, R, GUI, MPI etc.</a:t>
            </a:r>
          </a:p>
          <a:p>
            <a:endParaRPr lang="en-US" dirty="0">
              <a:solidFill>
                <a:schemeClr val="bg1"/>
              </a:solidFill>
            </a:endParaRPr>
          </a:p>
          <a:p>
            <a:pPr marL="0" indent="0">
              <a:buNone/>
            </a:pPr>
            <a:endParaRPr lang="en-US" dirty="0">
              <a:solidFill>
                <a:schemeClr val="bg1"/>
              </a:solidFill>
            </a:endParaRPr>
          </a:p>
        </p:txBody>
      </p:sp>
      <p:sp>
        <p:nvSpPr>
          <p:cNvPr id="5" name="Slide Number Placeholder 4">
            <a:extLst>
              <a:ext uri="{FF2B5EF4-FFF2-40B4-BE49-F238E27FC236}">
                <a16:creationId xmlns:a16="http://schemas.microsoft.com/office/drawing/2014/main" id="{190021BB-FC07-4F4B-B394-1676FAEA5618}"/>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6" name="TextBox 5">
            <a:extLst>
              <a:ext uri="{FF2B5EF4-FFF2-40B4-BE49-F238E27FC236}">
                <a16:creationId xmlns:a16="http://schemas.microsoft.com/office/drawing/2014/main" id="{BD7F7A48-0D74-4145-A9C1-FB37439880EF}"/>
              </a:ext>
            </a:extLst>
          </p:cNvPr>
          <p:cNvSpPr txBox="1"/>
          <p:nvPr/>
        </p:nvSpPr>
        <p:spPr>
          <a:xfrm>
            <a:off x="212271" y="3596085"/>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avail </a:t>
            </a:r>
            <a:r>
              <a:rPr lang="en-US" sz="2000" dirty="0" err="1">
                <a:latin typeface="Courier New" panose="02070309020205020404" pitchFamily="49" charset="0"/>
                <a:cs typeface="Courier New" panose="02070309020205020404" pitchFamily="49" charset="0"/>
              </a:rPr>
              <a:t>dmtcp</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4070F02-8A65-AC48-8915-7A2FB5E1CBF2}"/>
              </a:ext>
            </a:extLst>
          </p:cNvPr>
          <p:cNvSpPr txBox="1"/>
          <p:nvPr/>
        </p:nvSpPr>
        <p:spPr>
          <a:xfrm>
            <a:off x="6401216" y="5026391"/>
            <a:ext cx="3987384"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a:t>The scripts were modified from the RSE-Cambridge repo: </a:t>
            </a:r>
            <a:r>
              <a:rPr lang="en-US" sz="2400" u="sng" dirty="0">
                <a:hlinkClick r:id="rId3"/>
              </a:rPr>
              <a:t>https://github.com/RSE-Cambridge/dmtcp-tests</a:t>
            </a:r>
            <a:r>
              <a:rPr lang="en-US" sz="2400" dirty="0"/>
              <a:t>.</a:t>
            </a:r>
          </a:p>
        </p:txBody>
      </p:sp>
    </p:spTree>
    <p:extLst>
      <p:ext uri="{BB962C8B-B14F-4D97-AF65-F5344CB8AC3E}">
        <p14:creationId xmlns:p14="http://schemas.microsoft.com/office/powerpoint/2010/main" val="34693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59DEF-77FD-9447-94AC-40EBF12DF206}"/>
              </a:ext>
            </a:extLst>
          </p:cNvPr>
          <p:cNvSpPr>
            <a:spLocks noGrp="1"/>
          </p:cNvSpPr>
          <p:nvPr>
            <p:ph idx="1"/>
          </p:nvPr>
        </p:nvSpPr>
        <p:spPr>
          <a:xfrm>
            <a:off x="209864" y="1692000"/>
            <a:ext cx="10949066" cy="5029475"/>
          </a:xfrm>
        </p:spPr>
        <p:txBody>
          <a:bodyPr>
            <a:normAutofit/>
          </a:bodyPr>
          <a:lstStyle/>
          <a:p>
            <a:r>
              <a:rPr lang="en-US" sz="2400" dirty="0"/>
              <a:t>Each directory inside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t>
            </a:r>
            <a:r>
              <a:rPr lang="en-US" sz="2400" dirty="0">
                <a:latin typeface="Courier New" panose="02070309020205020404" pitchFamily="49" charset="0"/>
                <a:cs typeface="Courier New" panose="02070309020205020404" pitchFamily="49" charset="0"/>
              </a:rPr>
              <a:t> </a:t>
            </a:r>
            <a:r>
              <a:rPr lang="en-US" sz="2400" dirty="0"/>
              <a:t>provides sample files to demonstrate different DMTCP use cases with SLURM.</a:t>
            </a:r>
          </a:p>
          <a:p>
            <a:r>
              <a:rPr lang="en-US" sz="2400" dirty="0"/>
              <a:t>The SLURM scripts </a:t>
            </a:r>
            <a:r>
              <a:rPr lang="en-US" sz="2000" dirty="0">
                <a:latin typeface="Courier New" panose="02070309020205020404" pitchFamily="49" charset="0"/>
                <a:cs typeface="Courier New" panose="02070309020205020404" pitchFamily="49" charset="0"/>
              </a:rPr>
              <a:t>submit_*_</a:t>
            </a:r>
            <a:r>
              <a:rPr lang="en-US" sz="2000" dirty="0" err="1">
                <a:latin typeface="Courier New" panose="02070309020205020404" pitchFamily="49" charset="0"/>
                <a:cs typeface="Courier New" panose="02070309020205020404" pitchFamily="49" charset="0"/>
              </a:rPr>
              <a:t>slurm.bash</a:t>
            </a:r>
            <a:r>
              <a:rPr lang="en-US" sz="2000" dirty="0">
                <a:latin typeface="Courier New" panose="02070309020205020404" pitchFamily="49" charset="0"/>
                <a:cs typeface="Courier New" panose="02070309020205020404" pitchFamily="49" charset="0"/>
              </a:rPr>
              <a:t> </a:t>
            </a:r>
            <a:r>
              <a:rPr lang="en-US" sz="2400" dirty="0"/>
              <a:t>are examples of how to run your program with </a:t>
            </a:r>
            <a:r>
              <a:rPr lang="en-US" sz="2400" dirty="0" err="1"/>
              <a:t>dmtcp</a:t>
            </a:r>
            <a:r>
              <a:rPr lang="en-US" sz="2400" dirty="0"/>
              <a:t>.</a:t>
            </a:r>
            <a:endParaRPr lang="en-US" sz="2400" dirty="0">
              <a:latin typeface="Courier New" panose="02070309020205020404" pitchFamily="49" charset="0"/>
              <a:cs typeface="Courier New" panose="02070309020205020404" pitchFamily="49" charset="0"/>
            </a:endParaRPr>
          </a:p>
          <a:p>
            <a:pPr marL="0" indent="0">
              <a:buNone/>
            </a:pPr>
            <a:r>
              <a:rPr lang="en-US" sz="2400" dirty="0"/>
              <a:t>The main steps are:</a:t>
            </a:r>
          </a:p>
          <a:p>
            <a:pPr marL="514350" indent="-514350">
              <a:buAutoNum type="arabicPeriod"/>
            </a:pPr>
            <a:r>
              <a:rPr lang="en-US" sz="2400" dirty="0"/>
              <a:t>Load the DMTCP module </a:t>
            </a:r>
            <a:endParaRPr lang="en-US" sz="2200" dirty="0"/>
          </a:p>
          <a:p>
            <a:pPr marL="514350" indent="-514350">
              <a:buAutoNum type="arabicPeriod"/>
            </a:pPr>
            <a:r>
              <a:rPr lang="en-US" sz="2400" dirty="0"/>
              <a:t>Define the command to be run by setting variable: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runcmd</a:t>
            </a:r>
            <a:endParaRPr lang="en-US" sz="2000" dirty="0"/>
          </a:p>
          <a:p>
            <a:pPr marL="514350" indent="-514350">
              <a:buAutoNum type="arabicPeriod"/>
            </a:pPr>
            <a:r>
              <a:rPr lang="en-US" sz="2400" dirty="0"/>
              <a:t>Define the checkpointing time interval (in seconds): </a:t>
            </a:r>
            <a:r>
              <a:rPr lang="en-US" sz="2000" dirty="0">
                <a:latin typeface="Courier New" panose="02070309020205020404" pitchFamily="49" charset="0"/>
                <a:cs typeface="Courier New" panose="02070309020205020404" pitchFamily="49" charset="0"/>
              </a:rPr>
              <a:t>$tint</a:t>
            </a:r>
            <a:endParaRPr lang="en-US" sz="2400" dirty="0"/>
          </a:p>
          <a:p>
            <a:pPr marL="514350" indent="-514350">
              <a:buAutoNum type="arabicPeriod"/>
            </a:pPr>
            <a:r>
              <a:rPr lang="en-US" sz="2400" dirty="0"/>
              <a:t>Activate the </a:t>
            </a:r>
            <a:r>
              <a:rPr lang="en-US" sz="2400" dirty="0" err="1"/>
              <a:t>dmtcp</a:t>
            </a:r>
            <a:r>
              <a:rPr lang="en-US" sz="2400" dirty="0"/>
              <a:t> </a:t>
            </a:r>
            <a:r>
              <a:rPr lang="en-US" sz="2400" dirty="0" err="1"/>
              <a:t>deamon</a:t>
            </a:r>
            <a:r>
              <a:rPr lang="en-US" sz="2400" dirty="0"/>
              <a:t> (background program): </a:t>
            </a:r>
            <a:r>
              <a:rPr lang="en-US" sz="2000" dirty="0" err="1">
                <a:latin typeface="Courier New" panose="02070309020205020404" pitchFamily="49" charset="0"/>
                <a:cs typeface="Courier New" panose="02070309020205020404" pitchFamily="49" charset="0"/>
              </a:rPr>
              <a:t>dmtcp_coordinator</a:t>
            </a:r>
            <a:r>
              <a:rPr lang="en-US" sz="2000" dirty="0">
                <a:latin typeface="Courier New" panose="02070309020205020404" pitchFamily="49" charset="0"/>
                <a:cs typeface="Courier New" panose="02070309020205020404" pitchFamily="49" charset="0"/>
              </a:rPr>
              <a:t> </a:t>
            </a:r>
          </a:p>
          <a:p>
            <a:pPr marL="514350" indent="-514350">
              <a:buAutoNum type="arabicPeriod"/>
            </a:pPr>
            <a:r>
              <a:rPr lang="en-US" sz="2400" dirty="0"/>
              <a:t>Check if checkpointing occurred:</a:t>
            </a:r>
          </a:p>
          <a:p>
            <a:pPr marL="971550" lvl="1" indent="-514350">
              <a:buAutoNum type="arabicPeriod"/>
            </a:pPr>
            <a:r>
              <a:rPr lang="en-US" sz="2000" dirty="0"/>
              <a:t>If a restart script (</a:t>
            </a:r>
            <a:r>
              <a:rPr lang="en-US" sz="1800" dirty="0">
                <a:latin typeface="Courier New" panose="02070309020205020404" pitchFamily="49" charset="0"/>
                <a:cs typeface="Courier New" panose="02070309020205020404" pitchFamily="49" charset="0"/>
              </a:rPr>
              <a:t>$RESTARTSCRIPT</a:t>
            </a:r>
            <a:r>
              <a:rPr lang="en-US" sz="2000" dirty="0"/>
              <a:t>) exists, use the program: </a:t>
            </a:r>
            <a:r>
              <a:rPr lang="en-US" sz="1800" dirty="0" err="1">
                <a:latin typeface="Courier New" panose="02070309020205020404" pitchFamily="49" charset="0"/>
                <a:cs typeface="Courier New" panose="02070309020205020404" pitchFamily="49" charset="0"/>
              </a:rPr>
              <a:t>dmtcp_restart</a:t>
            </a:r>
            <a:endParaRPr lang="en-US" sz="2000" dirty="0"/>
          </a:p>
          <a:p>
            <a:pPr marL="971550" lvl="1" indent="-514350">
              <a:buAutoNum type="arabicPeriod"/>
            </a:pPr>
            <a:r>
              <a:rPr lang="en-US" sz="2000" dirty="0"/>
              <a:t>Otherwise, use the </a:t>
            </a:r>
            <a:r>
              <a:rPr lang="en-US" sz="2000"/>
              <a:t>program: </a:t>
            </a:r>
            <a:r>
              <a:rPr lang="en-US" sz="1800">
                <a:latin typeface="Courier New" panose="02070309020205020404" pitchFamily="49" charset="0"/>
                <a:cs typeface="Courier New" panose="02070309020205020404" pitchFamily="49" charset="0"/>
              </a:rPr>
              <a:t>dmtcp</a:t>
            </a:r>
            <a:r>
              <a:rPr lang="en-US" sz="1800" dirty="0" err="1">
                <a:latin typeface="Courier New" panose="02070309020205020404" pitchFamily="49" charset="0"/>
                <a:cs typeface="Courier New" panose="02070309020205020404" pitchFamily="49" charset="0"/>
              </a:rPr>
              <a:t>_launch</a:t>
            </a:r>
            <a:endParaRPr lang="en-US" sz="2000" dirty="0"/>
          </a:p>
        </p:txBody>
      </p:sp>
      <p:sp>
        <p:nvSpPr>
          <p:cNvPr id="3" name="Slide Number Placeholder 2">
            <a:extLst>
              <a:ext uri="{FF2B5EF4-FFF2-40B4-BE49-F238E27FC236}">
                <a16:creationId xmlns:a16="http://schemas.microsoft.com/office/drawing/2014/main" id="{26D9D8DB-0F0F-9947-BF07-58A3E24DA76A}"/>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4" name="Title 3">
            <a:extLst>
              <a:ext uri="{FF2B5EF4-FFF2-40B4-BE49-F238E27FC236}">
                <a16:creationId xmlns:a16="http://schemas.microsoft.com/office/drawing/2014/main" id="{00BBBB33-FC31-7945-B97B-823B8DA5AABE}"/>
              </a:ext>
            </a:extLst>
          </p:cNvPr>
          <p:cNvSpPr>
            <a:spLocks noGrp="1"/>
          </p:cNvSpPr>
          <p:nvPr>
            <p:ph type="title"/>
          </p:nvPr>
        </p:nvSpPr>
        <p:spPr>
          <a:xfrm>
            <a:off x="838200" y="80315"/>
            <a:ext cx="10515600" cy="1325563"/>
          </a:xfrm>
        </p:spPr>
        <p:txBody>
          <a:bodyPr>
            <a:normAutofit/>
          </a:bodyPr>
          <a:lstStyle/>
          <a:p>
            <a:pPr algn="ctr"/>
            <a:r>
              <a:rPr lang="en-US" sz="4000" b="1" dirty="0"/>
              <a:t>Exercise 3 </a:t>
            </a:r>
            <a:br>
              <a:rPr lang="en-US" sz="4000" b="1" dirty="0"/>
            </a:br>
            <a:r>
              <a:rPr lang="en-US" sz="4000" dirty="0"/>
              <a:t>Part 1 – DMTCP checkpointing steps</a:t>
            </a:r>
          </a:p>
        </p:txBody>
      </p:sp>
    </p:spTree>
    <p:extLst>
      <p:ext uri="{BB962C8B-B14F-4D97-AF65-F5344CB8AC3E}">
        <p14:creationId xmlns:p14="http://schemas.microsoft.com/office/powerpoint/2010/main" val="21835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0EB852-3F53-104A-A4ED-300A669B1993}"/>
              </a:ext>
            </a:extLst>
          </p:cNvPr>
          <p:cNvSpPr>
            <a:spLocks noGrp="1"/>
          </p:cNvSpPr>
          <p:nvPr>
            <p:ph idx="1"/>
          </p:nvPr>
        </p:nvSpPr>
        <p:spPr>
          <a:xfrm>
            <a:off x="269823" y="1454046"/>
            <a:ext cx="11083977" cy="5403954"/>
          </a:xfrm>
        </p:spPr>
        <p:txBody>
          <a:bodyPr>
            <a:normAutofit/>
          </a:bodyPr>
          <a:lstStyle/>
          <a:p>
            <a:r>
              <a:rPr lang="en-US" sz="2400" dirty="0"/>
              <a:t>We’ll demonstrate the array-job example provided in directory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400" dirty="0"/>
              <a:t>Note that all examples (serial, MPI and array) exhibit a similar SLURM script structure </a:t>
            </a:r>
          </a:p>
          <a:p>
            <a:pPr marL="514350" indent="-514350">
              <a:buAutoNum type="arabicPeriod"/>
            </a:pPr>
            <a:r>
              <a:rPr lang="en-US" sz="2400" dirty="0"/>
              <a:t>Inspect the </a:t>
            </a:r>
            <a:r>
              <a:rPr lang="en-US" sz="2400" dirty="0" err="1"/>
              <a:t>fils</a:t>
            </a:r>
            <a:r>
              <a:rPr lang="en-US" sz="2400" dirty="0"/>
              <a:t> inside the array-job directory:</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Review the SLURM script that submits 10 array tasks, 1 at a time.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Submit the array job and inspect the output:</a:t>
            </a:r>
          </a:p>
        </p:txBody>
      </p:sp>
      <p:sp>
        <p:nvSpPr>
          <p:cNvPr id="3" name="Slide Number Placeholder 2">
            <a:extLst>
              <a:ext uri="{FF2B5EF4-FFF2-40B4-BE49-F238E27FC236}">
                <a16:creationId xmlns:a16="http://schemas.microsoft.com/office/drawing/2014/main" id="{81533486-4EA1-0943-8189-ACE42340C9CE}"/>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8EE636A1-ED48-D741-9C40-B4889CBBFE6F}"/>
              </a:ext>
            </a:extLst>
          </p:cNvPr>
          <p:cNvSpPr>
            <a:spLocks noGrp="1"/>
          </p:cNvSpPr>
          <p:nvPr>
            <p:ph type="title"/>
          </p:nvPr>
        </p:nvSpPr>
        <p:spPr>
          <a:xfrm>
            <a:off x="838200" y="50335"/>
            <a:ext cx="10515600" cy="1325563"/>
          </a:xfrm>
        </p:spPr>
        <p:txBody>
          <a:bodyPr>
            <a:normAutofit/>
          </a:bodyPr>
          <a:lstStyle/>
          <a:p>
            <a:pPr algn="ctr"/>
            <a:r>
              <a:rPr lang="en-US" sz="4000" b="1" dirty="0"/>
              <a:t>Exercise 3</a:t>
            </a:r>
            <a:br>
              <a:rPr lang="en-US" sz="4000" b="1" dirty="0"/>
            </a:br>
            <a:r>
              <a:rPr lang="en-US" sz="4000" dirty="0"/>
              <a:t>Part 2 – run a SLURM job with DMTCP </a:t>
            </a:r>
          </a:p>
        </p:txBody>
      </p:sp>
      <p:sp>
        <p:nvSpPr>
          <p:cNvPr id="6" name="TextBox 5">
            <a:extLst>
              <a:ext uri="{FF2B5EF4-FFF2-40B4-BE49-F238E27FC236}">
                <a16:creationId xmlns:a16="http://schemas.microsoft.com/office/drawing/2014/main" id="{578959F6-5224-EB42-B5A0-42F04756AC3C}"/>
              </a:ext>
            </a:extLst>
          </p:cNvPr>
          <p:cNvSpPr txBox="1"/>
          <p:nvPr/>
        </p:nvSpPr>
        <p:spPr>
          <a:xfrm>
            <a:off x="723900" y="3075057"/>
            <a:ext cx="818587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000" dirty="0">
                <a:latin typeface="Courier New" panose="02070309020205020404" pitchFamily="49" charset="0"/>
                <a:cs typeface="Courier New" panose="02070309020205020404" pitchFamily="49" charset="0"/>
              </a:rPr>
              <a:t>$ ls</a:t>
            </a:r>
          </a:p>
        </p:txBody>
      </p:sp>
      <p:sp>
        <p:nvSpPr>
          <p:cNvPr id="8" name="TextBox 7">
            <a:extLst>
              <a:ext uri="{FF2B5EF4-FFF2-40B4-BE49-F238E27FC236}">
                <a16:creationId xmlns:a16="http://schemas.microsoft.com/office/drawing/2014/main" id="{90D72D87-4A9A-FD45-AD89-C0EC14975301}"/>
              </a:ext>
            </a:extLst>
          </p:cNvPr>
          <p:cNvSpPr txBox="1"/>
          <p:nvPr/>
        </p:nvSpPr>
        <p:spPr>
          <a:xfrm>
            <a:off x="723900" y="453853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submit_array_slurm.bash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170C5A-57BB-C441-8F7C-E443B7297C1C}"/>
              </a:ext>
            </a:extLst>
          </p:cNvPr>
          <p:cNvSpPr txBox="1"/>
          <p:nvPr/>
        </p:nvSpPr>
        <p:spPr>
          <a:xfrm>
            <a:off x="723900" y="595624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submit_array_slurm.bash</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17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F2F6-EB61-784E-A142-F89CBED880FE}"/>
              </a:ext>
            </a:extLst>
          </p:cNvPr>
          <p:cNvSpPr>
            <a:spLocks noGrp="1"/>
          </p:cNvSpPr>
          <p:nvPr>
            <p:ph type="title"/>
          </p:nvPr>
        </p:nvSpPr>
        <p:spPr/>
        <p:txBody>
          <a:bodyPr/>
          <a:lstStyle/>
          <a:p>
            <a:pPr algn="ctr"/>
            <a:r>
              <a:rPr lang="en-US" dirty="0"/>
              <a:t>Final remarks &amp; Q&amp;A’s</a:t>
            </a:r>
          </a:p>
        </p:txBody>
      </p:sp>
      <p:sp>
        <p:nvSpPr>
          <p:cNvPr id="3" name="Text Placeholder 2">
            <a:extLst>
              <a:ext uri="{FF2B5EF4-FFF2-40B4-BE49-F238E27FC236}">
                <a16:creationId xmlns:a16="http://schemas.microsoft.com/office/drawing/2014/main" id="{534F5992-1B18-384D-883E-5F62F79DC7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814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5DA7C-53B8-054C-865F-3FF4706489AC}"/>
              </a:ext>
            </a:extLst>
          </p:cNvPr>
          <p:cNvSpPr>
            <a:spLocks noGrp="1"/>
          </p:cNvSpPr>
          <p:nvPr>
            <p:ph idx="1"/>
          </p:nvPr>
        </p:nvSpPr>
        <p:spPr>
          <a:xfrm>
            <a:off x="284815" y="1692001"/>
            <a:ext cx="10889105" cy="5029474"/>
          </a:xfrm>
        </p:spPr>
        <p:txBody>
          <a:bodyPr>
            <a:normAutofit fontScale="92500" lnSpcReduction="10000"/>
          </a:bodyPr>
          <a:lstStyle/>
          <a:p>
            <a:r>
              <a:rPr lang="en-US" b="1" dirty="0">
                <a:solidFill>
                  <a:srgbClr val="C00000"/>
                </a:solidFill>
              </a:rPr>
              <a:t>How to chose from user-level, application-level or system level checkpointing?</a:t>
            </a:r>
            <a:br>
              <a:rPr lang="en-US" dirty="0"/>
            </a:br>
            <a:r>
              <a:rPr lang="en-US" dirty="0"/>
              <a:t>As a rule of thumb, if the software you use already comes with a built-in checkpointing system, it is often the preferred option. It is probably the most optimized and efficient way to checkpoint.</a:t>
            </a:r>
          </a:p>
          <a:p>
            <a:r>
              <a:rPr lang="en-US" b="1" dirty="0">
                <a:solidFill>
                  <a:srgbClr val="C00000"/>
                </a:solidFill>
              </a:rPr>
              <a:t>Can I checkpoint on Discovery Open OnDemand (OOD)?</a:t>
            </a:r>
            <a:r>
              <a:rPr lang="en-US" b="1" dirty="0"/>
              <a:t> </a:t>
            </a:r>
            <a:br>
              <a:rPr lang="en-US" dirty="0"/>
            </a:br>
            <a:r>
              <a:rPr lang="en-US" dirty="0"/>
              <a:t>There isn’t currently a global way to checkpoint all OOD applications. However, you may implement user-level checkpointing in </a:t>
            </a:r>
            <a:r>
              <a:rPr lang="en-US" dirty="0" err="1"/>
              <a:t>Jupyter</a:t>
            </a:r>
            <a:r>
              <a:rPr lang="en-US" dirty="0"/>
              <a:t> Notebook or R studio, and use application-level checkpointing on supported applications such as MATLAB, Maestro etc.</a:t>
            </a:r>
          </a:p>
          <a:p>
            <a:r>
              <a:rPr lang="en-US" b="1" dirty="0">
                <a:solidFill>
                  <a:srgbClr val="C00000"/>
                </a:solidFill>
              </a:rPr>
              <a:t>When should I use system-level checkpointing (DMTCP)?  </a:t>
            </a:r>
            <a:br>
              <a:rPr lang="en-US" dirty="0"/>
            </a:br>
            <a:r>
              <a:rPr lang="en-US" dirty="0"/>
              <a:t>If you run code in R, Python, C/C++ etc., and do not implement your own checkpointing. However, we strongly recommend you should!</a:t>
            </a:r>
            <a:br>
              <a:rPr lang="en-US" dirty="0"/>
            </a:br>
            <a:r>
              <a:rPr lang="en-US" b="1" dirty="0"/>
              <a:t>Please note that it currently does not support multi-node/GPU workloads.</a:t>
            </a:r>
            <a:endParaRPr lang="en-US" b="1" dirty="0">
              <a:solidFill>
                <a:srgbClr val="C00000"/>
              </a:solidFill>
            </a:endParaRPr>
          </a:p>
        </p:txBody>
      </p:sp>
      <p:sp>
        <p:nvSpPr>
          <p:cNvPr id="3" name="Slide Number Placeholder 2">
            <a:extLst>
              <a:ext uri="{FF2B5EF4-FFF2-40B4-BE49-F238E27FC236}">
                <a16:creationId xmlns:a16="http://schemas.microsoft.com/office/drawing/2014/main" id="{B55CEE4D-D928-304A-A1B4-F1775E41C6A8}"/>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0E7F9460-7A6D-0642-A644-13939FF961E3}"/>
              </a:ext>
            </a:extLst>
          </p:cNvPr>
          <p:cNvSpPr>
            <a:spLocks noGrp="1"/>
          </p:cNvSpPr>
          <p:nvPr>
            <p:ph type="title"/>
          </p:nvPr>
        </p:nvSpPr>
        <p:spPr/>
        <p:txBody>
          <a:bodyPr/>
          <a:lstStyle/>
          <a:p>
            <a:pPr algn="ctr"/>
            <a:r>
              <a:rPr lang="en-US" dirty="0"/>
              <a:t>Final remarks &amp; Q&amp;A’s</a:t>
            </a:r>
          </a:p>
        </p:txBody>
      </p:sp>
    </p:spTree>
    <p:extLst>
      <p:ext uri="{BB962C8B-B14F-4D97-AF65-F5344CB8AC3E}">
        <p14:creationId xmlns:p14="http://schemas.microsoft.com/office/powerpoint/2010/main" val="1206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fontScale="92500" lnSpcReduction="20000"/>
          </a:bodyPr>
          <a:lstStyle/>
          <a:p>
            <a:pPr marL="514350" indent="-514350">
              <a:buAutoNum type="arabicPeriod"/>
            </a:pPr>
            <a:r>
              <a:rPr lang="en-US" dirty="0"/>
              <a:t>Download the </a:t>
            </a:r>
            <a:r>
              <a:rPr lang="en-US" i="1" dirty="0" err="1">
                <a:solidFill>
                  <a:srgbClr val="C00000"/>
                </a:solidFill>
              </a:rPr>
              <a:t>Creating_a_resilient_workflow.zip</a:t>
            </a:r>
            <a:r>
              <a:rPr lang="en-US" i="1" dirty="0">
                <a:solidFill>
                  <a:srgbClr val="C00000"/>
                </a:solidFill>
              </a:rPr>
              <a:t> </a:t>
            </a:r>
            <a:r>
              <a:rPr lang="en-US" dirty="0"/>
              <a:t>to your local machine.</a:t>
            </a:r>
          </a:p>
          <a:p>
            <a:pPr marL="514350" indent="-514350">
              <a:buAutoNum type="arabicPeriod"/>
            </a:pPr>
            <a:r>
              <a:rPr lang="en-US" dirty="0"/>
              <a:t>Copy the training material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Instructions: </a:t>
            </a:r>
            <a:r>
              <a:rPr lang="en-US" dirty="0">
                <a:hlinkClick r:id="rId4"/>
              </a:rPr>
              <a:t>https://rc-docs.northeastern.edu/en/latest/using-ood/fileexplore.html</a:t>
            </a:r>
            <a:r>
              <a:rPr lang="en-US" dirty="0"/>
              <a:t> </a:t>
            </a:r>
          </a:p>
          <a:p>
            <a:pPr marL="971550" lvl="1" indent="-514350">
              <a:buAutoNum type="arabicPeriod"/>
            </a:pPr>
            <a:r>
              <a:rPr lang="en-US" dirty="0"/>
              <a:t>Using ’</a:t>
            </a:r>
            <a:r>
              <a:rPr lang="en-US" dirty="0" err="1"/>
              <a:t>scp</a:t>
            </a:r>
            <a:r>
              <a:rPr lang="en-US" dirty="0"/>
              <a:t>’ through the terminal/shell: </a:t>
            </a:r>
            <a:br>
              <a:rPr lang="en-US" dirty="0"/>
            </a:br>
            <a:r>
              <a:rPr lang="en-US" dirty="0">
                <a:hlinkClick r:id="rId5"/>
              </a:rPr>
              <a:t>https://rc-docs.northeastern.edu/en/latest/using-discovery/transferringdata.html?highlight=scp#</a:t>
            </a:r>
            <a:r>
              <a:rPr lang="en-US" dirty="0"/>
              <a:t>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SSH: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a:p>
            <a:pPr marL="514350" indent="-514350">
              <a:buAutoNum type="arabicPeriod"/>
            </a:pPr>
            <a:r>
              <a:rPr lang="en-US" dirty="0"/>
              <a:t>Unzip and access the material using these commands: </a:t>
            </a:r>
            <a:br>
              <a:rPr lang="en-US" dirty="0"/>
            </a:br>
            <a:br>
              <a:rPr lang="en-US" dirty="0"/>
            </a:b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
        <p:nvSpPr>
          <p:cNvPr id="5" name="TextBox 4">
            <a:extLst>
              <a:ext uri="{FF2B5EF4-FFF2-40B4-BE49-F238E27FC236}">
                <a16:creationId xmlns:a16="http://schemas.microsoft.com/office/drawing/2014/main" id="{D2F48085-65D2-FA45-A536-064C1456411B}"/>
              </a:ext>
            </a:extLst>
          </p:cNvPr>
          <p:cNvSpPr txBox="1"/>
          <p:nvPr/>
        </p:nvSpPr>
        <p:spPr>
          <a:xfrm>
            <a:off x="1627126" y="5882893"/>
            <a:ext cx="7389874" cy="707886"/>
          </a:xfrm>
          <a:prstGeom prst="rect">
            <a:avLst/>
          </a:prstGeom>
          <a:solidFill>
            <a:schemeClr val="accent3">
              <a:lumMod val="20000"/>
              <a:lumOff val="80000"/>
            </a:schemeClr>
          </a:solidFill>
          <a:ln>
            <a:solidFill>
              <a:schemeClr val="bg2"/>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 unzip </a:t>
            </a:r>
            <a:r>
              <a:rPr lang="en-US" sz="2000" b="1" dirty="0" err="1">
                <a:latin typeface="Courier New" panose="02070309020205020404" pitchFamily="49" charset="0"/>
                <a:cs typeface="Courier New" panose="02070309020205020404" pitchFamily="49" charset="0"/>
              </a:rPr>
              <a:t>Creating_a_resilient_workflow.zip</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cd </a:t>
            </a:r>
            <a:r>
              <a:rPr lang="en-US" sz="2000" b="1" dirty="0" err="1">
                <a:latin typeface="Courier New" panose="02070309020205020404" pitchFamily="49" charset="0"/>
                <a:cs typeface="Courier New" panose="02070309020205020404" pitchFamily="49" charset="0"/>
              </a:rPr>
              <a:t>Creating_a_resilient_workflow</a:t>
            </a: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0">
            <a:extLst>
              <a:ext uri="{FF2B5EF4-FFF2-40B4-BE49-F238E27FC236}">
                <a16:creationId xmlns:a16="http://schemas.microsoft.com/office/drawing/2014/main" id="{724314F3-8501-0943-9D35-A1AEADA061D7}"/>
              </a:ext>
            </a:extLst>
          </p:cNvPr>
          <p:cNvPicPr>
            <a:picLocks noGrp="1" noChangeAspect="1"/>
          </p:cNvPicPr>
          <p:nvPr>
            <p:ph sz="half" idx="2"/>
          </p:nvPr>
        </p:nvPicPr>
        <p:blipFill>
          <a:blip r:embed="rId3"/>
          <a:stretch>
            <a:fillRect/>
          </a:stretch>
        </p:blipFill>
        <p:spPr>
          <a:xfrm>
            <a:off x="6411511" y="1549087"/>
            <a:ext cx="5515778" cy="3789910"/>
          </a:xfrm>
        </p:spPr>
      </p:pic>
      <p:sp>
        <p:nvSpPr>
          <p:cNvPr id="2" name="Title 1"/>
          <p:cNvSpPr>
            <a:spLocks noGrp="1"/>
          </p:cNvSpPr>
          <p:nvPr>
            <p:ph type="title"/>
          </p:nvPr>
        </p:nvSpPr>
        <p:spPr/>
        <p:txBody>
          <a:bodyPr/>
          <a:lstStyle/>
          <a:p>
            <a:pPr algn="ctr"/>
            <a:r>
              <a:rPr lang="en-US" dirty="0"/>
              <a:t>Why design a resilient workflow?</a:t>
            </a:r>
          </a:p>
        </p:txBody>
      </p:sp>
      <p:sp>
        <p:nvSpPr>
          <p:cNvPr id="6" name="Content Placeholder 5"/>
          <p:cNvSpPr>
            <a:spLocks noGrp="1"/>
          </p:cNvSpPr>
          <p:nvPr>
            <p:ph sz="half" idx="1"/>
          </p:nvPr>
        </p:nvSpPr>
        <p:spPr>
          <a:xfrm>
            <a:off x="254834" y="1825624"/>
            <a:ext cx="5527900" cy="5032375"/>
          </a:xfrm>
        </p:spPr>
        <p:txBody>
          <a:bodyPr>
            <a:normAutofit/>
          </a:bodyPr>
          <a:lstStyle/>
          <a:p>
            <a:r>
              <a:rPr lang="en-US" dirty="0"/>
              <a:t>The complexity of HPC may introduce uncontrollable and unpredictable behaviors:</a:t>
            </a:r>
          </a:p>
          <a:p>
            <a:pPr lvl="1"/>
            <a:r>
              <a:rPr lang="en-US" dirty="0"/>
              <a:t>Hardware failure (node/CPU)</a:t>
            </a:r>
          </a:p>
          <a:p>
            <a:pPr lvl="1"/>
            <a:r>
              <a:rPr lang="en-US" dirty="0"/>
              <a:t>Software failure</a:t>
            </a:r>
          </a:p>
          <a:p>
            <a:pPr lvl="1"/>
            <a:r>
              <a:rPr lang="en-US" dirty="0"/>
              <a:t>Multi-node job synchronization</a:t>
            </a:r>
          </a:p>
          <a:p>
            <a:pPr lvl="1"/>
            <a:r>
              <a:rPr lang="en-US" dirty="0"/>
              <a:t>Network glitches</a:t>
            </a:r>
          </a:p>
          <a:p>
            <a:pPr lvl="1"/>
            <a:r>
              <a:rPr lang="en-US" dirty="0"/>
              <a:t>Remote file system fails/inaccessible</a:t>
            </a:r>
          </a:p>
          <a:p>
            <a:pPr lvl="1"/>
            <a:r>
              <a:rPr lang="en-US" dirty="0"/>
              <a:t>Scheduler time limits</a:t>
            </a:r>
          </a:p>
          <a:p>
            <a:r>
              <a:rPr lang="en-US" dirty="0"/>
              <a:t>To overcome most “fail-stop” issues, we will introduce some resiliency techniques.</a:t>
            </a:r>
          </a:p>
        </p:txBody>
      </p:sp>
      <p:sp>
        <p:nvSpPr>
          <p:cNvPr id="4" name="Slide Number Placeholder 3"/>
          <p:cNvSpPr>
            <a:spLocks noGrp="1"/>
          </p:cNvSpPr>
          <p:nvPr>
            <p:ph type="sldNum" sz="quarter" idx="10"/>
          </p:nvPr>
        </p:nvSpPr>
        <p:spPr/>
        <p:txBody>
          <a:bodyPr/>
          <a:lstStyle/>
          <a:p>
            <a:fld id="{2BE017B6-6466-CA44-A203-DCC007137B39}" type="slidenum">
              <a:rPr lang="en-US" smtClean="0"/>
              <a:pPr/>
              <a:t>4</a:t>
            </a:fld>
            <a:endParaRPr lang="en-US" dirty="0"/>
          </a:p>
        </p:txBody>
      </p:sp>
      <p:sp>
        <p:nvSpPr>
          <p:cNvPr id="9" name="TextBox 8">
            <a:extLst>
              <a:ext uri="{FF2B5EF4-FFF2-40B4-BE49-F238E27FC236}">
                <a16:creationId xmlns:a16="http://schemas.microsoft.com/office/drawing/2014/main" id="{F70BBD0E-7D34-194E-A832-42E8D4051296}"/>
              </a:ext>
            </a:extLst>
          </p:cNvPr>
          <p:cNvSpPr txBox="1"/>
          <p:nvPr/>
        </p:nvSpPr>
        <p:spPr>
          <a:xfrm>
            <a:off x="6071433" y="6552198"/>
            <a:ext cx="4376712" cy="338554"/>
          </a:xfrm>
          <a:prstGeom prst="rect">
            <a:avLst/>
          </a:prstGeom>
          <a:noFill/>
        </p:spPr>
        <p:txBody>
          <a:bodyPr wrap="square" rtlCol="0">
            <a:spAutoFit/>
          </a:bodyPr>
          <a:lstStyle/>
          <a:p>
            <a:r>
              <a:rPr lang="en-US" sz="800" dirty="0"/>
              <a:t>Image from: https://</a:t>
            </a:r>
            <a:r>
              <a:rPr lang="en-US" sz="800" dirty="0" err="1"/>
              <a:t>wiki.rc.hms.harvard.edu</a:t>
            </a:r>
            <a:r>
              <a:rPr lang="en-US" sz="800" dirty="0"/>
              <a:t>/display/O2/O2+HPC+Cluster+and+Computing+Nodes+Hardware</a:t>
            </a:r>
          </a:p>
        </p:txBody>
      </p:sp>
      <p:grpSp>
        <p:nvGrpSpPr>
          <p:cNvPr id="14" name="Group 13">
            <a:extLst>
              <a:ext uri="{FF2B5EF4-FFF2-40B4-BE49-F238E27FC236}">
                <a16:creationId xmlns:a16="http://schemas.microsoft.com/office/drawing/2014/main" id="{87A163AE-0CFF-6A44-82DB-30C33E6B6561}"/>
              </a:ext>
            </a:extLst>
          </p:cNvPr>
          <p:cNvGrpSpPr/>
          <p:nvPr/>
        </p:nvGrpSpPr>
        <p:grpSpPr>
          <a:xfrm>
            <a:off x="7974768" y="2206052"/>
            <a:ext cx="2923081" cy="2980545"/>
            <a:chOff x="7974768" y="2206052"/>
            <a:chExt cx="2923081" cy="2980545"/>
          </a:xfrm>
        </p:grpSpPr>
        <p:sp>
          <p:nvSpPr>
            <p:cNvPr id="10" name="Multiply 9">
              <a:extLst>
                <a:ext uri="{FF2B5EF4-FFF2-40B4-BE49-F238E27FC236}">
                  <a16:creationId xmlns:a16="http://schemas.microsoft.com/office/drawing/2014/main" id="{448010BB-1F40-894A-861C-EC22F07CEA47}"/>
                </a:ext>
              </a:extLst>
            </p:cNvPr>
            <p:cNvSpPr/>
            <p:nvPr/>
          </p:nvSpPr>
          <p:spPr>
            <a:xfrm>
              <a:off x="7974768" y="2968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44347942-1EB2-244F-944F-1CD722D59735}"/>
                </a:ext>
              </a:extLst>
            </p:cNvPr>
            <p:cNvSpPr/>
            <p:nvPr/>
          </p:nvSpPr>
          <p:spPr>
            <a:xfrm>
              <a:off x="9731116" y="4766873"/>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16D2DCC2-1883-A042-A167-6AC8A5F565F6}"/>
                </a:ext>
              </a:extLst>
            </p:cNvPr>
            <p:cNvSpPr/>
            <p:nvPr/>
          </p:nvSpPr>
          <p:spPr>
            <a:xfrm>
              <a:off x="10238282" y="2206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a:extLst>
                <a:ext uri="{FF2B5EF4-FFF2-40B4-BE49-F238E27FC236}">
                  <a16:creationId xmlns:a16="http://schemas.microsoft.com/office/drawing/2014/main" id="{14151C94-68E6-6F48-8EE9-87B4731C6BE5}"/>
                </a:ext>
              </a:extLst>
            </p:cNvPr>
            <p:cNvSpPr/>
            <p:nvPr/>
          </p:nvSpPr>
          <p:spPr>
            <a:xfrm>
              <a:off x="10478124" y="28888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58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BER techniques</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Backward Error Recovery (BER)/Rollback-recovery algorithm:</a:t>
            </a:r>
          </a:p>
          <a:p>
            <a:r>
              <a:rPr lang="en-US" dirty="0"/>
              <a:t>Starts from an error-free state</a:t>
            </a:r>
          </a:p>
          <a:p>
            <a:r>
              <a:rPr lang="en-US" dirty="0"/>
              <a:t>Uses data redundancy</a:t>
            </a:r>
          </a:p>
          <a:p>
            <a:r>
              <a:rPr lang="en-US" dirty="0"/>
              <a:t>Checks for consistency</a:t>
            </a:r>
          </a:p>
          <a:p>
            <a:r>
              <a:rPr lang="en-US" dirty="0"/>
              <a:t>Restores the algorithm to a previous error-free state, if failure occurs.</a:t>
            </a:r>
          </a:p>
          <a:p>
            <a:pPr marL="0" indent="0">
              <a:buNone/>
            </a:pPr>
            <a:r>
              <a:rPr lang="en-US" dirty="0"/>
              <a:t>Well-known BER techniques include:</a:t>
            </a:r>
          </a:p>
          <a:p>
            <a:r>
              <a:rPr lang="en-US" dirty="0">
                <a:solidFill>
                  <a:srgbClr val="FFFF00"/>
                </a:solidFill>
              </a:rPr>
              <a:t>Checkpointing</a:t>
            </a:r>
            <a:r>
              <a:rPr lang="en-US" dirty="0"/>
              <a:t> – saves state</a:t>
            </a:r>
          </a:p>
          <a:p>
            <a:r>
              <a:rPr lang="en-US" dirty="0">
                <a:solidFill>
                  <a:srgbClr val="FFFF00"/>
                </a:solidFill>
              </a:rPr>
              <a:t>Logging</a:t>
            </a:r>
            <a:r>
              <a:rPr lang="en-US" dirty="0"/>
              <a:t> - saves changes in state</a:t>
            </a:r>
            <a:endParaRPr lang="en-US" dirty="0">
              <a:solidFill>
                <a:srgbClr val="FFFF00"/>
              </a:solidFill>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5</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16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Checkpointing on Discovery</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This tutorial will focus on the Checkpointing technique:</a:t>
            </a:r>
          </a:p>
          <a:p>
            <a:r>
              <a:rPr lang="en-US" dirty="0">
                <a:solidFill>
                  <a:srgbClr val="FFFF00"/>
                </a:solidFill>
              </a:rPr>
              <a:t>Allows to create resilient workflows in the existence of faults</a:t>
            </a:r>
          </a:p>
          <a:p>
            <a:r>
              <a:rPr lang="en-US" dirty="0">
                <a:solidFill>
                  <a:srgbClr val="FFFF00"/>
                </a:solidFill>
              </a:rPr>
              <a:t>Provides a framework to overcome scheduler resource limitations</a:t>
            </a:r>
          </a:p>
          <a:p>
            <a:r>
              <a:rPr lang="en-US" dirty="0">
                <a:solidFill>
                  <a:srgbClr val="FFFF00"/>
                </a:solidFill>
              </a:rPr>
              <a:t>Promotes best HPC practices of early error detection</a:t>
            </a:r>
          </a:p>
        </p:txBody>
      </p:sp>
      <p:sp>
        <p:nvSpPr>
          <p:cNvPr id="3" name="Slide Number Placeholder 2"/>
          <p:cNvSpPr>
            <a:spLocks noGrp="1"/>
          </p:cNvSpPr>
          <p:nvPr>
            <p:ph type="sldNum" sz="quarter" idx="10"/>
          </p:nvPr>
        </p:nvSpPr>
        <p:spPr/>
        <p:txBody>
          <a:bodyPr/>
          <a:lstStyle/>
          <a:p>
            <a:fld id="{2BE017B6-6466-CA44-A203-DCC007137B39}" type="slidenum">
              <a:rPr lang="en-US" smtClean="0"/>
              <a:pPr/>
              <a:t>6</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3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Design of resilient workflows</a:t>
            </a:r>
          </a:p>
        </p:txBody>
      </p:sp>
    </p:spTree>
    <p:extLst>
      <p:ext uri="{BB962C8B-B14F-4D97-AF65-F5344CB8AC3E}">
        <p14:creationId xmlns:p14="http://schemas.microsoft.com/office/powerpoint/2010/main" val="22093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944533" cy="1325563"/>
          </a:xfrm>
        </p:spPr>
        <p:txBody>
          <a:bodyPr>
            <a:normAutofit/>
          </a:bodyPr>
          <a:lstStyle/>
          <a:p>
            <a:pPr algn="ctr"/>
            <a:r>
              <a:rPr lang="en-US" dirty="0"/>
              <a:t>Basic algorithm design</a:t>
            </a:r>
          </a:p>
        </p:txBody>
      </p:sp>
      <p:sp>
        <p:nvSpPr>
          <p:cNvPr id="3" name="Content Placeholder 2"/>
          <p:cNvSpPr>
            <a:spLocks noGrp="1"/>
          </p:cNvSpPr>
          <p:nvPr>
            <p:ph sz="half" idx="1"/>
          </p:nvPr>
        </p:nvSpPr>
        <p:spPr>
          <a:xfrm>
            <a:off x="404734" y="1825625"/>
            <a:ext cx="5377999" cy="4895850"/>
          </a:xfrm>
        </p:spPr>
        <p:txBody>
          <a:bodyPr>
            <a:normAutofit/>
          </a:bodyPr>
          <a:lstStyle/>
          <a:p>
            <a:pPr marL="514350" indent="-514350">
              <a:buFont typeface="+mj-lt"/>
              <a:buAutoNum type="arabicPeriod"/>
            </a:pPr>
            <a:r>
              <a:rPr lang="en-US" dirty="0"/>
              <a:t>Run the program until a bottleneck section is reached (typically a loop)</a:t>
            </a:r>
          </a:p>
          <a:p>
            <a:pPr marL="514350" indent="-514350">
              <a:buFont typeface="+mj-lt"/>
              <a:buAutoNum type="arabicPeriod"/>
            </a:pPr>
            <a:r>
              <a:rPr lang="en-US" dirty="0"/>
              <a:t>Save the calculation state</a:t>
            </a:r>
          </a:p>
          <a:p>
            <a:pPr marL="514350" indent="-514350">
              <a:buFont typeface="+mj-lt"/>
              <a:buAutoNum type="arabicPeriod"/>
            </a:pPr>
            <a:r>
              <a:rPr lang="en-US" dirty="0"/>
              <a:t>Continue the calculation until the next checkpointing window, then repeat from stage 2.</a:t>
            </a:r>
          </a:p>
          <a:p>
            <a:pPr marL="514350" indent="-514350">
              <a:buFont typeface="+mj-lt"/>
              <a:buAutoNum type="arabicPeriod"/>
            </a:pPr>
            <a:r>
              <a:rPr lang="en-US" dirty="0"/>
              <a:t>If fault or termination occurs, restart by loading the last error-free state.</a:t>
            </a:r>
          </a:p>
          <a:p>
            <a:pPr marL="514350" indent="-514350">
              <a:buFont typeface="+mj-lt"/>
              <a:buAutoNum type="arabicPeriod"/>
            </a:pPr>
            <a:r>
              <a:rPr lang="en-US" dirty="0"/>
              <a:t>Continue from stage 3.</a:t>
            </a:r>
          </a:p>
        </p:txBody>
      </p:sp>
      <p:sp>
        <p:nvSpPr>
          <p:cNvPr id="5" name="Slide Number Placeholder 4"/>
          <p:cNvSpPr>
            <a:spLocks noGrp="1"/>
          </p:cNvSpPr>
          <p:nvPr>
            <p:ph type="sldNum" sz="quarter" idx="10"/>
          </p:nvPr>
        </p:nvSpPr>
        <p:spPr/>
        <p:txBody>
          <a:bodyPr/>
          <a:lstStyle/>
          <a:p>
            <a:fld id="{2BE017B6-6466-CA44-A203-DCC007137B39}" type="slidenum">
              <a:rPr lang="en-US" smtClean="0"/>
              <a:pPr/>
              <a:t>8</a:t>
            </a:fld>
            <a:endParaRPr lang="en-US" dirty="0"/>
          </a:p>
        </p:txBody>
      </p:sp>
      <p:sp>
        <p:nvSpPr>
          <p:cNvPr id="11" name="TextBox 10">
            <a:extLst>
              <a:ext uri="{FF2B5EF4-FFF2-40B4-BE49-F238E27FC236}">
                <a16:creationId xmlns:a16="http://schemas.microsoft.com/office/drawing/2014/main" id="{9C5896AA-0BA6-5D40-85DB-600F228A06AA}"/>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3" name="Group 12">
            <a:extLst>
              <a:ext uri="{FF2B5EF4-FFF2-40B4-BE49-F238E27FC236}">
                <a16:creationId xmlns:a16="http://schemas.microsoft.com/office/drawing/2014/main" id="{70D9B0C3-1DFF-B949-A8A9-294B8DADA28D}"/>
              </a:ext>
            </a:extLst>
          </p:cNvPr>
          <p:cNvGrpSpPr/>
          <p:nvPr/>
        </p:nvGrpSpPr>
        <p:grpSpPr>
          <a:xfrm>
            <a:off x="6425309" y="764498"/>
            <a:ext cx="3993271" cy="4743009"/>
            <a:chOff x="6395329" y="764498"/>
            <a:chExt cx="3993271" cy="4743009"/>
          </a:xfrm>
        </p:grpSpPr>
        <p:sp>
          <p:nvSpPr>
            <p:cNvPr id="14" name="TextBox 13">
              <a:extLst>
                <a:ext uri="{FF2B5EF4-FFF2-40B4-BE49-F238E27FC236}">
                  <a16:creationId xmlns:a16="http://schemas.microsoft.com/office/drawing/2014/main" id="{695F8963-C24C-E24A-BFB8-BDAA055164F8}"/>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5" name="Straight Arrow Connector 14">
              <a:extLst>
                <a:ext uri="{FF2B5EF4-FFF2-40B4-BE49-F238E27FC236}">
                  <a16:creationId xmlns:a16="http://schemas.microsoft.com/office/drawing/2014/main" id="{47CFBF09-B7C0-2446-8BA9-6F10C30D791D}"/>
                </a:ext>
              </a:extLst>
            </p:cNvPr>
            <p:cNvCxnSpPr>
              <a:cxnSpLocks/>
              <a:stCxn id="14" idx="2"/>
              <a:endCxn id="31"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C19949-1B52-9047-85A5-EEDC2E13CE18}"/>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17" name="Straight Arrow Connector 16">
              <a:extLst>
                <a:ext uri="{FF2B5EF4-FFF2-40B4-BE49-F238E27FC236}">
                  <a16:creationId xmlns:a16="http://schemas.microsoft.com/office/drawing/2014/main" id="{2ABD0039-8747-264A-B13C-6803520FF73D}"/>
                </a:ext>
              </a:extLst>
            </p:cNvPr>
            <p:cNvCxnSpPr>
              <a:stCxn id="16"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5B464BA-D013-3348-9E7B-80A5A43E0A3F}"/>
                </a:ext>
              </a:extLst>
            </p:cNvPr>
            <p:cNvGrpSpPr/>
            <p:nvPr/>
          </p:nvGrpSpPr>
          <p:grpSpPr>
            <a:xfrm>
              <a:off x="8055390" y="2983041"/>
              <a:ext cx="1793148" cy="1079292"/>
              <a:chOff x="8085370" y="2953061"/>
              <a:chExt cx="1793148" cy="1079292"/>
            </a:xfrm>
          </p:grpSpPr>
          <p:sp>
            <p:nvSpPr>
              <p:cNvPr id="31" name="Diamond 30">
                <a:extLst>
                  <a:ext uri="{FF2B5EF4-FFF2-40B4-BE49-F238E27FC236}">
                    <a16:creationId xmlns:a16="http://schemas.microsoft.com/office/drawing/2014/main" id="{C256EB63-7CA0-4242-82C0-D79A52AA3F73}"/>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1ADD614-6211-B342-B5CD-8DEB3DCE95C0}"/>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9" name="Straight Arrow Connector 18">
              <a:extLst>
                <a:ext uri="{FF2B5EF4-FFF2-40B4-BE49-F238E27FC236}">
                  <a16:creationId xmlns:a16="http://schemas.microsoft.com/office/drawing/2014/main" id="{EF386A1B-B6E7-9749-A89A-B7BF97DA3014}"/>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0A9FEB-DA66-AD44-AF0C-C2B8526B1369}"/>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1AD5A3-A202-F747-ABBC-326E0A3F637E}"/>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2" name="TextBox 21">
              <a:extLst>
                <a:ext uri="{FF2B5EF4-FFF2-40B4-BE49-F238E27FC236}">
                  <a16:creationId xmlns:a16="http://schemas.microsoft.com/office/drawing/2014/main" id="{9694215E-79F2-A442-9B28-8DF6DCBC8697}"/>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3" name="TextBox 22">
              <a:extLst>
                <a:ext uri="{FF2B5EF4-FFF2-40B4-BE49-F238E27FC236}">
                  <a16:creationId xmlns:a16="http://schemas.microsoft.com/office/drawing/2014/main" id="{90EC3BC3-C695-1D44-B0F8-434EF7016D57}"/>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4" name="TextBox 23">
              <a:extLst>
                <a:ext uri="{FF2B5EF4-FFF2-40B4-BE49-F238E27FC236}">
                  <a16:creationId xmlns:a16="http://schemas.microsoft.com/office/drawing/2014/main" id="{18784189-4CF7-0F4B-AE08-F46B384F07BC}"/>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5" name="Straight Arrow Connector 24">
              <a:extLst>
                <a:ext uri="{FF2B5EF4-FFF2-40B4-BE49-F238E27FC236}">
                  <a16:creationId xmlns:a16="http://schemas.microsoft.com/office/drawing/2014/main" id="{418BCBA1-9B9A-0E45-AA8B-29F74E83B862}"/>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536FD-0595-4C43-88E9-6B69C741C305}"/>
                </a:ext>
              </a:extLst>
            </p:cNvPr>
            <p:cNvCxnSpPr>
              <a:endCxn id="23"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CCFBAF-4CAD-6546-8D8B-95248E8F1984}"/>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981627-0B51-204F-9E4D-F65611BCA403}"/>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4247CB-6E3F-6B47-9D77-A33537FE0B5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623566-60EB-BE46-81BD-EF6D53289E20}"/>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927EB208-DBF4-9F42-B123-57939211F030}"/>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34" name="TextBox 33">
            <a:extLst>
              <a:ext uri="{FF2B5EF4-FFF2-40B4-BE49-F238E27FC236}">
                <a16:creationId xmlns:a16="http://schemas.microsoft.com/office/drawing/2014/main" id="{7BC5C5AD-FACC-8F40-9018-72101BF9D677}"/>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spTree>
    <p:extLst>
      <p:ext uri="{BB962C8B-B14F-4D97-AF65-F5344CB8AC3E}">
        <p14:creationId xmlns:p14="http://schemas.microsoft.com/office/powerpoint/2010/main" val="117165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267589-2F9E-3F40-9D97-A22CF2EB37B6}"/>
              </a:ext>
            </a:extLst>
          </p:cNvPr>
          <p:cNvSpPr>
            <a:spLocks noGrp="1"/>
          </p:cNvSpPr>
          <p:nvPr>
            <p:ph idx="1"/>
          </p:nvPr>
        </p:nvSpPr>
        <p:spPr>
          <a:xfrm>
            <a:off x="431801" y="1692000"/>
            <a:ext cx="10922000" cy="4863583"/>
          </a:xfrm>
        </p:spPr>
        <p:txBody>
          <a:bodyPr>
            <a:normAutofit lnSpcReduction="10000"/>
          </a:bodyPr>
          <a:lstStyle/>
          <a:p>
            <a:pPr marL="514350" indent="-514350">
              <a:buFont typeface="+mj-lt"/>
              <a:buAutoNum type="arabicPeriod"/>
            </a:pPr>
            <a:r>
              <a:rPr lang="en-US" dirty="0">
                <a:solidFill>
                  <a:srgbClr val="FFFF00"/>
                </a:solidFill>
              </a:rPr>
              <a:t>User-level:</a:t>
            </a:r>
            <a:endParaRPr lang="en-US" dirty="0"/>
          </a:p>
          <a:p>
            <a:pPr lvl="1"/>
            <a:r>
              <a:rPr lang="en-US" dirty="0"/>
              <a:t>Allows for best flexibility and control of what and when to checkpoint.</a:t>
            </a:r>
          </a:p>
          <a:p>
            <a:pPr lvl="1"/>
            <a:r>
              <a:rPr lang="en-US" dirty="0"/>
              <a:t>Requires code modifications to implement checkpointing.</a:t>
            </a:r>
          </a:p>
          <a:p>
            <a:pPr marL="514350" indent="-514350">
              <a:buFont typeface="+mj-lt"/>
              <a:buAutoNum type="arabicPeriod"/>
            </a:pPr>
            <a:r>
              <a:rPr lang="en-US" dirty="0">
                <a:solidFill>
                  <a:srgbClr val="FFFF00"/>
                </a:solidFill>
              </a:rPr>
              <a:t>Application-level:</a:t>
            </a:r>
          </a:p>
          <a:p>
            <a:pPr lvl="1"/>
            <a:r>
              <a:rPr lang="en-US" dirty="0"/>
              <a:t>Allows some flexibility and control, defined by the developer.</a:t>
            </a:r>
          </a:p>
          <a:p>
            <a:pPr lvl="1"/>
            <a:r>
              <a:rPr lang="en-US" dirty="0"/>
              <a:t>No code modifications are necessary. </a:t>
            </a:r>
          </a:p>
          <a:p>
            <a:pPr lvl="1"/>
            <a:r>
              <a:rPr lang="en-US" dirty="0"/>
              <a:t>Uses built-in tools to perform checkpointing.</a:t>
            </a:r>
          </a:p>
          <a:p>
            <a:pPr marL="514350" indent="-514350">
              <a:buAutoNum type="arabicPeriod" startAt="3"/>
            </a:pPr>
            <a:r>
              <a:rPr lang="en-US" dirty="0">
                <a:solidFill>
                  <a:srgbClr val="FFFF00"/>
                </a:solidFill>
              </a:rPr>
              <a:t>System-level:</a:t>
            </a:r>
          </a:p>
          <a:p>
            <a:pPr lvl="1"/>
            <a:r>
              <a:rPr lang="en-US" dirty="0"/>
              <a:t>Allows limited flexibility and control – often saves the entire process state.</a:t>
            </a:r>
          </a:p>
          <a:p>
            <a:pPr lvl="1"/>
            <a:r>
              <a:rPr lang="en-US" dirty="0"/>
              <a:t>No code modifications are necessary – uses different wrapper programs.</a:t>
            </a:r>
          </a:p>
          <a:p>
            <a:pPr lvl="1"/>
            <a:r>
              <a:rPr lang="en-US" dirty="0"/>
              <a:t>DMTCP is a well-known tool that runs alongside applications to perform checkpointing. See: </a:t>
            </a:r>
            <a:r>
              <a:rPr lang="en-US" dirty="0">
                <a:hlinkClick r:id="rId2" action="ppaction://hlinksldjump"/>
              </a:rPr>
              <a:t>23. DMTCP (Distributed MultiThreaded Checkpointing)</a:t>
            </a:r>
            <a:r>
              <a:rPr lang="en-US" dirty="0"/>
              <a:t> .</a:t>
            </a:r>
          </a:p>
        </p:txBody>
      </p:sp>
      <p:sp>
        <p:nvSpPr>
          <p:cNvPr id="3" name="Title 2">
            <a:extLst>
              <a:ext uri="{FF2B5EF4-FFF2-40B4-BE49-F238E27FC236}">
                <a16:creationId xmlns:a16="http://schemas.microsoft.com/office/drawing/2014/main" id="{BC97984D-1E05-7C46-8641-D3414D5E4DB9}"/>
              </a:ext>
            </a:extLst>
          </p:cNvPr>
          <p:cNvSpPr>
            <a:spLocks noGrp="1"/>
          </p:cNvSpPr>
          <p:nvPr>
            <p:ph type="title"/>
          </p:nvPr>
        </p:nvSpPr>
        <p:spPr/>
        <p:txBody>
          <a:bodyPr/>
          <a:lstStyle/>
          <a:p>
            <a:r>
              <a:rPr lang="en-US" dirty="0"/>
              <a:t>Checkpointing types</a:t>
            </a:r>
          </a:p>
        </p:txBody>
      </p:sp>
      <p:sp>
        <p:nvSpPr>
          <p:cNvPr id="4" name="Slide Number Placeholder 3">
            <a:extLst>
              <a:ext uri="{FF2B5EF4-FFF2-40B4-BE49-F238E27FC236}">
                <a16:creationId xmlns:a16="http://schemas.microsoft.com/office/drawing/2014/main" id="{EBED4C83-EEA7-F540-B18B-768C1ACB59C1}"/>
              </a:ext>
            </a:extLst>
          </p:cNvPr>
          <p:cNvSpPr>
            <a:spLocks noGrp="1"/>
          </p:cNvSpPr>
          <p:nvPr>
            <p:ph type="sldNum" sz="quarter" idx="4"/>
          </p:nvPr>
        </p:nvSpPr>
        <p:spPr/>
        <p:txBody>
          <a:bodyPr/>
          <a:lstStyle/>
          <a:p>
            <a:fld id="{2BE017B6-6466-CA44-A203-DCC007137B39}" type="slidenum">
              <a:rPr lang="en-US" smtClean="0"/>
              <a:pPr/>
              <a:t>9</a:t>
            </a:fld>
            <a:endParaRPr lang="en-US" dirty="0"/>
          </a:p>
        </p:txBody>
      </p:sp>
    </p:spTree>
    <p:extLst>
      <p:ext uri="{BB962C8B-B14F-4D97-AF65-F5344CB8AC3E}">
        <p14:creationId xmlns:p14="http://schemas.microsoft.com/office/powerpoint/2010/main" val="124561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66786</TotalTime>
  <Words>4252</Words>
  <Application>Microsoft Macintosh PowerPoint</Application>
  <PresentationFormat>Widescreen</PresentationFormat>
  <Paragraphs>374</Paragraphs>
  <Slides>26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vt:lpstr>
      <vt:lpstr>Courier New</vt:lpstr>
      <vt:lpstr>Helvetica Neue</vt:lpstr>
      <vt:lpstr>Real Head Pro</vt:lpstr>
      <vt:lpstr>Real Text Pro</vt:lpstr>
      <vt:lpstr>Real Text Pro Demibold</vt:lpstr>
      <vt:lpstr>Office Theme</vt:lpstr>
      <vt:lpstr>Creating a resilient workflow with Checkpointing</vt:lpstr>
      <vt:lpstr>PowerPoint Presentation</vt:lpstr>
      <vt:lpstr>PowerPoint Presentation</vt:lpstr>
      <vt:lpstr>Why design a resilient workflow?</vt:lpstr>
      <vt:lpstr>BER techniques</vt:lpstr>
      <vt:lpstr>Checkpointing on Discovery</vt:lpstr>
      <vt:lpstr>Design of resilient workflows</vt:lpstr>
      <vt:lpstr>Basic algorithm design</vt:lpstr>
      <vt:lpstr>Checkpointing types</vt:lpstr>
      <vt:lpstr>Checkpointing tips</vt:lpstr>
      <vt:lpstr>Checkpointing tips</vt:lpstr>
      <vt:lpstr>Exercise 1 User-level checkpointing</vt:lpstr>
      <vt:lpstr>Exercise 1 Part 1 – Integrating checkpoints in the code</vt:lpstr>
      <vt:lpstr>Exercise 1 Part 2 - Checkpointing using SLURM arrays</vt:lpstr>
      <vt:lpstr>Exercise 2  Application-level checkpointing</vt:lpstr>
      <vt:lpstr>Exercise 2 Part 1 – Using TF’s checkpointing API</vt:lpstr>
      <vt:lpstr>Exercise 2 Part 1 (cont.) – Using TF’s checkpointing API</vt:lpstr>
      <vt:lpstr>Exercise 2 Part 2 -TF checkpointing using SLURM arrays</vt:lpstr>
      <vt:lpstr>Thank you for your participation in RC tutorial!  Visit our website: https://rc.northeastern.edu/  Enjoy your computing!</vt:lpstr>
      <vt:lpstr>Supplementary Material</vt:lpstr>
      <vt:lpstr>Exercise 3 (Optional) System-level checkpointing</vt:lpstr>
      <vt:lpstr>DMTCP (Distributed MultiThreaded Checkpointing)</vt:lpstr>
      <vt:lpstr>Exercise 3  Part 1 – DMTCP checkpointing steps</vt:lpstr>
      <vt:lpstr>Exercise 3 Part 2 – run a SLURM job with DMTCP </vt:lpstr>
      <vt:lpstr>Final remarks &amp; Q&amp;A’s</vt:lpstr>
      <vt:lpstr>Final remarks &amp; Q&amp;A’s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212</cp:revision>
  <cp:lastPrinted>2019-03-27T19:18:08Z</cp:lastPrinted>
  <dcterms:created xsi:type="dcterms:W3CDTF">2019-05-16T14:42:28Z</dcterms:created>
  <dcterms:modified xsi:type="dcterms:W3CDTF">2021-06-06T14:30:00Z</dcterms:modified>
  <cp:category/>
</cp:coreProperties>
</file>