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30"/>
  </p:notesMasterIdLst>
  <p:sldIdLst>
    <p:sldId id="318" r:id="rId2"/>
    <p:sldId id="322" r:id="rId3"/>
    <p:sldId id="415" r:id="rId4"/>
    <p:sldId id="275" r:id="rId5"/>
    <p:sldId id="374" r:id="rId6"/>
    <p:sldId id="380" r:id="rId7"/>
    <p:sldId id="411" r:id="rId8"/>
    <p:sldId id="413" r:id="rId9"/>
    <p:sldId id="382" r:id="rId10"/>
    <p:sldId id="384" r:id="rId11"/>
    <p:sldId id="389" r:id="rId12"/>
    <p:sldId id="406" r:id="rId13"/>
    <p:sldId id="383" r:id="rId14"/>
    <p:sldId id="407" r:id="rId15"/>
    <p:sldId id="408" r:id="rId16"/>
    <p:sldId id="409" r:id="rId17"/>
    <p:sldId id="414" r:id="rId18"/>
    <p:sldId id="375" r:id="rId19"/>
    <p:sldId id="391" r:id="rId20"/>
    <p:sldId id="392" r:id="rId21"/>
    <p:sldId id="373" r:id="rId22"/>
    <p:sldId id="376" r:id="rId23"/>
    <p:sldId id="405" r:id="rId24"/>
    <p:sldId id="400" r:id="rId25"/>
    <p:sldId id="402" r:id="rId26"/>
    <p:sldId id="410" r:id="rId27"/>
    <p:sldId id="412" r:id="rId28"/>
    <p:sldId id="4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76995" autoAdjust="0"/>
  </p:normalViewPr>
  <p:slideViewPr>
    <p:cSldViewPr snapToGrid="0" snapToObjects="1">
      <p:cViewPr varScale="1">
        <p:scale>
          <a:sx n="83" d="100"/>
          <a:sy n="83" d="100"/>
        </p:scale>
        <p:origin x="149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6/6/21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cc.gnu.org/onlinedocs/gcc/Environment-Variable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cc.gnu.org/onlinedocs/gcc-3.4.6/gcc/Preprocessor-Options.html#Preprocessor-Op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it.ly/NURC-Softwa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bit.ly/NURC-StorageExtens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82302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218058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4211906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381704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To install and run a software application requires some level of knowledge of the computer it will run on. This includes knowledge of the architecture and the operating system (OS), which manages communication between software and hardware. HPC systems typically consist of Intel 64-bit processors (x86_64 architecture) and use CentOS 7/8 OS (a free open-source OS, which is a </a:t>
            </a:r>
            <a:r>
              <a:rPr lang="en-US" b="0" i="0" dirty="0" err="1">
                <a:solidFill>
                  <a:srgbClr val="000000"/>
                </a:solidFill>
                <a:effectLst/>
                <a:latin typeface="Helvetica Neue" panose="02000503000000020004" pitchFamily="2" charset="0"/>
              </a:rPr>
              <a:t>detivative</a:t>
            </a:r>
            <a:r>
              <a:rPr lang="en-US" b="0" i="0" dirty="0">
                <a:solidFill>
                  <a:srgbClr val="000000"/>
                </a:solidFill>
                <a:effectLst/>
                <a:latin typeface="Helvetica Neue" panose="02000503000000020004" pitchFamily="2" charset="0"/>
              </a:rPr>
              <a:t> of the Red Hat Enterprise Linux).</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main Linux components are:</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Bootloader - the software that boots the OS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Linux Kernel - the core software that runs Linux on the lowest level of communication with hardware. Some of its functions include managing the CPUs/GPUs, memory and peripheral devices.</a:t>
            </a:r>
          </a:p>
          <a:p>
            <a:pPr marL="742950" lvl="1" indent="-285750" algn="l">
              <a:buFont typeface="Arial" panose="020B0604020202020204" pitchFamily="34" charset="0"/>
              <a:buChar char="•"/>
            </a:pPr>
            <a:r>
              <a:rPr lang="en-US" b="0" i="0" dirty="0" err="1">
                <a:solidFill>
                  <a:srgbClr val="000000"/>
                </a:solidFill>
                <a:effectLst/>
                <a:latin typeface="Helvetica Neue" panose="02000503000000020004" pitchFamily="2" charset="0"/>
              </a:rPr>
              <a:t>Init</a:t>
            </a:r>
            <a:r>
              <a:rPr lang="en-US" b="0" i="0" dirty="0">
                <a:solidFill>
                  <a:srgbClr val="000000"/>
                </a:solidFill>
                <a:effectLst/>
                <a:latin typeface="Helvetica Neue" panose="02000503000000020004" pitchFamily="2" charset="0"/>
              </a:rPr>
              <a:t> system - the sub-system that bootstraps the user space and controls daemons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Daemons – the background services (for example, </a:t>
            </a:r>
            <a:r>
              <a:rPr lang="en-US" b="0" i="0" dirty="0" err="1">
                <a:solidFill>
                  <a:srgbClr val="000000"/>
                </a:solidFill>
                <a:effectLst/>
                <a:latin typeface="Helvetica Neue" panose="02000503000000020004" pitchFamily="2" charset="0"/>
              </a:rPr>
              <a:t>SchedMD</a:t>
            </a:r>
            <a:r>
              <a:rPr lang="en-US" b="0" i="0" dirty="0">
                <a:solidFill>
                  <a:srgbClr val="000000"/>
                </a:solidFill>
                <a:effectLst/>
                <a:latin typeface="Helvetica Neue" panose="02000503000000020004" pitchFamily="2" charset="0"/>
              </a:rPr>
              <a:t> which is the </a:t>
            </a:r>
            <a:r>
              <a:rPr lang="en-US" b="0" i="0" dirty="0" err="1">
                <a:solidFill>
                  <a:srgbClr val="000000"/>
                </a:solidFill>
                <a:effectLst/>
                <a:latin typeface="Helvetica Neue" panose="02000503000000020004" pitchFamily="2" charset="0"/>
              </a:rPr>
              <a:t>Slurm</a:t>
            </a:r>
            <a:r>
              <a:rPr lang="en-US" b="0" i="0" dirty="0">
                <a:solidFill>
                  <a:srgbClr val="000000"/>
                </a:solidFill>
                <a:effectLst/>
                <a:latin typeface="Helvetica Neue" panose="02000503000000020004" pitchFamily="2" charset="0"/>
              </a:rPr>
              <a:t> workload manager software) that either start up during boot or after you log into the OS at user/root.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Graphical server – a sub-system which displays graphics (commonly referred to as the X server).</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Desktop/Shell environment – the interface between users and the OS. There are many desktop environments such as GNOME, Cinnamon, Mate, Pantheon, Enlightenment, KDE, </a:t>
            </a:r>
            <a:r>
              <a:rPr lang="en-US" b="0" i="0" dirty="0" err="1">
                <a:solidFill>
                  <a:srgbClr val="000000"/>
                </a:solidFill>
                <a:effectLst/>
                <a:latin typeface="Helvetica Neue" panose="02000503000000020004" pitchFamily="2" charset="0"/>
              </a:rPr>
              <a:t>Xfce</a:t>
            </a:r>
            <a:r>
              <a:rPr lang="en-US" b="0" i="0" dirty="0">
                <a:solidFill>
                  <a:srgbClr val="000000"/>
                </a:solidFill>
                <a:effectLst/>
                <a:latin typeface="Helvetica Neue" panose="02000503000000020004" pitchFamily="2" charset="0"/>
              </a:rPr>
              <a:t>, etc. While for HPC, it is common to use the Shell environment, where a program called "bash" acts as the shell program. Besides bash, there are other shell programs that can be installed in a Linux system. These include: </a:t>
            </a:r>
            <a:r>
              <a:rPr lang="en-US" b="0" i="0" dirty="0" err="1">
                <a:solidFill>
                  <a:srgbClr val="000000"/>
                </a:solidFill>
                <a:effectLst/>
                <a:latin typeface="Helvetica Neue" panose="02000503000000020004" pitchFamily="2" charset="0"/>
              </a:rPr>
              <a:t>ksh</a:t>
            </a: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tcsh</a:t>
            </a:r>
            <a:r>
              <a:rPr lang="en-US" b="0" i="0" dirty="0">
                <a:solidFill>
                  <a:srgbClr val="000000"/>
                </a:solidFill>
                <a:effectLst/>
                <a:latin typeface="Helvetica Neue" panose="02000503000000020004" pitchFamily="2" charset="0"/>
              </a:rPr>
              <a:t> and </a:t>
            </a:r>
            <a:r>
              <a:rPr lang="en-US" b="0" i="0" dirty="0" err="1">
                <a:solidFill>
                  <a:srgbClr val="000000"/>
                </a:solidFill>
                <a:effectLst/>
                <a:latin typeface="Helvetica Neue" panose="02000503000000020004" pitchFamily="2" charset="0"/>
              </a:rPr>
              <a:t>zsh</a:t>
            </a:r>
            <a:r>
              <a:rPr lang="en-US" b="0" i="0" dirty="0">
                <a:solidFill>
                  <a:srgbClr val="000000"/>
                </a:solidFill>
                <a:effectLst/>
                <a:latin typeface="Helvetica Neue" panose="02000503000000020004" pitchFamily="2" charset="0"/>
              </a:rPr>
              <a: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Applications – software that is not directly related to the OS and runs as an executable on as a OS process.</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407609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Setting up your environment</a:t>
            </a:r>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Shell scripts can make use of environment variables, storing important paths and locations of libraries in the OS. Some common ones include $HOME, $SHELL and $USER. </a:t>
            </a:r>
            <a:r>
              <a:rPr lang="en-US" b="0" i="0" dirty="0" err="1">
                <a:solidFill>
                  <a:srgbClr val="000000"/>
                </a:solidFill>
                <a:effectLst/>
                <a:latin typeface="Helvetica Neue" panose="02000503000000020004" pitchFamily="2" charset="0"/>
              </a:rPr>
              <a:t>Additionaly</a:t>
            </a:r>
            <a:r>
              <a:rPr lang="en-US" b="0" i="0" dirty="0">
                <a:solidFill>
                  <a:srgbClr val="000000"/>
                </a:solidFill>
                <a:effectLst/>
                <a:latin typeface="Helvetica Neue" panose="02000503000000020004" pitchFamily="2" charset="0"/>
              </a:rPr>
              <a:t>, the following environment variables are used for compilers to find packages and libraries: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$PATH - specifying a set of directories where executable programs (binaries) are located.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$LIBRARY_PATH - used by the compiler prior to compilation to find static and shared libraries so that they can be linked to the program being installed.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$LD_LIBRARY_PATH - is used by your program to search directories containing shared libraries after it has been successfully compiled and linked.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$CPATH - this environment variable affects the behavior of the pre-processor. It specifies a list of directories to be searched for header files (like the -I option used for controlling the C preprocessor and run on each C source file before actual compilation), but after any paths given with -I options on the command line. Used regardless of which language is being preprocessed. For more details on CPATH and -I, refer to following websites:</a:t>
            </a:r>
          </a:p>
          <a:p>
            <a:r>
              <a:rPr lang="en-US" sz="1200" b="0" i="0" u="sng" kern="1200" dirty="0">
                <a:solidFill>
                  <a:schemeClr val="tx1"/>
                </a:solidFill>
                <a:effectLst/>
                <a:latin typeface="+mn-lt"/>
                <a:ea typeface="+mn-ea"/>
                <a:cs typeface="+mn-cs"/>
                <a:hlinkClick r:id="rId3"/>
              </a:rPr>
              <a:t>https://gcc.gnu.org/onlinedocs/gcc/Environment-Variables.html</a:t>
            </a:r>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4"/>
              </a:rPr>
              <a:t>https://gcc.gnu.org/onlinedocs/gcc-3.4.6/gcc/Preprocessor-Options.html#Preprocessor-Options</a:t>
            </a:r>
            <a:endParaRPr lang="en-US" sz="1200" b="0" i="0" kern="1200" dirty="0">
              <a:solidFill>
                <a:schemeClr val="tx1"/>
              </a:solidFill>
              <a:effectLst/>
              <a:latin typeface="+mn-lt"/>
              <a:ea typeface="+mn-ea"/>
              <a:cs typeface="+mn-cs"/>
            </a:endParaRPr>
          </a:p>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393452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323272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Discovery HPC cluster contains powerful and sophisticated hardware, consisting of multiple cutting-edge processors and fast interconnect network. However, this hardware is completely useless without software that is able to leverage the full potential of a supercomputer. The cluster offers some software packages through the module system (</a:t>
            </a:r>
            <a:r>
              <a:rPr lang="en-US" sz="1200" b="0" i="0" u="sng" kern="1200" dirty="0">
                <a:solidFill>
                  <a:schemeClr val="tx1"/>
                </a:solidFill>
                <a:effectLst/>
                <a:latin typeface="+mn-lt"/>
                <a:ea typeface="+mn-ea"/>
                <a:cs typeface="+mn-cs"/>
                <a:hlinkClick r:id="rId3"/>
              </a:rPr>
              <a:t>https://rc-docs.northeastern.edu/en/latest/software/modules.html</a:t>
            </a:r>
            <a:r>
              <a:rPr lang="en-US" sz="1200" b="0" i="0" kern="1200" dirty="0">
                <a:solidFill>
                  <a:schemeClr val="tx1"/>
                </a:solidFill>
                <a:effectLst/>
                <a:latin typeface="+mn-lt"/>
                <a:ea typeface="+mn-ea"/>
                <a:cs typeface="+mn-cs"/>
              </a:rPr>
              <a:t>), yet their already-compiled configuration may not always suite your needs. Here are a few other reasons to compile your own code:</a:t>
            </a:r>
          </a:p>
          <a:p>
            <a:r>
              <a:rPr lang="en-US" sz="1200" b="1" i="0" kern="1200" dirty="0">
                <a:solidFill>
                  <a:schemeClr val="tx1"/>
                </a:solidFill>
                <a:effectLst/>
                <a:latin typeface="+mn-lt"/>
                <a:ea typeface="+mn-ea"/>
                <a:cs typeface="+mn-cs"/>
              </a:rPr>
              <a:t>Better control the conditions of your research</a:t>
            </a:r>
            <a:r>
              <a:rPr lang="en-US" sz="1200" b="0" i="0" kern="1200" dirty="0">
                <a:solidFill>
                  <a:schemeClr val="tx1"/>
                </a:solidFill>
                <a:effectLst/>
                <a:latin typeface="+mn-lt"/>
                <a:ea typeface="+mn-ea"/>
                <a:cs typeface="+mn-cs"/>
              </a:rPr>
              <a:t> - create a controlled and consistent working environment that allows reproducibility of results.</a:t>
            </a:r>
          </a:p>
          <a:p>
            <a:r>
              <a:rPr lang="en-US" sz="1200" b="1" i="0" kern="1200" dirty="0">
                <a:solidFill>
                  <a:schemeClr val="tx1"/>
                </a:solidFill>
                <a:effectLst/>
                <a:latin typeface="+mn-lt"/>
                <a:ea typeface="+mn-ea"/>
                <a:cs typeface="+mn-cs"/>
              </a:rPr>
              <a:t>Get to know your "lab" equipment</a:t>
            </a:r>
            <a:r>
              <a:rPr lang="en-US" sz="1200" b="0" i="0" kern="1200" dirty="0">
                <a:solidFill>
                  <a:schemeClr val="tx1"/>
                </a:solidFill>
                <a:effectLst/>
                <a:latin typeface="+mn-lt"/>
                <a:ea typeface="+mn-ea"/>
                <a:cs typeface="+mn-cs"/>
              </a:rPr>
              <a:t> - understand and troubleshoot your code and results by getting familiar with the different software and hardware configurations.</a:t>
            </a:r>
          </a:p>
          <a:p>
            <a:r>
              <a:rPr lang="en-US" sz="1200" b="1" i="0" kern="1200" dirty="0">
                <a:solidFill>
                  <a:schemeClr val="tx1"/>
                </a:solidFill>
                <a:effectLst/>
                <a:latin typeface="+mn-lt"/>
                <a:ea typeface="+mn-ea"/>
                <a:cs typeface="+mn-cs"/>
              </a:rPr>
              <a:t>Leverage the full power of the cluster</a:t>
            </a:r>
            <a:r>
              <a:rPr lang="en-US" sz="1200" b="0" i="0" kern="1200" dirty="0">
                <a:solidFill>
                  <a:schemeClr val="tx1"/>
                </a:solidFill>
                <a:effectLst/>
                <a:latin typeface="+mn-lt"/>
                <a:ea typeface="+mn-ea"/>
                <a:cs typeface="+mn-cs"/>
              </a:rPr>
              <a:t> - incorporate parallel libraries and powerful compilers. Learn about different compilation options such as compiling with parallel libraries and switching compilers.</a:t>
            </a:r>
          </a:p>
          <a:p>
            <a:r>
              <a:rPr lang="en-US" sz="1200" b="1" i="0" kern="1200" dirty="0">
                <a:solidFill>
                  <a:schemeClr val="tx1"/>
                </a:solidFill>
                <a:effectLst/>
                <a:latin typeface="+mn-lt"/>
                <a:ea typeface="+mn-ea"/>
                <a:cs typeface="+mn-cs"/>
              </a:rPr>
              <a:t>Flexibility of use</a:t>
            </a:r>
            <a:r>
              <a:rPr lang="en-US" sz="1200" b="0" i="0" kern="1200" dirty="0">
                <a:solidFill>
                  <a:schemeClr val="tx1"/>
                </a:solidFill>
                <a:effectLst/>
                <a:latin typeface="+mn-lt"/>
                <a:ea typeface="+mn-ea"/>
                <a:cs typeface="+mn-cs"/>
              </a:rPr>
              <a:t> - install your code locally, try multiple code variations, benchmark performance and control of any code updates and bugs fixes.</a:t>
            </a:r>
          </a:p>
          <a:p>
            <a:r>
              <a:rPr lang="en-US" sz="1200" b="1" i="0" kern="1200" dirty="0">
                <a:solidFill>
                  <a:schemeClr val="tx1"/>
                </a:solidFill>
                <a:effectLst/>
                <a:latin typeface="+mn-lt"/>
                <a:ea typeface="+mn-ea"/>
                <a:cs typeface="+mn-cs"/>
              </a:rPr>
              <a:t>Familiarize with the open-source scientific software community</a:t>
            </a:r>
            <a:r>
              <a:rPr lang="en-US" sz="1200" b="0" i="0" kern="1200" dirty="0">
                <a:solidFill>
                  <a:schemeClr val="tx1"/>
                </a:solidFill>
                <a:effectLst/>
                <a:latin typeface="+mn-lt"/>
                <a:ea typeface="+mn-ea"/>
                <a:cs typeface="+mn-cs"/>
              </a:rPr>
              <a:t> - get to know about the multiple useful collaborative programs that handle the vast majority of the heavy lifting of software installations.</a:t>
            </a:r>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System-wide vs. user installations:</a:t>
            </a:r>
          </a:p>
          <a:p>
            <a:pPr algn="l">
              <a:buFont typeface="Arial" panose="020B0604020202020204" pitchFamily="34" charset="0"/>
              <a:buChar char="•"/>
            </a:pPr>
            <a:r>
              <a:rPr lang="en-US" b="0" i="0" dirty="0">
                <a:solidFill>
                  <a:srgbClr val="8A6D3B"/>
                </a:solidFill>
                <a:effectLst/>
                <a:latin typeface="Helvetica Neue" panose="02000503000000020004" pitchFamily="2" charset="0"/>
              </a:rPr>
              <a:t>Users on Discovery get to be the owners of directories /home/&lt;username&gt; and /scratch/&lt;username&gt;, with read/write/execute privileges. This allows user to install software "locally" in their directories. The software access will be exclusive to the user, even on compute nodes.</a:t>
            </a:r>
          </a:p>
          <a:p>
            <a:pPr algn="l">
              <a:buFont typeface="Arial" panose="020B0604020202020204" pitchFamily="34" charset="0"/>
              <a:buChar char="•"/>
            </a:pPr>
            <a:r>
              <a:rPr lang="en-US" b="0" i="0" dirty="0">
                <a:solidFill>
                  <a:srgbClr val="8A6D3B"/>
                </a:solidFill>
                <a:effectLst/>
                <a:latin typeface="Helvetica Neue" panose="02000503000000020004" pitchFamily="2" charset="0"/>
              </a:rPr>
              <a:t>"Global"/"System-wide" installs are located in system locations owned by the "root" user, such as /</a:t>
            </a:r>
            <a:r>
              <a:rPr lang="en-US" b="0" i="0" dirty="0" err="1">
                <a:solidFill>
                  <a:srgbClr val="8A6D3B"/>
                </a:solidFill>
                <a:effectLst/>
                <a:latin typeface="Helvetica Neue" panose="02000503000000020004" pitchFamily="2" charset="0"/>
              </a:rPr>
              <a:t>usr</a:t>
            </a:r>
            <a:r>
              <a:rPr lang="en-US" b="0" i="0" dirty="0">
                <a:solidFill>
                  <a:srgbClr val="8A6D3B"/>
                </a:solidFill>
                <a:effectLst/>
                <a:latin typeface="Helvetica Neue" panose="02000503000000020004" pitchFamily="2" charset="0"/>
              </a:rPr>
              <a:t>/bin or /</a:t>
            </a:r>
            <a:r>
              <a:rPr lang="en-US" b="0" i="0" dirty="0" err="1">
                <a:solidFill>
                  <a:srgbClr val="8A6D3B"/>
                </a:solidFill>
                <a:effectLst/>
                <a:latin typeface="Helvetica Neue" panose="02000503000000020004" pitchFamily="2" charset="0"/>
              </a:rPr>
              <a:t>usr</a:t>
            </a:r>
            <a:r>
              <a:rPr lang="en-US" b="0" i="0" dirty="0">
                <a:solidFill>
                  <a:srgbClr val="8A6D3B"/>
                </a:solidFill>
                <a:effectLst/>
                <a:latin typeface="Helvetica Neue" panose="02000503000000020004" pitchFamily="2" charset="0"/>
              </a:rPr>
              <a:t>/local. On Discovery, the /shared filesystem also contains global installs such as modules at /shared/centos7. All users are allowed to read and </a:t>
            </a:r>
            <a:r>
              <a:rPr lang="en-US" b="1" i="0" dirty="0">
                <a:solidFill>
                  <a:srgbClr val="8A6D3B"/>
                </a:solidFill>
                <a:effectLst/>
                <a:latin typeface="Helvetica Neue" panose="02000503000000020004" pitchFamily="2" charset="0"/>
              </a:rPr>
              <a:t>execute</a:t>
            </a:r>
            <a:r>
              <a:rPr lang="en-US" b="0" i="0" dirty="0">
                <a:solidFill>
                  <a:srgbClr val="8A6D3B"/>
                </a:solidFill>
                <a:effectLst/>
                <a:latin typeface="Helvetica Neue" panose="02000503000000020004" pitchFamily="2" charset="0"/>
              </a:rPr>
              <a:t> from this location, with no write permissions. For system-wide Discovery Cluster Software Requests (including OOD software): </a:t>
            </a:r>
            <a:r>
              <a:rPr lang="en-US" b="0" i="0" u="sng" dirty="0">
                <a:solidFill>
                  <a:srgbClr val="296EAA"/>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https://bit.ly/NURC-Software</a:t>
            </a:r>
            <a:endParaRPr lang="en-US" b="0" i="0" dirty="0">
              <a:solidFill>
                <a:srgbClr val="8A6D3B"/>
              </a:solidFill>
              <a:effectLst/>
              <a:latin typeface="Helvetica Neue" panose="02000503000000020004" pitchFamily="2" charset="0"/>
            </a:endParaRPr>
          </a:p>
          <a:p>
            <a:pPr algn="l">
              <a:buFont typeface="Arial" panose="020B0604020202020204" pitchFamily="34" charset="0"/>
              <a:buChar char="•"/>
            </a:pPr>
            <a:r>
              <a:rPr lang="en-US" b="1" i="0" dirty="0">
                <a:solidFill>
                  <a:srgbClr val="8A6D3B"/>
                </a:solidFill>
                <a:effectLst/>
                <a:latin typeface="Helvetica Neue" panose="02000503000000020004" pitchFamily="2" charset="0"/>
              </a:rPr>
              <a:t>Group-accessible locations</a:t>
            </a:r>
            <a:r>
              <a:rPr lang="en-US" b="0" i="0" dirty="0">
                <a:solidFill>
                  <a:srgbClr val="8A6D3B"/>
                </a:solidFill>
                <a:effectLst/>
                <a:latin typeface="Helvetica Neue" panose="02000503000000020004" pitchFamily="2" charset="0"/>
              </a:rPr>
              <a:t> - we encourage groups using same software to have it installed in group directories (such as /work/</a:t>
            </a:r>
            <a:r>
              <a:rPr lang="en-US" b="0" i="0" dirty="0" err="1">
                <a:solidFill>
                  <a:srgbClr val="8A6D3B"/>
                </a:solidFill>
                <a:effectLst/>
                <a:latin typeface="Helvetica Neue" panose="02000503000000020004" pitchFamily="2" charset="0"/>
              </a:rPr>
              <a:t>groupname</a:t>
            </a:r>
            <a:r>
              <a:rPr lang="en-US" b="0" i="0" dirty="0">
                <a:solidFill>
                  <a:srgbClr val="8A6D3B"/>
                </a:solidFill>
                <a:effectLst/>
                <a:latin typeface="Helvetica Neue" panose="02000503000000020004" pitchFamily="2" charset="0"/>
              </a:rPr>
              <a:t>). Group members can then access, modify, install and benchmark their own code without the need to have it system-wide. For Storage Space Extension Requests (expanding /work capacity or other solutions): </a:t>
            </a:r>
            <a:r>
              <a:rPr lang="en-US" b="0" i="0" u="sng" dirty="0">
                <a:solidFill>
                  <a:srgbClr val="296EAA"/>
                </a:solidFill>
                <a:effectLst/>
                <a:latin typeface="Helvetica Neue" panose="02000503000000020004" pitchFamily="2" charset="0"/>
                <a:hlinkClick r:id="rId4">
                  <a:extLst>
                    <a:ext uri="{A12FA001-AC4F-418D-AE19-62706E023703}">
                      <ahyp:hlinkClr xmlns:ahyp="http://schemas.microsoft.com/office/drawing/2018/hyperlinkcolor" val="tx"/>
                    </a:ext>
                  </a:extLst>
                </a:hlinkClick>
              </a:rPr>
              <a:t>https://bit.ly/NURC-StorageExtension</a:t>
            </a:r>
            <a:r>
              <a:rPr lang="en-US" b="0" i="0" dirty="0">
                <a:solidFill>
                  <a:srgbClr val="8A6D3B"/>
                </a:solidFill>
                <a:effectLst/>
                <a:latin typeface="Helvetica Neue" panose="02000503000000020004" pitchFamily="2" charset="0"/>
              </a:rPr>
              <a:t>.</a:t>
            </a:r>
          </a:p>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8470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32016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2486057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defRPr/>
            </a:pPr>
            <a:r>
              <a:rPr lang="en-US" sz="1200" dirty="0"/>
              <a:t>Note that </a:t>
            </a:r>
            <a:r>
              <a:rPr lang="en-US" sz="1200" dirty="0" err="1"/>
              <a:t>copy+paste</a:t>
            </a:r>
            <a:r>
              <a:rPr lang="en-US" sz="1200" dirty="0"/>
              <a:t> of some commands may not work due to Microsoft font formatting.</a:t>
            </a:r>
          </a:p>
          <a:p>
            <a:pPr lvl="0" algn="l">
              <a:defRPr/>
            </a:pPr>
            <a:r>
              <a:rPr lang="en-US" sz="1200" dirty="0"/>
              <a:t>Please use the commands provided in the </a:t>
            </a:r>
            <a:r>
              <a:rPr lang="en-US" sz="1200" b="1" dirty="0"/>
              <a:t>“</a:t>
            </a:r>
            <a:r>
              <a:rPr lang="en-US" sz="1200" b="1" dirty="0" err="1"/>
              <a:t>interactive_commad_list</a:t>
            </a:r>
            <a:r>
              <a:rPr lang="en-US" sz="1200" b="1" dirty="0"/>
              <a:t>”</a:t>
            </a:r>
            <a:r>
              <a:rPr lang="en-US" sz="1200" dirty="0"/>
              <a:t> instead.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74351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4226230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pack-tutorial.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spack.readthedocs.io/en/latest/configuration.htm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slide" Target="slide26.xml"/></Relationships>
</file>

<file path=ppt/slides/_rels/slide1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slide" Target="slide23.xml"/></Relationships>
</file>

<file path=ppt/slides/_rels/slide17.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spack.readthedocs.io/en/latest/basic_usage.html#specs-dependenci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spack.readthedocs.io/en/latest/basic_usage.html?highlight=garbage#garbage-collection" TargetMode="External"/><Relationship Id="rId2" Type="http://schemas.openxmlformats.org/officeDocument/2006/relationships/hyperlink" Target="https://spack.readthedocs.io/en/latest/packaging_guide.html#parallel-builds" TargetMode="External"/><Relationship Id="rId1" Type="http://schemas.openxmlformats.org/officeDocument/2006/relationships/slideLayout" Target="../slideLayouts/slideLayout13.xml"/><Relationship Id="rId4" Type="http://schemas.openxmlformats.org/officeDocument/2006/relationships/hyperlink" Target="https://spack.readthedocs.io/en/latest/environments.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rc-docs.northeastern.edu/en/latest/using-discovery/bashrc.html?highlight=bashrc"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rc-docs.northeastern.edu/en/latest/storage/discovery_storag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slide" Target="slide27.xml"/><Relationship Id="rId4" Type="http://schemas.openxmlformats.org/officeDocument/2006/relationships/slide" Target="slide24.xml"/></Relationships>
</file>

<file path=ppt/slides/_rels/slide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2"/>
            <a:ext cx="9696852" cy="2479675"/>
          </a:xfrm>
        </p:spPr>
        <p:txBody>
          <a:bodyPr/>
          <a:lstStyle/>
          <a:p>
            <a:r>
              <a:rPr lang="en-US" dirty="0"/>
              <a:t>Introduction to software installation on Discovery</a:t>
            </a:r>
          </a:p>
        </p:txBody>
      </p:sp>
      <p:sp>
        <p:nvSpPr>
          <p:cNvPr id="3" name="Subtitle 2"/>
          <p:cNvSpPr>
            <a:spLocks noGrp="1"/>
          </p:cNvSpPr>
          <p:nvPr>
            <p:ph type="subTitle" idx="1"/>
          </p:nvPr>
        </p:nvSpPr>
        <p:spPr/>
        <p:txBody>
          <a:bodyPr/>
          <a:lstStyle/>
          <a:p>
            <a:pPr fontAlgn="base"/>
            <a:r>
              <a:rPr lang="en-US"/>
              <a:t>Summer Bootcamp 2021</a:t>
            </a:r>
            <a:endParaRPr lang="en-US" dirty="0"/>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0" indent="0">
              <a:buNone/>
            </a:pPr>
            <a:r>
              <a:rPr lang="en-US" sz="2400" dirty="0"/>
              <a:t>In this example, we’ll set up </a:t>
            </a:r>
            <a:r>
              <a:rPr lang="en-US" sz="2400" dirty="0" err="1"/>
              <a:t>Spack</a:t>
            </a:r>
            <a:r>
              <a:rPr lang="en-US" sz="2400" dirty="0"/>
              <a:t> and then install the NETCDF software package. </a:t>
            </a:r>
          </a:p>
          <a:p>
            <a:pPr marL="514350" indent="-514350">
              <a:buFont typeface="+mj-lt"/>
              <a:buAutoNum type="arabicPeriod"/>
            </a:pPr>
            <a:r>
              <a:rPr lang="en-US" sz="2000" dirty="0"/>
              <a:t>Download </a:t>
            </a:r>
            <a:r>
              <a:rPr lang="en-US" sz="2000" dirty="0" err="1"/>
              <a:t>Spack</a:t>
            </a:r>
            <a:r>
              <a:rPr lang="en-US" sz="2000" dirty="0"/>
              <a:t> to your $HOME directory (optional – load a newer python version):</a:t>
            </a:r>
            <a:br>
              <a:rPr lang="en-US" sz="2000" dirty="0"/>
            </a:br>
            <a:br>
              <a:rPr lang="en-US" sz="2000" dirty="0"/>
            </a:br>
            <a:br>
              <a:rPr lang="en-US" sz="2000" dirty="0"/>
            </a:br>
            <a:endParaRPr lang="en-US" sz="2000" dirty="0"/>
          </a:p>
          <a:p>
            <a:pPr marL="514350" indent="-514350">
              <a:buFont typeface="+mj-lt"/>
              <a:buAutoNum type="arabicPeriod"/>
            </a:pPr>
            <a:r>
              <a:rPr lang="en-US" sz="2000" dirty="0"/>
              <a:t>Set up the </a:t>
            </a:r>
            <a:r>
              <a:rPr lang="en-US" sz="2000" dirty="0" err="1"/>
              <a:t>Spack</a:t>
            </a:r>
            <a:r>
              <a:rPr lang="en-US" sz="2000" dirty="0"/>
              <a:t> environment by sourcing the following shell script (or add to ~/.</a:t>
            </a:r>
            <a:r>
              <a:rPr lang="en-US" sz="2000" dirty="0" err="1"/>
              <a:t>bashrc</a:t>
            </a:r>
            <a:r>
              <a:rPr lang="en-US" sz="2000" dirty="0"/>
              <a:t>):</a:t>
            </a:r>
          </a:p>
          <a:p>
            <a:pPr marL="514350" indent="-514350">
              <a:buFont typeface="+mj-lt"/>
              <a:buAutoNum type="arabicPeriod"/>
            </a:pPr>
            <a:endParaRPr lang="en-US" sz="2000" dirty="0"/>
          </a:p>
          <a:p>
            <a:pPr marL="514350" indent="-514350">
              <a:buFont typeface="+mj-lt"/>
              <a:buAutoNum type="arabicPeriod"/>
            </a:pPr>
            <a:r>
              <a:rPr lang="en-US" sz="2200" dirty="0"/>
              <a:t>Check available software (note – this takes a long time to load):</a:t>
            </a:r>
            <a:br>
              <a:rPr lang="en-US" sz="2200" dirty="0"/>
            </a:br>
            <a:endParaRPr lang="en-US" sz="1800" dirty="0"/>
          </a:p>
          <a:p>
            <a:pPr marL="514350" indent="-514350">
              <a:buFont typeface="+mj-lt"/>
              <a:buAutoNum type="arabicPeriod"/>
            </a:pPr>
            <a:r>
              <a:rPr lang="en-US" sz="2200" dirty="0"/>
              <a:t>Get more information about a particular package (versions, options, dependencies etc.):</a:t>
            </a:r>
          </a:p>
          <a:p>
            <a:pPr marL="971550" lvl="1" indent="-514350">
              <a:buFont typeface="+mj-lt"/>
              <a:buAutoNum type="arabicPeriod"/>
            </a:pPr>
            <a:endParaRPr lang="en-US" sz="1800" dirty="0"/>
          </a:p>
          <a:p>
            <a:pPr marL="514350" indent="-514350">
              <a:buFont typeface="+mj-lt"/>
              <a:buAutoNum type="arabicPeriod"/>
            </a:pPr>
            <a:r>
              <a:rPr lang="en-US" sz="2200" dirty="0"/>
              <a:t>Add a compiler:</a:t>
            </a:r>
          </a:p>
          <a:p>
            <a:pPr marL="971550" lvl="1" indent="-514350">
              <a:buFont typeface="+mj-lt"/>
              <a:buAutoNum type="arabicPeriod"/>
            </a:pPr>
            <a:endParaRPr lang="en-US" sz="1800" dirty="0"/>
          </a:p>
          <a:p>
            <a:pPr marL="971550" lvl="1" indent="-514350">
              <a:buFont typeface="+mj-lt"/>
              <a:buAutoNum type="arabicPeriod"/>
            </a:pPr>
            <a:endParaRPr lang="en-US" sz="18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1</a:t>
            </a:r>
            <a:br>
              <a:rPr lang="en-US" sz="4000" dirty="0"/>
            </a:br>
            <a:r>
              <a:rPr lang="en-US" sz="4000" dirty="0"/>
              <a:t>Task 1 – Setting up </a:t>
            </a:r>
            <a:r>
              <a:rPr lang="en-US" sz="4000" dirty="0" err="1"/>
              <a:t>Spack</a:t>
            </a:r>
            <a:endParaRPr lang="en-US" sz="4000" dirty="0"/>
          </a:p>
        </p:txBody>
      </p:sp>
      <p:sp>
        <p:nvSpPr>
          <p:cNvPr id="6" name="TextBox 5">
            <a:extLst>
              <a:ext uri="{FF2B5EF4-FFF2-40B4-BE49-F238E27FC236}">
                <a16:creationId xmlns:a16="http://schemas.microsoft.com/office/drawing/2014/main" id="{EC247E36-5BD3-BE4D-90E1-7B61A0EA5F99}"/>
              </a:ext>
            </a:extLst>
          </p:cNvPr>
          <p:cNvSpPr txBox="1"/>
          <p:nvPr/>
        </p:nvSpPr>
        <p:spPr>
          <a:xfrm>
            <a:off x="2053237" y="6584877"/>
            <a:ext cx="9503764" cy="369332"/>
          </a:xfrm>
          <a:prstGeom prst="rect">
            <a:avLst/>
          </a:prstGeom>
          <a:noFill/>
        </p:spPr>
        <p:txBody>
          <a:bodyPr wrap="square" rtlCol="0">
            <a:spAutoFit/>
          </a:bodyPr>
          <a:lstStyle/>
          <a:p>
            <a:r>
              <a:rPr lang="en-US" dirty="0"/>
              <a:t>For the full </a:t>
            </a:r>
            <a:r>
              <a:rPr lang="en-US" dirty="0" err="1"/>
              <a:t>Spack</a:t>
            </a:r>
            <a:r>
              <a:rPr lang="en-US" dirty="0"/>
              <a:t> tutorial, visit: </a:t>
            </a:r>
            <a:r>
              <a:rPr lang="en-US" dirty="0">
                <a:hlinkClick r:id="rId3"/>
              </a:rPr>
              <a:t>https://spack-tutorial.readthedocs.io/en/latest/</a:t>
            </a:r>
            <a:r>
              <a:rPr lang="en-US" dirty="0"/>
              <a:t> </a:t>
            </a:r>
          </a:p>
        </p:txBody>
      </p:sp>
      <p:sp>
        <p:nvSpPr>
          <p:cNvPr id="7" name="TextBox 6">
            <a:extLst>
              <a:ext uri="{FF2B5EF4-FFF2-40B4-BE49-F238E27FC236}">
                <a16:creationId xmlns:a16="http://schemas.microsoft.com/office/drawing/2014/main" id="{C658AB32-6142-1C4A-8000-6CFB4A2B5B7D}"/>
              </a:ext>
            </a:extLst>
          </p:cNvPr>
          <p:cNvSpPr txBox="1"/>
          <p:nvPr/>
        </p:nvSpPr>
        <p:spPr>
          <a:xfrm>
            <a:off x="479373" y="2225915"/>
            <a:ext cx="10167964" cy="830997"/>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srun</a:t>
            </a:r>
            <a:r>
              <a:rPr lang="en-US" sz="1600" dirty="0">
                <a:latin typeface="Courier New" panose="02070309020205020404" pitchFamily="49" charset="0"/>
                <a:cs typeface="Courier New" panose="02070309020205020404" pitchFamily="49" charset="0"/>
              </a:rPr>
              <a:t> --partition=express --nodes=1 --</a:t>
            </a:r>
            <a:r>
              <a:rPr lang="en-US" sz="1600" dirty="0" err="1">
                <a:latin typeface="Courier New" panose="02070309020205020404" pitchFamily="49" charset="0"/>
                <a:cs typeface="Courier New" panose="02070309020205020404" pitchFamily="49" charset="0"/>
              </a:rPr>
              <a:t>ntasks</a:t>
            </a:r>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pty</a:t>
            </a:r>
            <a:r>
              <a:rPr lang="en-US" sz="1600" dirty="0">
                <a:latin typeface="Courier New" panose="02070309020205020404" pitchFamily="49" charset="0"/>
                <a:cs typeface="Courier New" panose="02070309020205020404" pitchFamily="49" charset="0"/>
              </a:rPr>
              <a:t> --time=01:00:00 /bin/bash</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module load python/3.8.1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git clone https://</a:t>
            </a:r>
            <a:r>
              <a:rPr lang="en-US" sz="1600" dirty="0" err="1">
                <a:latin typeface="Courier New" panose="02070309020205020404" pitchFamily="49" charset="0"/>
                <a:cs typeface="Courier New" panose="02070309020205020404" pitchFamily="49" charset="0"/>
              </a:rPr>
              <a:t>github.com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spack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spack.git</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C9533E3-A2C3-C34B-A668-9E5A1E3C72C2}"/>
              </a:ext>
            </a:extLst>
          </p:cNvPr>
          <p:cNvSpPr txBox="1"/>
          <p:nvPr/>
        </p:nvSpPr>
        <p:spPr>
          <a:xfrm>
            <a:off x="479372" y="3533481"/>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FC914A0-E9D5-D941-BD95-F41BC725EDEA}"/>
              </a:ext>
            </a:extLst>
          </p:cNvPr>
          <p:cNvSpPr txBox="1"/>
          <p:nvPr/>
        </p:nvSpPr>
        <p:spPr>
          <a:xfrm>
            <a:off x="494869" y="4272976"/>
            <a:ext cx="968345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 $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 </a:t>
            </a:r>
            <a:r>
              <a:rPr lang="en-US" dirty="0" err="1">
                <a:latin typeface="Courier New" panose="02070309020205020404" pitchFamily="49" charset="0"/>
                <a:cs typeface="Courier New" panose="02070309020205020404" pitchFamily="49" charset="0"/>
              </a:rPr>
              <a:t>sql</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D7A364D7-7533-9B40-BEAB-1F7664D63368}"/>
              </a:ext>
            </a:extLst>
          </p:cNvPr>
          <p:cNvSpPr txBox="1"/>
          <p:nvPr/>
        </p:nvSpPr>
        <p:spPr>
          <a:xfrm>
            <a:off x="494869" y="4996505"/>
            <a:ext cx="9683453"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gromacs</a:t>
            </a:r>
            <a:r>
              <a:rPr lang="en-US"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3C7C74AB-B7A3-6B45-94C5-098B9E1D55D3}"/>
              </a:ext>
            </a:extLst>
          </p:cNvPr>
          <p:cNvSpPr txBox="1"/>
          <p:nvPr/>
        </p:nvSpPr>
        <p:spPr>
          <a:xfrm>
            <a:off x="1259176" y="5702010"/>
            <a:ext cx="8919146"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/10.1.0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compiler find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compilers</a:t>
            </a:r>
          </a:p>
        </p:txBody>
      </p:sp>
      <p:sp>
        <p:nvSpPr>
          <p:cNvPr id="12" name="TextBox 11">
            <a:extLst>
              <a:ext uri="{FF2B5EF4-FFF2-40B4-BE49-F238E27FC236}">
                <a16:creationId xmlns:a16="http://schemas.microsoft.com/office/drawing/2014/main" id="{5B3A8359-4DAD-3742-85C1-89B1927C15B6}"/>
              </a:ext>
            </a:extLst>
          </p:cNvPr>
          <p:cNvSpPr txBox="1"/>
          <p:nvPr/>
        </p:nvSpPr>
        <p:spPr>
          <a:xfrm>
            <a:off x="5335110" y="5348096"/>
            <a:ext cx="5265733"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27093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2" y="1435858"/>
            <a:ext cx="11535347" cy="5285617"/>
          </a:xfrm>
        </p:spPr>
        <p:txBody>
          <a:bodyPr>
            <a:normAutofit/>
          </a:bodyPr>
          <a:lstStyle/>
          <a:p>
            <a:pPr marL="0" indent="0">
              <a:buNone/>
            </a:pPr>
            <a:r>
              <a:rPr lang="en-US" sz="2000" dirty="0"/>
              <a:t>We’ll use </a:t>
            </a:r>
            <a:r>
              <a:rPr lang="en-US" sz="2000" dirty="0" err="1"/>
              <a:t>Spack</a:t>
            </a:r>
            <a:r>
              <a:rPr lang="en-US" sz="2000" dirty="0"/>
              <a:t> to install </a:t>
            </a:r>
            <a:r>
              <a:rPr lang="en-US" sz="2000" dirty="0" err="1"/>
              <a:t>NetCDF</a:t>
            </a:r>
            <a:r>
              <a:rPr lang="en-US" sz="2000" dirty="0"/>
              <a:t>-C (C libraries for array-oriented scientific data) with the following features:</a:t>
            </a:r>
          </a:p>
          <a:p>
            <a:r>
              <a:rPr lang="en-US" sz="1800" dirty="0">
                <a:solidFill>
                  <a:schemeClr val="accent6">
                    <a:lumMod val="75000"/>
                  </a:schemeClr>
                </a:solidFill>
              </a:rPr>
              <a:t>GNU compiler 10.1.0 will be loaded.</a:t>
            </a:r>
          </a:p>
          <a:p>
            <a:r>
              <a:rPr lang="en-US" sz="1800" dirty="0">
                <a:solidFill>
                  <a:schemeClr val="accent6">
                    <a:lumMod val="75000"/>
                  </a:schemeClr>
                </a:solidFill>
              </a:rPr>
              <a:t>MPI support – set up to use the cluster MPI module instead of installing it.</a:t>
            </a:r>
          </a:p>
          <a:p>
            <a:r>
              <a:rPr lang="en-US" sz="1800" dirty="0">
                <a:solidFill>
                  <a:schemeClr val="accent6">
                    <a:lumMod val="75000"/>
                  </a:schemeClr>
                </a:solidFill>
              </a:rPr>
              <a:t>Additional dependency libraries such as hdf5, </a:t>
            </a:r>
            <a:r>
              <a:rPr lang="en-US" sz="1800" dirty="0" err="1">
                <a:solidFill>
                  <a:schemeClr val="accent6">
                    <a:lumMod val="75000"/>
                  </a:schemeClr>
                </a:solidFill>
              </a:rPr>
              <a:t>libtool</a:t>
            </a:r>
            <a:r>
              <a:rPr lang="en-US" sz="1800" dirty="0">
                <a:solidFill>
                  <a:schemeClr val="accent6">
                    <a:lumMod val="75000"/>
                  </a:schemeClr>
                </a:solidFill>
              </a:rPr>
              <a:t> etc. will be installed.</a:t>
            </a:r>
          </a:p>
          <a:p>
            <a:pPr marL="457200" indent="-457200">
              <a:buFont typeface="+mj-lt"/>
              <a:buAutoNum type="arabicPeriod"/>
            </a:pPr>
            <a:r>
              <a:rPr lang="en-US" sz="2000" dirty="0"/>
              <a:t>First, let’s login into a compute node to make the build faster. Then find NETCDF-C:</a:t>
            </a:r>
            <a:br>
              <a:rPr lang="en-US" sz="2000" dirty="0"/>
            </a:br>
            <a:endParaRPr lang="en-US" sz="2000" dirty="0"/>
          </a:p>
          <a:p>
            <a:pPr marL="457200" indent="-457200">
              <a:buFont typeface="+mj-lt"/>
              <a:buAutoNum type="arabicPeriod"/>
            </a:pPr>
            <a:r>
              <a:rPr lang="en-US" sz="2000" dirty="0"/>
              <a:t>To see the full dependency tree, versions and options we can use the “spec” command:</a:t>
            </a:r>
            <a:br>
              <a:rPr lang="en-US" sz="2000" dirty="0"/>
            </a:br>
            <a:br>
              <a:rPr lang="en-US" sz="2000" dirty="0"/>
            </a:br>
            <a:endParaRPr lang="en-US" sz="2000" dirty="0"/>
          </a:p>
          <a:p>
            <a:pPr marL="457200" indent="-457200">
              <a:buFont typeface="+mj-lt"/>
              <a:buAutoNum type="arabicPeriod"/>
            </a:pPr>
            <a:r>
              <a:rPr lang="en-US" sz="2000" dirty="0"/>
              <a:t>Copy the configuration files into ”~/.</a:t>
            </a:r>
            <a:r>
              <a:rPr lang="en-US" sz="2000" dirty="0" err="1"/>
              <a:t>spack</a:t>
            </a:r>
            <a:r>
              <a:rPr lang="en-US" sz="2000" dirty="0"/>
              <a:t>” directory, and then re-source </a:t>
            </a:r>
            <a:r>
              <a:rPr lang="en-US" sz="2000" dirty="0" err="1"/>
              <a:t>Spack</a:t>
            </a:r>
            <a:r>
              <a:rPr lang="en-US" sz="2000" dirty="0"/>
              <a:t> to apply the new changes:</a:t>
            </a:r>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12</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1</a:t>
            </a:r>
            <a:br>
              <a:rPr lang="en-US" sz="4000" dirty="0"/>
            </a:br>
            <a:r>
              <a:rPr lang="en-US" sz="4000" dirty="0"/>
              <a:t>Task 2 – add user config files to </a:t>
            </a:r>
            <a:r>
              <a:rPr lang="en-US" sz="4000" dirty="0" err="1"/>
              <a:t>spack</a:t>
            </a:r>
            <a:endParaRPr lang="en-US" sz="4000" dirty="0"/>
          </a:p>
        </p:txBody>
      </p:sp>
      <p:sp>
        <p:nvSpPr>
          <p:cNvPr id="7" name="TextBox 6">
            <a:extLst>
              <a:ext uri="{FF2B5EF4-FFF2-40B4-BE49-F238E27FC236}">
                <a16:creationId xmlns:a16="http://schemas.microsoft.com/office/drawing/2014/main" id="{C658AB32-6142-1C4A-8000-6CFB4A2B5B7D}"/>
              </a:ext>
            </a:extLst>
          </p:cNvPr>
          <p:cNvSpPr txBox="1"/>
          <p:nvPr/>
        </p:nvSpPr>
        <p:spPr>
          <a:xfrm>
            <a:off x="431800" y="3249593"/>
            <a:ext cx="10664985"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-c</a:t>
            </a:r>
          </a:p>
        </p:txBody>
      </p:sp>
      <p:sp>
        <p:nvSpPr>
          <p:cNvPr id="10" name="TextBox 9">
            <a:extLst>
              <a:ext uri="{FF2B5EF4-FFF2-40B4-BE49-F238E27FC236}">
                <a16:creationId xmlns:a16="http://schemas.microsoft.com/office/drawing/2014/main" id="{17B9BBF3-1D82-9E40-91E7-03F7D8F4F65F}"/>
              </a:ext>
            </a:extLst>
          </p:cNvPr>
          <p:cNvSpPr txBox="1"/>
          <p:nvPr/>
        </p:nvSpPr>
        <p:spPr>
          <a:xfrm>
            <a:off x="431801" y="4078666"/>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-c</a:t>
            </a:r>
          </a:p>
        </p:txBody>
      </p:sp>
      <p:sp>
        <p:nvSpPr>
          <p:cNvPr id="11" name="TextBox 10">
            <a:extLst>
              <a:ext uri="{FF2B5EF4-FFF2-40B4-BE49-F238E27FC236}">
                <a16:creationId xmlns:a16="http://schemas.microsoft.com/office/drawing/2014/main" id="{00222F91-9D96-6542-8DA8-244754F0DA09}"/>
              </a:ext>
            </a:extLst>
          </p:cNvPr>
          <p:cNvSpPr txBox="1"/>
          <p:nvPr/>
        </p:nvSpPr>
        <p:spPr>
          <a:xfrm>
            <a:off x="555787" y="5376396"/>
            <a:ext cx="9698949" cy="1200329"/>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$HOME/</a:t>
            </a:r>
            <a:r>
              <a:rPr lang="en-US" dirty="0" err="1">
                <a:latin typeface="Courier New" panose="02070309020205020404" pitchFamily="49" charset="0"/>
                <a:cs typeface="Courier New" panose="02070309020205020404" pitchFamily="49" charset="0"/>
              </a:rPr>
              <a:t>Advanced_software_installation_on_Discovery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cp Exercise_1/</a:t>
            </a:r>
            <a:r>
              <a:rPr lang="en-US" dirty="0" err="1">
                <a:latin typeface="Courier New" panose="02070309020205020404" pitchFamily="49" charset="0"/>
                <a:cs typeface="Courier New" panose="02070309020205020404" pitchFamily="49" charset="0"/>
              </a:rPr>
              <a:t>packages.yaml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packages.yaml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cp Exercise_1/</a:t>
            </a:r>
            <a:r>
              <a:rPr lang="en-US" dirty="0" err="1">
                <a:latin typeface="Courier New" panose="02070309020205020404" pitchFamily="49" charset="0"/>
                <a:cs typeface="Courier New" panose="02070309020205020404" pitchFamily="49" charset="0"/>
              </a:rPr>
              <a:t>config.yaml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config.yaml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r>
              <a:rPr lang="en-US" dirty="0">
                <a:latin typeface="Courier New" panose="02070309020205020404" pitchFamily="49" charset="0"/>
                <a:cs typeface="Courier New" panose="02070309020205020404" pitchFamily="49" charset="0"/>
              </a:rPr>
              <a:t>  ##apply changes to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1021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62088"/>
            <a:ext cx="11535347" cy="5285617"/>
          </a:xfrm>
        </p:spPr>
        <p:txBody>
          <a:bodyPr>
            <a:normAutofit/>
          </a:bodyPr>
          <a:lstStyle/>
          <a:p>
            <a:pPr marL="0" indent="0">
              <a:buNone/>
            </a:pPr>
            <a:r>
              <a:rPr lang="en-US" sz="2000" b="1" dirty="0"/>
              <a:t>Configuration files info: </a:t>
            </a:r>
            <a:r>
              <a:rPr lang="en-US" sz="2000" b="1" dirty="0">
                <a:hlinkClick r:id="rId3"/>
              </a:rPr>
              <a:t>https://spack.readthedocs.io/en/latest/configuration.html</a:t>
            </a:r>
            <a:r>
              <a:rPr lang="en-US" sz="2000" b="1" dirty="0"/>
              <a:t> </a:t>
            </a:r>
          </a:p>
          <a:p>
            <a:r>
              <a:rPr lang="en-US" sz="2000" b="1" dirty="0" err="1"/>
              <a:t>config.yaml</a:t>
            </a:r>
            <a:r>
              <a:rPr lang="en-US" sz="2000" b="1" dirty="0"/>
              <a:t> </a:t>
            </a:r>
            <a:r>
              <a:rPr lang="en-US" sz="2000" dirty="0"/>
              <a:t>- </a:t>
            </a:r>
            <a:r>
              <a:rPr lang="en-US" sz="2000" dirty="0" err="1"/>
              <a:t>Spack’s</a:t>
            </a:r>
            <a:r>
              <a:rPr lang="en-US" sz="2000" dirty="0"/>
              <a:t> basic configuration options (install locations etc.).</a:t>
            </a:r>
          </a:p>
          <a:p>
            <a:r>
              <a:rPr lang="en-US" sz="2000" b="1" dirty="0" err="1"/>
              <a:t>packages.yaml</a:t>
            </a:r>
            <a:r>
              <a:rPr lang="en-US" sz="2000" b="1" dirty="0"/>
              <a:t> </a:t>
            </a:r>
            <a:r>
              <a:rPr lang="en-US" sz="2000" dirty="0"/>
              <a:t>- customize how your software is built through specific rules.</a:t>
            </a:r>
          </a:p>
          <a:p>
            <a:r>
              <a:rPr lang="en-US" sz="2000" b="1" dirty="0" err="1"/>
              <a:t>compilers.yaml</a:t>
            </a:r>
            <a:r>
              <a:rPr lang="en-US" sz="2000" b="1" dirty="0"/>
              <a:t> </a:t>
            </a:r>
            <a:r>
              <a:rPr lang="en-US" sz="2000" dirty="0"/>
              <a:t>– compiler info file (no need to edit directly).</a:t>
            </a:r>
            <a:br>
              <a:rPr lang="en-US" sz="2000" dirty="0"/>
            </a:br>
            <a:endParaRPr lang="en-US" sz="2000" dirty="0"/>
          </a:p>
          <a:p>
            <a:pPr marL="0" indent="0">
              <a:buNone/>
            </a:pPr>
            <a:r>
              <a:rPr lang="en-US" sz="2000" dirty="0"/>
              <a:t>1. Inspect the NETCDF-C with MPI support dependencies and options chart. See: </a:t>
            </a:r>
            <a:r>
              <a:rPr lang="en-US" sz="2000" dirty="0">
                <a:hlinkClick r:id="rId4" action="ppaction://hlinksldjump"/>
              </a:rPr>
              <a:t>20. Spack - additional features</a:t>
            </a:r>
            <a:endParaRPr lang="en-US" sz="2000" dirty="0"/>
          </a:p>
          <a:p>
            <a:pPr marL="0" indent="0">
              <a:buNone/>
            </a:pPr>
            <a:endParaRPr lang="en-US" sz="2000" dirty="0"/>
          </a:p>
          <a:p>
            <a:pPr marL="0" indent="0">
              <a:buNone/>
            </a:pPr>
            <a:r>
              <a:rPr lang="en-US" sz="2000" dirty="0"/>
              <a:t>2. Install NETCDF-C with MPI using 16 cores (-j16), using GNU 10.1.0 compilers:</a:t>
            </a:r>
          </a:p>
          <a:p>
            <a:pPr marL="0" indent="0">
              <a:buNone/>
            </a:pPr>
            <a:endParaRPr lang="en-US" sz="2000" dirty="0"/>
          </a:p>
          <a:p>
            <a:pPr marL="0" indent="0">
              <a:buNone/>
            </a:pPr>
            <a:r>
              <a:rPr lang="en-US" sz="2000" dirty="0"/>
              <a:t>3. Load the package into your environment once installed. Inspect the sample SLURM </a:t>
            </a:r>
            <a:r>
              <a:rPr lang="en-US" sz="2000" dirty="0" err="1"/>
              <a:t>sbatch</a:t>
            </a:r>
            <a:r>
              <a:rPr lang="en-US" sz="2000" dirty="0"/>
              <a:t> script</a:t>
            </a:r>
            <a:br>
              <a:rPr lang="en-US" sz="2000" dirty="0"/>
            </a:br>
            <a:r>
              <a:rPr lang="en-US" sz="2000" dirty="0"/>
              <a:t>that loads and runs the software:</a:t>
            </a:r>
          </a:p>
          <a:p>
            <a:pPr marL="0" indent="0">
              <a:buNone/>
            </a:pPr>
            <a:endParaRPr lang="en-US" sz="20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1</a:t>
            </a:r>
            <a:br>
              <a:rPr lang="en-US" sz="4000" dirty="0"/>
            </a:br>
            <a:r>
              <a:rPr lang="en-US" sz="4000" dirty="0"/>
              <a:t>Task 3 – Install NETCDF-C with </a:t>
            </a:r>
            <a:r>
              <a:rPr lang="en-US" sz="4000" dirty="0" err="1"/>
              <a:t>Spack</a:t>
            </a:r>
            <a:endParaRPr lang="en-US" sz="4000" dirty="0"/>
          </a:p>
        </p:txBody>
      </p:sp>
      <p:sp>
        <p:nvSpPr>
          <p:cNvPr id="7" name="TextBox 6">
            <a:extLst>
              <a:ext uri="{FF2B5EF4-FFF2-40B4-BE49-F238E27FC236}">
                <a16:creationId xmlns:a16="http://schemas.microsoft.com/office/drawing/2014/main" id="{C658AB32-6142-1C4A-8000-6CFB4A2B5B7D}"/>
              </a:ext>
            </a:extLst>
          </p:cNvPr>
          <p:cNvSpPr txBox="1"/>
          <p:nvPr/>
        </p:nvSpPr>
        <p:spPr>
          <a:xfrm>
            <a:off x="224848" y="4033482"/>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netcdf-c%gcc@10.1.0 +</a:t>
            </a:r>
            <a:r>
              <a:rPr lang="en-US" dirty="0" err="1">
                <a:latin typeface="Courier New" panose="02070309020205020404" pitchFamily="49" charset="0"/>
                <a:cs typeface="Courier New" panose="02070309020205020404" pitchFamily="49" charset="0"/>
              </a:rPr>
              <a:t>mpi</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17B9BBF3-1D82-9E40-91E7-03F7D8F4F65F}"/>
              </a:ext>
            </a:extLst>
          </p:cNvPr>
          <p:cNvSpPr txBox="1"/>
          <p:nvPr/>
        </p:nvSpPr>
        <p:spPr>
          <a:xfrm>
            <a:off x="224848" y="4788904"/>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–j 16 netcdf-c%gcc@10.1.0 +</a:t>
            </a:r>
            <a:r>
              <a:rPr lang="en-US" dirty="0" err="1">
                <a:latin typeface="Courier New" panose="02070309020205020404" pitchFamily="49" charset="0"/>
                <a:cs typeface="Courier New" panose="02070309020205020404" pitchFamily="49" charset="0"/>
              </a:rPr>
              <a:t>mpi</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222F91-9D96-6542-8DA8-244754F0DA09}"/>
              </a:ext>
            </a:extLst>
          </p:cNvPr>
          <p:cNvSpPr txBox="1"/>
          <p:nvPr/>
        </p:nvSpPr>
        <p:spPr>
          <a:xfrm>
            <a:off x="224848" y="5834080"/>
            <a:ext cx="9698949"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Exercise_1</a:t>
            </a:r>
          </a:p>
          <a:p>
            <a:r>
              <a:rPr lang="en-US" dirty="0">
                <a:latin typeface="Courier New" panose="02070309020205020404" pitchFamily="49" charset="0"/>
                <a:cs typeface="Courier New" panose="02070309020205020404" pitchFamily="49" charset="0"/>
              </a:rPr>
              <a:t>$ cat submit-</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-c-</a:t>
            </a:r>
            <a:r>
              <a:rPr lang="en-US" dirty="0" err="1">
                <a:latin typeface="Courier New" panose="02070309020205020404" pitchFamily="49" charset="0"/>
                <a:cs typeface="Courier New" panose="02070309020205020404" pitchFamily="49" charset="0"/>
              </a:rPr>
              <a:t>example.bash</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submit-</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-c-</a:t>
            </a:r>
            <a:r>
              <a:rPr lang="en-US" dirty="0" err="1">
                <a:latin typeface="Courier New" panose="02070309020205020404" pitchFamily="49" charset="0"/>
                <a:cs typeface="Courier New" panose="02070309020205020404" pitchFamily="49" charset="0"/>
              </a:rPr>
              <a:t>example.bash</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6374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2</a:t>
            </a:r>
            <a:br>
              <a:rPr lang="en-US" dirty="0"/>
            </a:br>
            <a:r>
              <a:rPr lang="en-US" dirty="0"/>
              <a:t>Build from source </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pPr algn="ctr"/>
            <a:r>
              <a:rPr lang="en-US" dirty="0"/>
              <a:t>With Intel Compilers</a:t>
            </a:r>
          </a:p>
        </p:txBody>
      </p:sp>
    </p:spTree>
    <p:extLst>
      <p:ext uri="{BB962C8B-B14F-4D97-AF65-F5344CB8AC3E}">
        <p14:creationId xmlns:p14="http://schemas.microsoft.com/office/powerpoint/2010/main" val="38744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457200" lvl="1" indent="0">
              <a:buNone/>
            </a:pPr>
            <a:r>
              <a:rPr lang="en-US" sz="2000" dirty="0"/>
              <a:t>In this example, we’ll install NETCDF-C from source using Intel Compilers + Intel MPI.</a:t>
            </a:r>
          </a:p>
          <a:p>
            <a:pPr marL="914400" lvl="1" indent="-457200">
              <a:buAutoNum type="arabicPeriod"/>
            </a:pPr>
            <a:r>
              <a:rPr lang="en-US" sz="2000" dirty="0"/>
              <a:t>Allocate a compute node with 16 CPUs:</a:t>
            </a:r>
            <a:br>
              <a:rPr lang="en-US" sz="2000" dirty="0"/>
            </a:br>
            <a:br>
              <a:rPr lang="en-US" sz="2000" dirty="0"/>
            </a:br>
            <a:endParaRPr lang="en-US" sz="2000" dirty="0"/>
          </a:p>
          <a:p>
            <a:pPr marL="914400" lvl="1" indent="-457200">
              <a:buAutoNum type="arabicPeriod"/>
            </a:pPr>
            <a:r>
              <a:rPr lang="en-US" sz="2000" dirty="0"/>
              <a:t>Download the NETCDF-C source code </a:t>
            </a:r>
            <a:r>
              <a:rPr lang="en-US" sz="2000" dirty="0" err="1"/>
              <a:t>tarball</a:t>
            </a:r>
            <a:r>
              <a:rPr lang="en-US" sz="2000" dirty="0"/>
              <a:t>:</a:t>
            </a:r>
            <a:br>
              <a:rPr lang="en-US" sz="2000" dirty="0"/>
            </a:br>
            <a:br>
              <a:rPr lang="en-US" sz="2000" dirty="0"/>
            </a:br>
            <a:br>
              <a:rPr lang="en-US" sz="2000" dirty="0"/>
            </a:br>
            <a:endParaRPr lang="en-US" sz="2000" dirty="0"/>
          </a:p>
          <a:p>
            <a:pPr marL="914400" lvl="1" indent="-457200">
              <a:buAutoNum type="arabicPeriod"/>
            </a:pPr>
            <a:r>
              <a:rPr lang="en-US" sz="2000" dirty="0"/>
              <a:t>Create &amp; define a directory to install to. Here, we assume its $HOME/NETCDF-C. We export a shell variable “</a:t>
            </a:r>
            <a:r>
              <a:rPr lang="en-US" sz="2000" dirty="0" err="1">
                <a:latin typeface="Courier New" panose="02070309020205020404" pitchFamily="49" charset="0"/>
                <a:cs typeface="Courier New" panose="02070309020205020404" pitchFamily="49" charset="0"/>
              </a:rPr>
              <a:t>netcdf_dir</a:t>
            </a:r>
            <a:r>
              <a:rPr lang="en-US" sz="2000" dirty="0">
                <a:latin typeface="Courier New" panose="02070309020205020404" pitchFamily="49" charset="0"/>
                <a:cs typeface="Courier New" panose="02070309020205020404" pitchFamily="49" charset="0"/>
              </a:rPr>
              <a:t>” </a:t>
            </a:r>
            <a:r>
              <a:rPr lang="en-US" sz="2000" dirty="0"/>
              <a:t>to hold this path for convenience:</a:t>
            </a:r>
            <a:r>
              <a:rPr lang="en-US" sz="2000" dirty="0">
                <a:latin typeface="Courier New" panose="02070309020205020404" pitchFamily="49" charset="0"/>
                <a:cs typeface="Courier New" panose="02070309020205020404" pitchFamily="49" charset="0"/>
              </a:rPr>
              <a:t> </a:t>
            </a:r>
            <a:br>
              <a:rPr lang="en-US" sz="2000" dirty="0"/>
            </a:br>
            <a:br>
              <a:rPr lang="en-US" sz="2000" dirty="0"/>
            </a:br>
            <a:endParaRPr lang="en-US" sz="2000" dirty="0"/>
          </a:p>
          <a:p>
            <a:pPr marL="914400" lvl="1" indent="-457200">
              <a:buAutoNum type="arabicPeriod"/>
            </a:pPr>
            <a:r>
              <a:rPr lang="en-US" sz="2000" dirty="0"/>
              <a:t>Load the dependency libraries(compilers, MPI, HDF5) into your shell environment.</a:t>
            </a:r>
            <a:br>
              <a:rPr lang="en-US" sz="2000" dirty="0"/>
            </a:br>
            <a:r>
              <a:rPr lang="en-US" sz="2000" dirty="0"/>
              <a:t>Note that all modules have the same compiler version:</a:t>
            </a:r>
          </a:p>
          <a:p>
            <a:pPr marL="914400" lvl="1" indent="-457200">
              <a:buAutoNum type="arabicPeriod"/>
            </a:pPr>
            <a:endParaRPr lang="en-US" sz="2000" dirty="0"/>
          </a:p>
          <a:p>
            <a:pPr marL="914400" lvl="1" indent="-457200">
              <a:buAutoNum type="arabicPeriod"/>
            </a:pPr>
            <a:endParaRPr lang="en-US" sz="20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15</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1 – Setting up your shell environment</a:t>
            </a:r>
          </a:p>
        </p:txBody>
      </p:sp>
      <p:sp>
        <p:nvSpPr>
          <p:cNvPr id="11" name="TextBox 10">
            <a:extLst>
              <a:ext uri="{FF2B5EF4-FFF2-40B4-BE49-F238E27FC236}">
                <a16:creationId xmlns:a16="http://schemas.microsoft.com/office/drawing/2014/main" id="{3C7C74AB-B7A3-6B45-94C5-098B9E1D55D3}"/>
              </a:ext>
            </a:extLst>
          </p:cNvPr>
          <p:cNvSpPr txBox="1"/>
          <p:nvPr/>
        </p:nvSpPr>
        <p:spPr>
          <a:xfrm>
            <a:off x="838199" y="4502833"/>
            <a:ext cx="8919146"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export </a:t>
            </a:r>
            <a:r>
              <a:rPr lang="en-US" dirty="0" err="1">
                <a:latin typeface="Courier New" panose="02070309020205020404" pitchFamily="49" charset="0"/>
                <a:cs typeface="Courier New" panose="02070309020205020404" pitchFamily="49" charset="0"/>
              </a:rPr>
              <a:t>netcdf_dir</a:t>
            </a:r>
            <a:r>
              <a:rPr lang="en-US" dirty="0">
                <a:latin typeface="Courier New" panose="02070309020205020404" pitchFamily="49" charset="0"/>
                <a:cs typeface="Courier New" panose="02070309020205020404" pitchFamily="49" charset="0"/>
              </a:rPr>
              <a:t>=$HOME/NETCDF-C</a:t>
            </a:r>
          </a:p>
        </p:txBody>
      </p:sp>
      <p:sp>
        <p:nvSpPr>
          <p:cNvPr id="12" name="TextBox 11">
            <a:extLst>
              <a:ext uri="{FF2B5EF4-FFF2-40B4-BE49-F238E27FC236}">
                <a16:creationId xmlns:a16="http://schemas.microsoft.com/office/drawing/2014/main" id="{AD5B7E60-DAFE-6C48-BCC2-00A73E25C20B}"/>
              </a:ext>
            </a:extLst>
          </p:cNvPr>
          <p:cNvSpPr txBox="1"/>
          <p:nvPr/>
        </p:nvSpPr>
        <p:spPr>
          <a:xfrm>
            <a:off x="838198" y="2163909"/>
            <a:ext cx="10336079" cy="338554"/>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srun</a:t>
            </a:r>
            <a:r>
              <a:rPr lang="en-US" sz="1600" dirty="0">
                <a:latin typeface="Courier New" panose="02070309020205020404" pitchFamily="49" charset="0"/>
                <a:cs typeface="Courier New" panose="02070309020205020404" pitchFamily="49" charset="0"/>
              </a:rPr>
              <a:t> --partition=express --nodes=1 --</a:t>
            </a:r>
            <a:r>
              <a:rPr lang="en-US" sz="1600" dirty="0" err="1">
                <a:latin typeface="Courier New" panose="02070309020205020404" pitchFamily="49" charset="0"/>
                <a:cs typeface="Courier New" panose="02070309020205020404" pitchFamily="49" charset="0"/>
              </a:rPr>
              <a:t>ntasks</a:t>
            </a:r>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pty</a:t>
            </a:r>
            <a:r>
              <a:rPr lang="en-US" sz="1600" dirty="0">
                <a:latin typeface="Courier New" panose="02070309020205020404" pitchFamily="49" charset="0"/>
                <a:cs typeface="Courier New" panose="02070309020205020404" pitchFamily="49" charset="0"/>
              </a:rPr>
              <a:t> --time=01:00:00 /bin/bash</a:t>
            </a:r>
          </a:p>
        </p:txBody>
      </p:sp>
      <p:sp>
        <p:nvSpPr>
          <p:cNvPr id="13" name="TextBox 12">
            <a:extLst>
              <a:ext uri="{FF2B5EF4-FFF2-40B4-BE49-F238E27FC236}">
                <a16:creationId xmlns:a16="http://schemas.microsoft.com/office/drawing/2014/main" id="{D7F05209-9659-6544-8F9D-D4E58CB15DBD}"/>
              </a:ext>
            </a:extLst>
          </p:cNvPr>
          <p:cNvSpPr txBox="1"/>
          <p:nvPr/>
        </p:nvSpPr>
        <p:spPr>
          <a:xfrm>
            <a:off x="838199" y="2996362"/>
            <a:ext cx="8919146"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$HOME; </a:t>
            </a:r>
            <a:r>
              <a:rPr lang="en-US" dirty="0" err="1">
                <a:latin typeface="Courier New" panose="02070309020205020404" pitchFamily="49" charset="0"/>
                <a:cs typeface="Courier New" panose="02070309020205020404" pitchFamily="49" charset="0"/>
              </a:rPr>
              <a:t>wget</a:t>
            </a:r>
            <a:r>
              <a:rPr lang="en-US" dirty="0">
                <a:latin typeface="Courier New" panose="02070309020205020404" pitchFamily="49" charset="0"/>
                <a:cs typeface="Courier New" panose="02070309020205020404" pitchFamily="49" charset="0"/>
              </a:rPr>
              <a:t> ftp://</a:t>
            </a:r>
            <a:r>
              <a:rPr lang="en-US" dirty="0" err="1">
                <a:latin typeface="Courier New" panose="02070309020205020404" pitchFamily="49" charset="0"/>
                <a:cs typeface="Courier New" panose="02070309020205020404" pitchFamily="49" charset="0"/>
              </a:rPr>
              <a:t>ftp.unidata.ucar.edu</a:t>
            </a:r>
            <a:r>
              <a:rPr lang="en-US" dirty="0">
                <a:latin typeface="Courier New" panose="02070309020205020404" pitchFamily="49" charset="0"/>
                <a:cs typeface="Courier New" panose="02070309020205020404" pitchFamily="49" charset="0"/>
              </a:rPr>
              <a:t>/pub/</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/netcdf-c-4.8.0.tar.gz</a:t>
            </a:r>
          </a:p>
        </p:txBody>
      </p:sp>
      <p:sp>
        <p:nvSpPr>
          <p:cNvPr id="14" name="TextBox 13">
            <a:extLst>
              <a:ext uri="{FF2B5EF4-FFF2-40B4-BE49-F238E27FC236}">
                <a16:creationId xmlns:a16="http://schemas.microsoft.com/office/drawing/2014/main" id="{10916DA6-C6CA-884F-805A-53AC7EBD09C2}"/>
              </a:ext>
            </a:extLst>
          </p:cNvPr>
          <p:cNvSpPr txBox="1"/>
          <p:nvPr/>
        </p:nvSpPr>
        <p:spPr>
          <a:xfrm>
            <a:off x="838199" y="5613389"/>
            <a:ext cx="8919146"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intel/compilers-2021.2.0</a:t>
            </a:r>
          </a:p>
          <a:p>
            <a:r>
              <a:rPr lang="en-US" dirty="0">
                <a:latin typeface="Courier New" panose="02070309020205020404" pitchFamily="49" charset="0"/>
                <a:cs typeface="Courier New" panose="02070309020205020404" pitchFamily="49" charset="0"/>
              </a:rPr>
              <a:t>$ module load intel/mpi-2021.2.0</a:t>
            </a:r>
          </a:p>
          <a:p>
            <a:r>
              <a:rPr lang="en-US" dirty="0">
                <a:latin typeface="Courier New" panose="02070309020205020404" pitchFamily="49" charset="0"/>
                <a:cs typeface="Courier New" panose="02070309020205020404" pitchFamily="49" charset="0"/>
              </a:rPr>
              <a:t>$ module load hdf5/1.12.0-intel2021.2</a:t>
            </a:r>
          </a:p>
        </p:txBody>
      </p:sp>
      <p:sp>
        <p:nvSpPr>
          <p:cNvPr id="9" name="TextBox 8">
            <a:extLst>
              <a:ext uri="{FF2B5EF4-FFF2-40B4-BE49-F238E27FC236}">
                <a16:creationId xmlns:a16="http://schemas.microsoft.com/office/drawing/2014/main" id="{FC6A1E57-98E3-154A-AAA5-A04C900D444D}"/>
              </a:ext>
            </a:extLst>
          </p:cNvPr>
          <p:cNvSpPr txBox="1"/>
          <p:nvPr/>
        </p:nvSpPr>
        <p:spPr>
          <a:xfrm>
            <a:off x="6926267" y="1667777"/>
            <a:ext cx="5265733"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139831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0" y="1462088"/>
            <a:ext cx="11128948" cy="5285617"/>
          </a:xfrm>
        </p:spPr>
        <p:txBody>
          <a:bodyPr>
            <a:normAutofit lnSpcReduction="10000"/>
          </a:bodyPr>
          <a:lstStyle/>
          <a:p>
            <a:pPr marL="914400" lvl="1" indent="-457200">
              <a:buFont typeface="+mj-lt"/>
              <a:buAutoNum type="arabicPeriod"/>
            </a:pPr>
            <a:r>
              <a:rPr lang="en-US" sz="2000" dirty="0"/>
              <a:t>Unzip the source code into a directory in $HOME:</a:t>
            </a:r>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r>
              <a:rPr lang="en-US" sz="2000" dirty="0"/>
              <a:t>Make sure to read the developer’s notes before each installation (</a:t>
            </a:r>
            <a:r>
              <a:rPr lang="en-US" sz="2000" dirty="0" err="1"/>
              <a:t>README.md</a:t>
            </a:r>
            <a:r>
              <a:rPr lang="en-US" sz="2000" dirty="0"/>
              <a:t>/</a:t>
            </a:r>
            <a:r>
              <a:rPr lang="en-US" sz="2000" dirty="0" err="1"/>
              <a:t>INSTALL.md</a:t>
            </a:r>
            <a:r>
              <a:rPr lang="en-US" sz="2000" dirty="0"/>
              <a:t>).</a:t>
            </a:r>
          </a:p>
          <a:p>
            <a:pPr marL="914400" lvl="1" indent="-457200">
              <a:buFont typeface="+mj-lt"/>
              <a:buAutoNum type="arabicPeriod"/>
            </a:pPr>
            <a:r>
              <a:rPr lang="en-US" sz="2000" dirty="0"/>
              <a:t>Use the “configure” script to set up the compilation options: </a:t>
            </a:r>
            <a:br>
              <a:rPr lang="en-US" sz="2000" dirty="0"/>
            </a:br>
            <a:br>
              <a:rPr lang="en-US" sz="2000" dirty="0"/>
            </a:br>
            <a:br>
              <a:rPr lang="en-US" sz="2000" dirty="0"/>
            </a:br>
            <a:br>
              <a:rPr lang="en-US" sz="2000" dirty="0"/>
            </a:br>
            <a:endParaRPr lang="en-US" sz="2000" dirty="0"/>
          </a:p>
          <a:p>
            <a:pPr marL="457200" lvl="1" indent="0">
              <a:buNone/>
            </a:pPr>
            <a:r>
              <a:rPr lang="en-US" sz="2000" dirty="0"/>
              <a:t>To learn more about configure and compiler additional options:</a:t>
            </a:r>
          </a:p>
          <a:p>
            <a:pPr marL="457200" lvl="1" indent="0">
              <a:buNone/>
            </a:pPr>
            <a:endParaRPr lang="en-US" sz="2000" dirty="0"/>
          </a:p>
          <a:p>
            <a:pPr marL="457200" lvl="1" indent="0">
              <a:buNone/>
            </a:pPr>
            <a:endParaRPr lang="en-US" sz="2000" dirty="0"/>
          </a:p>
          <a:p>
            <a:pPr marL="457200" lvl="1" indent="0">
              <a:buNone/>
            </a:pPr>
            <a:r>
              <a:rPr lang="en-US" sz="2000" dirty="0"/>
              <a:t>Variables: CC, CXX and FC define the C/C++ &amp; Fortran compilers. </a:t>
            </a:r>
          </a:p>
          <a:p>
            <a:pPr marL="457200" lvl="1" indent="0">
              <a:buNone/>
            </a:pPr>
            <a:r>
              <a:rPr lang="en-US" sz="2000" dirty="0"/>
              <a:t>Here, they are set to the Intel MPI parallel wrappers of the Intel compilers (see </a:t>
            </a:r>
            <a:r>
              <a:rPr lang="en-US" sz="2000" dirty="0">
                <a:hlinkClick r:id="rId3" action="ppaction://hlinksldjump"/>
              </a:rPr>
              <a:t>22. Table 1 - Compilers on Discovery</a:t>
            </a:r>
            <a:r>
              <a:rPr lang="en-US" sz="2000" dirty="0"/>
              <a:t> ).</a:t>
            </a:r>
          </a:p>
          <a:p>
            <a:pPr marL="457200" lvl="1" indent="0">
              <a:buNone/>
            </a:pPr>
            <a:r>
              <a:rPr lang="en-US" sz="2000" dirty="0"/>
              <a:t>Variables CFLAGS, CXXFLAGS and CPPFLAGS hold additional compiler flags (see </a:t>
            </a:r>
            <a:r>
              <a:rPr lang="en-US" sz="2000" dirty="0">
                <a:hlinkClick r:id="rId4" action="ppaction://hlinksldjump"/>
              </a:rPr>
              <a:t>24. Table 2 – Useful compilation flags</a:t>
            </a:r>
            <a:r>
              <a:rPr lang="en-US" sz="2000" dirty="0"/>
              <a:t>).</a:t>
            </a:r>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2 – Configure the software</a:t>
            </a:r>
          </a:p>
        </p:txBody>
      </p:sp>
      <p:sp>
        <p:nvSpPr>
          <p:cNvPr id="11" name="TextBox 10">
            <a:extLst>
              <a:ext uri="{FF2B5EF4-FFF2-40B4-BE49-F238E27FC236}">
                <a16:creationId xmlns:a16="http://schemas.microsoft.com/office/drawing/2014/main" id="{3C7C74AB-B7A3-6B45-94C5-098B9E1D55D3}"/>
              </a:ext>
            </a:extLst>
          </p:cNvPr>
          <p:cNvSpPr txBox="1"/>
          <p:nvPr/>
        </p:nvSpPr>
        <p:spPr>
          <a:xfrm>
            <a:off x="729708" y="2995754"/>
            <a:ext cx="9313191" cy="830997"/>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CC="</a:t>
            </a:r>
            <a:r>
              <a:rPr lang="en-US" sz="1600" dirty="0" err="1">
                <a:latin typeface="Courier New" panose="02070309020205020404" pitchFamily="49" charset="0"/>
                <a:cs typeface="Courier New" panose="02070309020205020404" pitchFamily="49" charset="0"/>
              </a:rPr>
              <a:t>mpicc</a:t>
            </a:r>
            <a:r>
              <a:rPr lang="en-US" sz="1600" dirty="0">
                <a:latin typeface="Courier New" panose="02070309020205020404" pitchFamily="49" charset="0"/>
                <a:cs typeface="Courier New" panose="02070309020205020404" pitchFamily="49" charset="0"/>
              </a:rPr>
              <a:t> -cc=</a:t>
            </a:r>
            <a:r>
              <a:rPr lang="en-US" sz="1600" dirty="0" err="1">
                <a:latin typeface="Courier New" panose="02070309020205020404" pitchFamily="49" charset="0"/>
                <a:cs typeface="Courier New" panose="02070309020205020404" pitchFamily="49" charset="0"/>
              </a:rPr>
              <a:t>icc</a:t>
            </a:r>
            <a:r>
              <a:rPr lang="en-US" sz="1600" dirty="0">
                <a:latin typeface="Courier New" panose="02070309020205020404" pitchFamily="49" charset="0"/>
                <a:cs typeface="Courier New" panose="02070309020205020404" pitchFamily="49" charset="0"/>
              </a:rPr>
              <a:t>" FC="</a:t>
            </a:r>
            <a:r>
              <a:rPr lang="en-US" sz="1600" dirty="0" err="1">
                <a:latin typeface="Courier New" panose="02070309020205020404" pitchFamily="49" charset="0"/>
                <a:cs typeface="Courier New" panose="02070309020205020404" pitchFamily="49" charset="0"/>
              </a:rPr>
              <a:t>mpiifort</a:t>
            </a:r>
            <a:r>
              <a:rPr lang="en-US" sz="1600" dirty="0">
                <a:latin typeface="Courier New" panose="02070309020205020404" pitchFamily="49" charset="0"/>
                <a:cs typeface="Courier New" panose="02070309020205020404" pitchFamily="49" charset="0"/>
              </a:rPr>
              <a:t> -fc=</a:t>
            </a:r>
            <a:r>
              <a:rPr lang="en-US" sz="1600" dirty="0" err="1">
                <a:latin typeface="Courier New" panose="02070309020205020404" pitchFamily="49" charset="0"/>
                <a:cs typeface="Courier New" panose="02070309020205020404" pitchFamily="49" charset="0"/>
              </a:rPr>
              <a:t>ifort</a:t>
            </a:r>
            <a:r>
              <a:rPr lang="en-US" sz="1600" dirty="0">
                <a:latin typeface="Courier New" panose="02070309020205020404" pitchFamily="49" charset="0"/>
                <a:cs typeface="Courier New" panose="02070309020205020404" pitchFamily="49" charset="0"/>
              </a:rPr>
              <a:t>" CXX="</a:t>
            </a:r>
            <a:r>
              <a:rPr lang="en-US" sz="1600" dirty="0" err="1">
                <a:latin typeface="Courier New" panose="02070309020205020404" pitchFamily="49" charset="0"/>
                <a:cs typeface="Courier New" panose="02070309020205020404" pitchFamily="49" charset="0"/>
              </a:rPr>
              <a:t>mpiicpc</a:t>
            </a:r>
            <a:r>
              <a:rPr lang="en-US" sz="1600" dirty="0">
                <a:latin typeface="Courier New" panose="02070309020205020404" pitchFamily="49" charset="0"/>
                <a:cs typeface="Courier New" panose="02070309020205020404" pitchFamily="49" charset="0"/>
              </a:rPr>
              <a:t> -cxx=</a:t>
            </a:r>
            <a:r>
              <a:rPr lang="en-US" sz="1600" dirty="0" err="1">
                <a:latin typeface="Courier New" panose="02070309020205020404" pitchFamily="49" charset="0"/>
                <a:cs typeface="Courier New" panose="02070309020205020404" pitchFamily="49" charset="0"/>
              </a:rPr>
              <a:t>icpc</a:t>
            </a:r>
            <a:r>
              <a:rPr lang="en-US" sz="1600" dirty="0">
                <a:latin typeface="Courier New" panose="02070309020205020404" pitchFamily="49" charset="0"/>
                <a:cs typeface="Courier New" panose="02070309020205020404" pitchFamily="49" charset="0"/>
              </a:rPr>
              <a:t>" CFLAGS='-O2 -</a:t>
            </a:r>
            <a:r>
              <a:rPr lang="en-US" sz="1600" dirty="0" err="1">
                <a:latin typeface="Courier New" panose="02070309020205020404" pitchFamily="49" charset="0"/>
                <a:cs typeface="Courier New" panose="02070309020205020404" pitchFamily="49" charset="0"/>
              </a:rPr>
              <a:t>fpic</a:t>
            </a:r>
            <a:r>
              <a:rPr lang="en-US" sz="1600" dirty="0">
                <a:latin typeface="Courier New" panose="02070309020205020404" pitchFamily="49" charset="0"/>
                <a:cs typeface="Courier New" panose="02070309020205020404" pitchFamily="49" charset="0"/>
              </a:rPr>
              <a:t>' CXXFLAGS='-O2 -</a:t>
            </a:r>
            <a:r>
              <a:rPr lang="en-US" sz="1600" dirty="0" err="1">
                <a:latin typeface="Courier New" panose="02070309020205020404" pitchFamily="49" charset="0"/>
                <a:cs typeface="Courier New" panose="02070309020205020404" pitchFamily="49" charset="0"/>
              </a:rPr>
              <a:t>fpic</a:t>
            </a:r>
            <a:r>
              <a:rPr lang="en-US" sz="1600" dirty="0">
                <a:latin typeface="Courier New" panose="02070309020205020404" pitchFamily="49" charset="0"/>
                <a:cs typeface="Courier New" panose="02070309020205020404" pitchFamily="49" charset="0"/>
              </a:rPr>
              <a:t>' CPPFLAGS='-O2 -</a:t>
            </a:r>
            <a:r>
              <a:rPr lang="en-US" sz="1600" dirty="0" err="1">
                <a:latin typeface="Courier New" panose="02070309020205020404" pitchFamily="49" charset="0"/>
                <a:cs typeface="Courier New" panose="02070309020205020404" pitchFamily="49" charset="0"/>
              </a:rPr>
              <a:t>fpic</a:t>
            </a:r>
            <a:r>
              <a:rPr lang="en-US" sz="1600" dirty="0">
                <a:latin typeface="Courier New" panose="02070309020205020404" pitchFamily="49" charset="0"/>
                <a:cs typeface="Courier New" panose="02070309020205020404" pitchFamily="49" charset="0"/>
              </a:rPr>
              <a:t>' ./configure --prefix=$</a:t>
            </a:r>
            <a:r>
              <a:rPr lang="en-US" sz="1600" dirty="0" err="1">
                <a:latin typeface="Courier New" panose="02070309020205020404" pitchFamily="49" charset="0"/>
                <a:cs typeface="Courier New" panose="02070309020205020404" pitchFamily="49" charset="0"/>
              </a:rPr>
              <a:t>netcdf_dir</a:t>
            </a:r>
            <a:r>
              <a:rPr lang="en-US" sz="1600" dirty="0">
                <a:latin typeface="Courier New" panose="02070309020205020404" pitchFamily="49" charset="0"/>
                <a:cs typeface="Courier New" panose="02070309020205020404" pitchFamily="49" charset="0"/>
              </a:rPr>
              <a:t> </a:t>
            </a:r>
          </a:p>
        </p:txBody>
      </p:sp>
      <p:sp>
        <p:nvSpPr>
          <p:cNvPr id="12" name="TextBox 11">
            <a:extLst>
              <a:ext uri="{FF2B5EF4-FFF2-40B4-BE49-F238E27FC236}">
                <a16:creationId xmlns:a16="http://schemas.microsoft.com/office/drawing/2014/main" id="{AD5B7E60-DAFE-6C48-BCC2-00A73E25C20B}"/>
              </a:ext>
            </a:extLst>
          </p:cNvPr>
          <p:cNvSpPr txBox="1"/>
          <p:nvPr/>
        </p:nvSpPr>
        <p:spPr>
          <a:xfrm>
            <a:off x="838198" y="1800284"/>
            <a:ext cx="9204701" cy="584775"/>
          </a:xfrm>
          <a:prstGeom prst="rect">
            <a:avLst/>
          </a:prstGeom>
          <a:solidFill>
            <a:schemeClr val="bg1">
              <a:lumMod val="95000"/>
            </a:schemeClr>
          </a:solidFill>
        </p:spPr>
        <p:txBody>
          <a:bodyPr wrap="square" rtlCol="0">
            <a:spAutoFit/>
          </a:bodyPr>
          <a:lstStyle/>
          <a:p>
            <a:r>
              <a:rPr lang="en-US" sz="1600" dirty="0">
                <a:latin typeface="Courier New" panose="02070309020205020404" pitchFamily="49" charset="0"/>
                <a:cs typeface="Courier New" panose="02070309020205020404" pitchFamily="49" charset="0"/>
              </a:rPr>
              <a:t>$ tar –</a:t>
            </a:r>
            <a:r>
              <a:rPr lang="en-US" sz="1600" dirty="0" err="1">
                <a:latin typeface="Courier New" panose="02070309020205020404" pitchFamily="49" charset="0"/>
                <a:cs typeface="Courier New" panose="02070309020205020404" pitchFamily="49" charset="0"/>
              </a:rPr>
              <a:t>zxvf</a:t>
            </a:r>
            <a:r>
              <a:rPr lang="en-US" sz="1600" dirty="0">
                <a:latin typeface="Courier New" panose="02070309020205020404" pitchFamily="49" charset="0"/>
                <a:cs typeface="Courier New" panose="02070309020205020404" pitchFamily="49" charset="0"/>
              </a:rPr>
              <a:t> netcdf-c-4.8.0.tar.gz</a:t>
            </a:r>
          </a:p>
          <a:p>
            <a:r>
              <a:rPr lang="en-US" sz="1600" dirty="0">
                <a:latin typeface="Courier New" panose="02070309020205020404" pitchFamily="49" charset="0"/>
                <a:cs typeface="Courier New" panose="02070309020205020404" pitchFamily="49" charset="0"/>
              </a:rPr>
              <a:t>$ cd netcdf-c-4.8.0</a:t>
            </a:r>
          </a:p>
        </p:txBody>
      </p:sp>
      <p:sp>
        <p:nvSpPr>
          <p:cNvPr id="9" name="TextBox 8">
            <a:extLst>
              <a:ext uri="{FF2B5EF4-FFF2-40B4-BE49-F238E27FC236}">
                <a16:creationId xmlns:a16="http://schemas.microsoft.com/office/drawing/2014/main" id="{3D6C33C4-523D-A549-940B-7D8734E2EB4E}"/>
              </a:ext>
            </a:extLst>
          </p:cNvPr>
          <p:cNvSpPr txBox="1"/>
          <p:nvPr/>
        </p:nvSpPr>
        <p:spPr>
          <a:xfrm>
            <a:off x="729708" y="4335758"/>
            <a:ext cx="931319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./configure --help</a:t>
            </a:r>
          </a:p>
        </p:txBody>
      </p:sp>
    </p:spTree>
    <p:extLst>
      <p:ext uri="{BB962C8B-B14F-4D97-AF65-F5344CB8AC3E}">
        <p14:creationId xmlns:p14="http://schemas.microsoft.com/office/powerpoint/2010/main" val="29555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914400" lvl="1" indent="-457200">
              <a:buFont typeface="+mj-lt"/>
              <a:buAutoNum type="arabicPeriod"/>
            </a:pPr>
            <a:r>
              <a:rPr lang="en-US" sz="2000" dirty="0"/>
              <a:t>Now we can build the software using “make”, following “make install” to copy executables and libraries to the desired location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netcdf_dir</a:t>
            </a:r>
            <a:r>
              <a:rPr lang="en-US" sz="2000" dirty="0">
                <a:latin typeface="Courier New" panose="02070309020205020404" pitchFamily="49" charset="0"/>
                <a:cs typeface="Courier New" panose="02070309020205020404" pitchFamily="49" charset="0"/>
              </a:rPr>
              <a:t> </a:t>
            </a:r>
            <a:r>
              <a:rPr lang="en-US" sz="2000" dirty="0"/>
              <a:t>:</a:t>
            </a:r>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r>
              <a:rPr lang="en-US" sz="2000" dirty="0"/>
              <a:t>To use the new software, we need to tell the shell environment where the binaries and libraries are located. Set the environment by appending the software paths to the commonly-used shell variables:</a:t>
            </a:r>
            <a:br>
              <a:rPr lang="en-US" sz="2000" dirty="0"/>
            </a:br>
            <a:br>
              <a:rPr lang="en-US" sz="2000" dirty="0"/>
            </a:br>
            <a:br>
              <a:rPr lang="en-US" sz="2000" dirty="0"/>
            </a:br>
            <a:endParaRPr lang="en-US" sz="2000" dirty="0"/>
          </a:p>
          <a:p>
            <a:pPr marL="914400" lvl="1" indent="-457200">
              <a:buFont typeface="+mj-lt"/>
              <a:buAutoNum type="arabicPeriod"/>
            </a:pPr>
            <a:r>
              <a:rPr lang="en-US" sz="2000" dirty="0"/>
              <a:t>For more info, review </a:t>
            </a:r>
            <a:r>
              <a:rPr lang="en-US" sz="2000" dirty="0">
                <a:hlinkClick r:id="rId3" action="ppaction://hlinksldjump"/>
              </a:rPr>
              <a:t>20. Setting up your installation environment</a:t>
            </a:r>
            <a:r>
              <a:rPr lang="en-US" sz="2000" dirty="0"/>
              <a:t> and </a:t>
            </a:r>
            <a:r>
              <a:rPr lang="en-US" sz="2000" dirty="0">
                <a:hlinkClick r:id="rId4" action="ppaction://hlinksldjump"/>
              </a:rPr>
              <a:t>21. Additional notes on environment setup</a:t>
            </a:r>
            <a:r>
              <a:rPr lang="en-US" sz="2000" dirty="0"/>
              <a:t>.</a:t>
            </a:r>
          </a:p>
          <a:p>
            <a:pPr marL="914400" lvl="1" indent="-457200">
              <a:buFont typeface="+mj-lt"/>
              <a:buAutoNum type="arabicPeriod"/>
            </a:pPr>
            <a:r>
              <a:rPr lang="en-US" sz="2000" dirty="0"/>
              <a:t>To use this software in the future in a convenient manner, use a shell script as shown here:</a:t>
            </a:r>
          </a:p>
          <a:p>
            <a:pPr marL="457200" lvl="1" indent="0">
              <a:buNone/>
            </a:pPr>
            <a:endParaRPr lang="en-US" sz="20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3 – Install &amp; use the software</a:t>
            </a:r>
          </a:p>
        </p:txBody>
      </p:sp>
      <p:sp>
        <p:nvSpPr>
          <p:cNvPr id="14" name="TextBox 13">
            <a:extLst>
              <a:ext uri="{FF2B5EF4-FFF2-40B4-BE49-F238E27FC236}">
                <a16:creationId xmlns:a16="http://schemas.microsoft.com/office/drawing/2014/main" id="{10916DA6-C6CA-884F-805A-53AC7EBD09C2}"/>
              </a:ext>
            </a:extLst>
          </p:cNvPr>
          <p:cNvSpPr txBox="1"/>
          <p:nvPr/>
        </p:nvSpPr>
        <p:spPr>
          <a:xfrm>
            <a:off x="926731" y="2185452"/>
            <a:ext cx="9313190"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make –j 16</a:t>
            </a:r>
          </a:p>
          <a:p>
            <a:r>
              <a:rPr lang="en-US" dirty="0">
                <a:latin typeface="Courier New" panose="02070309020205020404" pitchFamily="49" charset="0"/>
                <a:cs typeface="Courier New" panose="02070309020205020404" pitchFamily="49" charset="0"/>
              </a:rPr>
              <a:t>$ make install</a:t>
            </a:r>
          </a:p>
        </p:txBody>
      </p:sp>
      <p:sp>
        <p:nvSpPr>
          <p:cNvPr id="9" name="TextBox 8">
            <a:extLst>
              <a:ext uri="{FF2B5EF4-FFF2-40B4-BE49-F238E27FC236}">
                <a16:creationId xmlns:a16="http://schemas.microsoft.com/office/drawing/2014/main" id="{3D6C33C4-523D-A549-940B-7D8734E2EB4E}"/>
              </a:ext>
            </a:extLst>
          </p:cNvPr>
          <p:cNvSpPr txBox="1"/>
          <p:nvPr/>
        </p:nvSpPr>
        <p:spPr>
          <a:xfrm>
            <a:off x="926731" y="4026218"/>
            <a:ext cx="931319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export PATH=$</a:t>
            </a:r>
            <a:r>
              <a:rPr lang="en-US" dirty="0" err="1">
                <a:latin typeface="Courier New" panose="02070309020205020404" pitchFamily="49" charset="0"/>
                <a:cs typeface="Courier New" panose="02070309020205020404" pitchFamily="49" charset="0"/>
              </a:rPr>
              <a:t>netcdf_dir</a:t>
            </a:r>
            <a:r>
              <a:rPr lang="en-US" dirty="0">
                <a:latin typeface="Courier New" panose="02070309020205020404" pitchFamily="49" charset="0"/>
                <a:cs typeface="Courier New" panose="02070309020205020404" pitchFamily="49" charset="0"/>
              </a:rPr>
              <a:t>/bin:$PATH</a:t>
            </a:r>
          </a:p>
          <a:p>
            <a:r>
              <a:rPr lang="en-US" dirty="0">
                <a:latin typeface="Courier New" panose="02070309020205020404" pitchFamily="49" charset="0"/>
                <a:cs typeface="Courier New" panose="02070309020205020404" pitchFamily="49" charset="0"/>
              </a:rPr>
              <a:t>$ export LD_LIBRARY_PATH=$</a:t>
            </a:r>
            <a:r>
              <a:rPr lang="en-US" dirty="0" err="1">
                <a:latin typeface="Courier New" panose="02070309020205020404" pitchFamily="49" charset="0"/>
                <a:cs typeface="Courier New" panose="02070309020205020404" pitchFamily="49" charset="0"/>
              </a:rPr>
              <a:t>netcdf_dir</a:t>
            </a:r>
            <a:r>
              <a:rPr lang="en-US" dirty="0">
                <a:latin typeface="Courier New" panose="02070309020205020404" pitchFamily="49" charset="0"/>
                <a:cs typeface="Courier New" panose="02070309020205020404" pitchFamily="49" charset="0"/>
              </a:rPr>
              <a:t>/lib:$LD_LIBRARY_PATH</a:t>
            </a:r>
          </a:p>
        </p:txBody>
      </p:sp>
      <p:sp>
        <p:nvSpPr>
          <p:cNvPr id="10" name="TextBox 9">
            <a:extLst>
              <a:ext uri="{FF2B5EF4-FFF2-40B4-BE49-F238E27FC236}">
                <a16:creationId xmlns:a16="http://schemas.microsoft.com/office/drawing/2014/main" id="{A6BFB02F-B94D-8B4B-919E-56B576C48F13}"/>
              </a:ext>
            </a:extLst>
          </p:cNvPr>
          <p:cNvSpPr txBox="1"/>
          <p:nvPr/>
        </p:nvSpPr>
        <p:spPr>
          <a:xfrm>
            <a:off x="926731" y="5837766"/>
            <a:ext cx="9313191"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Exercise_2</a:t>
            </a:r>
          </a:p>
          <a:p>
            <a:r>
              <a:rPr lang="en-US" dirty="0">
                <a:latin typeface="Courier New" panose="02070309020205020404" pitchFamily="49" charset="0"/>
                <a:cs typeface="Courier New" panose="02070309020205020404" pitchFamily="49" charset="0"/>
              </a:rPr>
              <a:t>$ cat submit-</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-c-</a:t>
            </a:r>
            <a:r>
              <a:rPr lang="en-US" dirty="0" err="1">
                <a:latin typeface="Courier New" panose="02070309020205020404" pitchFamily="49" charset="0"/>
                <a:cs typeface="Courier New" panose="02070309020205020404" pitchFamily="49" charset="0"/>
              </a:rPr>
              <a:t>example.bash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submit-</a:t>
            </a:r>
            <a:r>
              <a:rPr lang="en-US" dirty="0" err="1">
                <a:latin typeface="Courier New" panose="02070309020205020404" pitchFamily="49" charset="0"/>
                <a:cs typeface="Courier New" panose="02070309020205020404" pitchFamily="49" charset="0"/>
              </a:rPr>
              <a:t>netcdf</a:t>
            </a:r>
            <a:r>
              <a:rPr lang="en-US" dirty="0">
                <a:latin typeface="Courier New" panose="02070309020205020404" pitchFamily="49" charset="0"/>
                <a:cs typeface="Courier New" panose="02070309020205020404" pitchFamily="49" charset="0"/>
              </a:rPr>
              <a:t>-c-</a:t>
            </a:r>
            <a:r>
              <a:rPr lang="en-US" dirty="0" err="1">
                <a:latin typeface="Courier New" panose="02070309020205020404" pitchFamily="49" charset="0"/>
                <a:cs typeface="Courier New" panose="02070309020205020404" pitchFamily="49" charset="0"/>
              </a:rPr>
              <a:t>example.bash</a:t>
            </a:r>
            <a:r>
              <a:rPr lang="en-US" dirty="0">
                <a:latin typeface="Courier New" panose="02070309020205020404" pitchFamily="49" charset="0"/>
                <a:cs typeface="Courier New" panose="02070309020205020404" pitchFamily="49" charset="0"/>
              </a:rPr>
              <a:t> ##run to test if works</a:t>
            </a:r>
          </a:p>
        </p:txBody>
      </p:sp>
    </p:spTree>
    <p:extLst>
      <p:ext uri="{BB962C8B-B14F-4D97-AF65-F5344CB8AC3E}">
        <p14:creationId xmlns:p14="http://schemas.microsoft.com/office/powerpoint/2010/main" val="56977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816754"/>
            <a:ext cx="12057089" cy="1581671"/>
          </a:xfrm>
        </p:spPr>
        <p:txBody>
          <a:bodyPr>
            <a:noAutofit/>
          </a:bodyPr>
          <a:lstStyle/>
          <a:p>
            <a:r>
              <a:rPr lang="en-US" sz="3600" dirty="0"/>
              <a:t>Thank you for your participation in RC tutorial!</a:t>
            </a:r>
            <a:br>
              <a:rPr lang="en-US" sz="3600" dirty="0"/>
            </a:br>
            <a:br>
              <a:rPr lang="en-US" sz="3600" dirty="0"/>
            </a:br>
            <a:r>
              <a:rPr lang="en-US" sz="3600" dirty="0"/>
              <a:t>Visit our website: </a:t>
            </a:r>
            <a:r>
              <a:rPr lang="en-US" sz="3600" u="sng" dirty="0">
                <a:hlinkClick r:id="rId2"/>
              </a:rPr>
              <a:t>https://rc.northeastern.edu/</a:t>
            </a:r>
            <a:br>
              <a:rPr lang="en-US" sz="3600" u="sng" dirty="0"/>
            </a:br>
            <a:br>
              <a:rPr lang="en-US" sz="3600" dirty="0"/>
            </a:br>
            <a:r>
              <a:rPr lang="en-US" sz="3600" dirty="0"/>
              <a:t>Enjoy your computing!</a:t>
            </a:r>
          </a:p>
        </p:txBody>
      </p:sp>
    </p:spTree>
    <p:extLst>
      <p:ext uri="{BB962C8B-B14F-4D97-AF65-F5344CB8AC3E}">
        <p14:creationId xmlns:p14="http://schemas.microsoft.com/office/powerpoint/2010/main" val="310151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C574-1975-524B-ABFC-7DF496A1541E}"/>
              </a:ext>
            </a:extLst>
          </p:cNvPr>
          <p:cNvSpPr>
            <a:spLocks noGrp="1"/>
          </p:cNvSpPr>
          <p:nvPr>
            <p:ph type="title"/>
          </p:nvPr>
        </p:nvSpPr>
        <p:spPr/>
        <p:txBody>
          <a:bodyPr/>
          <a:lstStyle/>
          <a:p>
            <a:r>
              <a:rPr lang="en-US" dirty="0"/>
              <a:t>Supplemental Material</a:t>
            </a:r>
          </a:p>
        </p:txBody>
      </p:sp>
      <p:sp>
        <p:nvSpPr>
          <p:cNvPr id="3" name="Text Placeholder 2">
            <a:extLst>
              <a:ext uri="{FF2B5EF4-FFF2-40B4-BE49-F238E27FC236}">
                <a16:creationId xmlns:a16="http://schemas.microsoft.com/office/drawing/2014/main" id="{0F986556-68A4-5B43-ACE6-3D9FED881E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017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05C1F-D440-AF4B-840E-99FB14BD510D}"/>
              </a:ext>
            </a:extLst>
          </p:cNvPr>
          <p:cNvSpPr>
            <a:spLocks noGrp="1"/>
          </p:cNvSpPr>
          <p:nvPr>
            <p:ph idx="1"/>
          </p:nvPr>
        </p:nvSpPr>
        <p:spPr>
          <a:xfrm>
            <a:off x="104931" y="1349116"/>
            <a:ext cx="11248869" cy="5508884"/>
          </a:xfrm>
        </p:spPr>
        <p:txBody>
          <a:bodyPr>
            <a:normAutofit lnSpcReduction="10000"/>
          </a:bodyPr>
          <a:lstStyle/>
          <a:p>
            <a:pPr marL="0" indent="0">
              <a:buNone/>
            </a:pPr>
            <a:r>
              <a:rPr lang="en-US" sz="2400" dirty="0" err="1"/>
              <a:t>Spack</a:t>
            </a:r>
            <a:r>
              <a:rPr lang="en-US" sz="2400" dirty="0"/>
              <a:t> allows fine-grained control over package installations:</a:t>
            </a:r>
          </a:p>
          <a:p>
            <a:r>
              <a:rPr lang="en-US" sz="2400" dirty="0"/>
              <a:t>Each package descriptor that defines its configuration is called a “spec”</a:t>
            </a:r>
          </a:p>
          <a:p>
            <a:r>
              <a:rPr lang="en-US" sz="2400" dirty="0" err="1"/>
              <a:t>Spack</a:t>
            </a:r>
            <a:r>
              <a:rPr lang="en-US" sz="2400" dirty="0"/>
              <a:t> has its own syntax for controlling dependencies – how they are configured and built. For example:</a:t>
            </a:r>
            <a:br>
              <a:rPr lang="en-US" sz="2400" dirty="0"/>
            </a:br>
            <a:br>
              <a:rPr lang="en-US" sz="2400" dirty="0"/>
            </a:br>
            <a:endParaRPr lang="en-US" sz="2400" dirty="0"/>
          </a:p>
          <a:p>
            <a:endParaRPr lang="en-US" sz="2400" dirty="0"/>
          </a:p>
          <a:p>
            <a:pPr marL="0" indent="0">
              <a:buNone/>
            </a:pPr>
            <a:r>
              <a:rPr lang="en-US" sz="2400" dirty="0"/>
              <a:t>0 - the package to install</a:t>
            </a:r>
            <a:br>
              <a:rPr lang="en-US" sz="2400" dirty="0"/>
            </a:br>
            <a:r>
              <a:rPr lang="en-US" sz="2400" dirty="0"/>
              <a:t>1 - a dependency of the package is </a:t>
            </a:r>
            <a:r>
              <a:rPr lang="en-US" sz="2400" dirty="0" err="1"/>
              <a:t>perfixed</a:t>
            </a:r>
            <a:r>
              <a:rPr lang="en-US" sz="2400" dirty="0"/>
              <a:t> using ^</a:t>
            </a:r>
            <a:br>
              <a:rPr lang="en-US" sz="2400" dirty="0"/>
            </a:br>
            <a:r>
              <a:rPr lang="en-US" sz="2400" dirty="0"/>
              <a:t>2 - the dependency version, denoted by @ following by the version. Can also be a range of versions (e.g. 1.2:1.4)</a:t>
            </a:r>
            <a:br>
              <a:rPr lang="en-US" sz="2400" dirty="0"/>
            </a:br>
            <a:r>
              <a:rPr lang="en-US" sz="2400" dirty="0"/>
              <a:t>3 - a compile-time variant of the package (</a:t>
            </a:r>
            <a:r>
              <a:rPr lang="en-US" sz="2400" dirty="0" err="1"/>
              <a:t>openmen</a:t>
            </a:r>
            <a:r>
              <a:rPr lang="en-US" sz="2400" dirty="0"/>
              <a:t> with the debug mode)</a:t>
            </a:r>
            <a:br>
              <a:rPr lang="en-US" sz="2400" dirty="0"/>
            </a:br>
            <a:r>
              <a:rPr lang="en-US" sz="2400" dirty="0"/>
              <a:t>4 - the name of the compiler to build with</a:t>
            </a:r>
            <a:br>
              <a:rPr lang="en-US" sz="2400" dirty="0"/>
            </a:br>
            <a:r>
              <a:rPr lang="en-US" sz="2400" dirty="0"/>
              <a:t>5 - the version/s of the compiler to build with</a:t>
            </a:r>
            <a:br>
              <a:rPr lang="en-US" sz="2400" dirty="0"/>
            </a:br>
            <a:r>
              <a:rPr lang="en-US" sz="2400" dirty="0"/>
              <a:t>6 - the architecture to build with – needed on machines where cross-compilation is required.</a:t>
            </a:r>
          </a:p>
        </p:txBody>
      </p:sp>
      <p:sp>
        <p:nvSpPr>
          <p:cNvPr id="3" name="Slide Number Placeholder 2">
            <a:extLst>
              <a:ext uri="{FF2B5EF4-FFF2-40B4-BE49-F238E27FC236}">
                <a16:creationId xmlns:a16="http://schemas.microsoft.com/office/drawing/2014/main" id="{772136A7-D262-A645-8A5F-EE9176F1131E}"/>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4" name="Title 3">
            <a:extLst>
              <a:ext uri="{FF2B5EF4-FFF2-40B4-BE49-F238E27FC236}">
                <a16:creationId xmlns:a16="http://schemas.microsoft.com/office/drawing/2014/main" id="{109F9480-EF9F-9047-8A22-3DF3EDC0857A}"/>
              </a:ext>
            </a:extLst>
          </p:cNvPr>
          <p:cNvSpPr>
            <a:spLocks noGrp="1"/>
          </p:cNvSpPr>
          <p:nvPr>
            <p:ph type="title"/>
          </p:nvPr>
        </p:nvSpPr>
        <p:spPr>
          <a:xfrm>
            <a:off x="838200" y="215225"/>
            <a:ext cx="10515600" cy="1325563"/>
          </a:xfrm>
        </p:spPr>
        <p:txBody>
          <a:bodyPr/>
          <a:lstStyle/>
          <a:p>
            <a:pPr algn="ctr"/>
            <a:r>
              <a:rPr lang="en-US" dirty="0" err="1"/>
              <a:t>Spack</a:t>
            </a:r>
            <a:r>
              <a:rPr lang="en-US" dirty="0"/>
              <a:t> - additional features</a:t>
            </a:r>
          </a:p>
        </p:txBody>
      </p:sp>
      <p:sp>
        <p:nvSpPr>
          <p:cNvPr id="5" name="TextBox 4">
            <a:extLst>
              <a:ext uri="{FF2B5EF4-FFF2-40B4-BE49-F238E27FC236}">
                <a16:creationId xmlns:a16="http://schemas.microsoft.com/office/drawing/2014/main" id="{5C71162B-8867-B148-869D-D3F36CECEA9F}"/>
              </a:ext>
            </a:extLst>
          </p:cNvPr>
          <p:cNvSpPr txBox="1"/>
          <p:nvPr/>
        </p:nvSpPr>
        <p:spPr>
          <a:xfrm>
            <a:off x="269510" y="2920309"/>
            <a:ext cx="10643329"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mpileaks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mpileaks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openmpi</a:t>
            </a:r>
            <a:r>
              <a:rPr lang="en-US" dirty="0">
                <a:latin typeface="Courier New" panose="02070309020205020404" pitchFamily="49" charset="0"/>
                <a:cs typeface="Courier New" panose="02070309020205020404" pitchFamily="49" charset="0"/>
              </a:rPr>
              <a:t> @1.2:1.4 +debug %intel@12.1 target=</a:t>
            </a:r>
            <a:r>
              <a:rPr lang="en-US" dirty="0" err="1">
                <a:latin typeface="Courier New" panose="02070309020205020404" pitchFamily="49" charset="0"/>
                <a:cs typeface="Courier New" panose="02070309020205020404" pitchFamily="49" charset="0"/>
              </a:rPr>
              <a:t>zen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1	2		3	4	5	6</a:t>
            </a:r>
          </a:p>
        </p:txBody>
      </p:sp>
      <p:sp>
        <p:nvSpPr>
          <p:cNvPr id="7" name="TextBox 6">
            <a:extLst>
              <a:ext uri="{FF2B5EF4-FFF2-40B4-BE49-F238E27FC236}">
                <a16:creationId xmlns:a16="http://schemas.microsoft.com/office/drawing/2014/main" id="{09DE55B5-ECEB-0C42-81AF-FBC5C7AAA613}"/>
              </a:ext>
            </a:extLst>
          </p:cNvPr>
          <p:cNvSpPr txBox="1"/>
          <p:nvPr/>
        </p:nvSpPr>
        <p:spPr>
          <a:xfrm>
            <a:off x="269511" y="6561397"/>
            <a:ext cx="11084289" cy="369332"/>
          </a:xfrm>
          <a:prstGeom prst="rect">
            <a:avLst/>
          </a:prstGeom>
          <a:noFill/>
        </p:spPr>
        <p:txBody>
          <a:bodyPr wrap="square" rtlCol="0">
            <a:spAutoFit/>
          </a:bodyPr>
          <a:lstStyle/>
          <a:p>
            <a:pPr algn="ctr"/>
            <a:r>
              <a:rPr lang="en-US" dirty="0"/>
              <a:t>For more info: </a:t>
            </a:r>
            <a:r>
              <a:rPr lang="en-US" dirty="0">
                <a:hlinkClick r:id="rId2"/>
              </a:rPr>
              <a:t>https://spack.readthedocs.io/en/latest/basic_usage.html#specs-dependencies</a:t>
            </a:r>
            <a:r>
              <a:rPr lang="en-US" dirty="0"/>
              <a:t> </a:t>
            </a:r>
          </a:p>
        </p:txBody>
      </p:sp>
    </p:spTree>
    <p:extLst>
      <p:ext uri="{BB962C8B-B14F-4D97-AF65-F5344CB8AC3E}">
        <p14:creationId xmlns:p14="http://schemas.microsoft.com/office/powerpoint/2010/main" val="784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692000"/>
            <a:ext cx="10904095" cy="4664350"/>
          </a:xfrm>
        </p:spPr>
        <p:txBody>
          <a:bodyPr>
            <a:normAutofit/>
          </a:bodyPr>
          <a:lstStyle/>
          <a:p>
            <a:pPr marL="0" indent="0">
              <a:buNone/>
            </a:pPr>
            <a:r>
              <a:rPr lang="en-US" b="1" dirty="0"/>
              <a:t>Software installation overview:</a:t>
            </a:r>
          </a:p>
          <a:p>
            <a:r>
              <a:rPr lang="en-US" dirty="0"/>
              <a:t>Advanced installation using the </a:t>
            </a:r>
            <a:r>
              <a:rPr lang="en-US" dirty="0" err="1"/>
              <a:t>Spack</a:t>
            </a:r>
            <a:r>
              <a:rPr lang="en-US" dirty="0"/>
              <a:t> package manager.</a:t>
            </a:r>
          </a:p>
          <a:p>
            <a:r>
              <a:rPr lang="en-US" dirty="0"/>
              <a:t>Installation from source code using ‘configure’ + ‘make’.</a:t>
            </a:r>
          </a:p>
          <a:p>
            <a:r>
              <a:rPr lang="en-US" dirty="0"/>
              <a:t>Installation with library dependencies (MPI, HDF5).</a:t>
            </a:r>
          </a:p>
          <a:p>
            <a:r>
              <a:rPr lang="en-US" dirty="0"/>
              <a:t>Setting up shell environment variables (instead modules).</a:t>
            </a:r>
          </a:p>
          <a:p>
            <a:r>
              <a:rPr lang="en-US" dirty="0"/>
              <a:t>Compilation flags, vendor-specific optimization flags (Intel &amp; GNU). </a:t>
            </a:r>
          </a:p>
          <a:p>
            <a:endParaRPr lang="en-US" dirty="0"/>
          </a:p>
          <a:p>
            <a:pPr marL="0" indent="0">
              <a:buNone/>
            </a:pPr>
            <a:r>
              <a:rPr lang="en-US" dirty="0">
                <a:solidFill>
                  <a:srgbClr val="FF0000"/>
                </a:solidFill>
              </a:rPr>
              <a:t>NOTE: This tutorial is designed to be interactive. </a:t>
            </a:r>
          </a:p>
          <a:p>
            <a:pPr marL="0" indent="0">
              <a:buNone/>
            </a:pPr>
            <a:r>
              <a:rPr lang="en-US" dirty="0">
                <a:solidFill>
                  <a:srgbClr val="FF0000"/>
                </a:solidFill>
              </a:rPr>
              <a:t>We recommend using a shell on Discovery to execute the commands.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05C1F-D440-AF4B-840E-99FB14BD510D}"/>
              </a:ext>
            </a:extLst>
          </p:cNvPr>
          <p:cNvSpPr>
            <a:spLocks noGrp="1"/>
          </p:cNvSpPr>
          <p:nvPr>
            <p:ph idx="1"/>
          </p:nvPr>
        </p:nvSpPr>
        <p:spPr>
          <a:xfrm>
            <a:off x="104931" y="1349116"/>
            <a:ext cx="11248869" cy="5508884"/>
          </a:xfrm>
        </p:spPr>
        <p:txBody>
          <a:bodyPr>
            <a:normAutofit/>
          </a:bodyPr>
          <a:lstStyle/>
          <a:p>
            <a:r>
              <a:rPr lang="en-US" dirty="0" err="1"/>
              <a:t>Spack</a:t>
            </a:r>
            <a:r>
              <a:rPr lang="en-US" dirty="0"/>
              <a:t> builds the full dependency tree from source – installations may take a while! (parallel builds can be used to speed up installs: </a:t>
            </a:r>
            <a:r>
              <a:rPr lang="en-US" dirty="0">
                <a:hlinkClick r:id="rId2"/>
              </a:rPr>
              <a:t>https://spack.readthedocs.io/en/latest/packaging_guide.html#parallel-builds</a:t>
            </a:r>
            <a:r>
              <a:rPr lang="en-US" dirty="0"/>
              <a:t>).</a:t>
            </a:r>
          </a:p>
          <a:p>
            <a:r>
              <a:rPr lang="en-US" dirty="0"/>
              <a:t>Each program lives in a self-contained environment – all needed libraries will be installed from source each time. </a:t>
            </a:r>
            <a:r>
              <a:rPr lang="en-US" b="1" dirty="0"/>
              <a:t>Be aware of the memory space it consumes in your $HOME, and move to /work if needed.</a:t>
            </a:r>
          </a:p>
          <a:p>
            <a:r>
              <a:rPr lang="en-US" dirty="0"/>
              <a:t>Use the garbage collection feature to remove software not use at runtime:</a:t>
            </a:r>
            <a:br>
              <a:rPr lang="en-US" dirty="0"/>
            </a:br>
            <a:r>
              <a:rPr lang="en-US" dirty="0">
                <a:hlinkClick r:id="rId3"/>
              </a:rPr>
              <a:t>https://spack.readthedocs.io/en/latest/basic_usage.html?highlight=garbage#garbage-collection</a:t>
            </a:r>
            <a:r>
              <a:rPr lang="en-US" dirty="0"/>
              <a:t> </a:t>
            </a:r>
          </a:p>
          <a:p>
            <a:r>
              <a:rPr lang="en-US" dirty="0" err="1"/>
              <a:t>Spack</a:t>
            </a:r>
            <a:r>
              <a:rPr lang="en-US" dirty="0"/>
              <a:t> also provides the ability to create virtual environments with </a:t>
            </a:r>
            <a:br>
              <a:rPr lang="en-US" dirty="0"/>
            </a:br>
            <a:r>
              <a:rPr lang="en-US" dirty="0"/>
              <a:t>multiple programs – helps to save space and deploy containers:</a:t>
            </a:r>
            <a:br>
              <a:rPr lang="en-US" dirty="0"/>
            </a:br>
            <a:r>
              <a:rPr lang="en-US" dirty="0">
                <a:hlinkClick r:id="rId4"/>
              </a:rPr>
              <a:t>https://spack.readthedocs.io/en/latest/environments.html</a:t>
            </a:r>
            <a:r>
              <a:rPr lang="en-US" dirty="0"/>
              <a:t> </a:t>
            </a:r>
          </a:p>
        </p:txBody>
      </p:sp>
      <p:sp>
        <p:nvSpPr>
          <p:cNvPr id="3" name="Slide Number Placeholder 2">
            <a:extLst>
              <a:ext uri="{FF2B5EF4-FFF2-40B4-BE49-F238E27FC236}">
                <a16:creationId xmlns:a16="http://schemas.microsoft.com/office/drawing/2014/main" id="{772136A7-D262-A645-8A5F-EE9176F1131E}"/>
              </a:ext>
            </a:extLst>
          </p:cNvPr>
          <p:cNvSpPr>
            <a:spLocks noGrp="1"/>
          </p:cNvSpPr>
          <p:nvPr>
            <p:ph type="sldNum" sz="quarter" idx="10"/>
          </p:nvPr>
        </p:nvSpPr>
        <p:spPr/>
        <p:txBody>
          <a:bodyPr/>
          <a:lstStyle/>
          <a:p>
            <a:fld id="{2BE017B6-6466-CA44-A203-DCC007137B39}" type="slidenum">
              <a:rPr lang="en-US" smtClean="0"/>
              <a:pPr/>
              <a:t>21</a:t>
            </a:fld>
            <a:endParaRPr lang="en-US" dirty="0"/>
          </a:p>
        </p:txBody>
      </p:sp>
      <p:sp>
        <p:nvSpPr>
          <p:cNvPr id="4" name="Title 3">
            <a:extLst>
              <a:ext uri="{FF2B5EF4-FFF2-40B4-BE49-F238E27FC236}">
                <a16:creationId xmlns:a16="http://schemas.microsoft.com/office/drawing/2014/main" id="{109F9480-EF9F-9047-8A22-3DF3EDC0857A}"/>
              </a:ext>
            </a:extLst>
          </p:cNvPr>
          <p:cNvSpPr>
            <a:spLocks noGrp="1"/>
          </p:cNvSpPr>
          <p:nvPr>
            <p:ph type="title"/>
          </p:nvPr>
        </p:nvSpPr>
        <p:spPr>
          <a:xfrm>
            <a:off x="838200" y="215225"/>
            <a:ext cx="10515600" cy="1325563"/>
          </a:xfrm>
        </p:spPr>
        <p:txBody>
          <a:bodyPr/>
          <a:lstStyle/>
          <a:p>
            <a:pPr algn="ctr"/>
            <a:r>
              <a:rPr lang="en-US" dirty="0" err="1"/>
              <a:t>Spack</a:t>
            </a:r>
            <a:r>
              <a:rPr lang="en-US" dirty="0"/>
              <a:t> installation – additional notes</a:t>
            </a:r>
          </a:p>
        </p:txBody>
      </p:sp>
    </p:spTree>
    <p:extLst>
      <p:ext uri="{BB962C8B-B14F-4D97-AF65-F5344CB8AC3E}">
        <p14:creationId xmlns:p14="http://schemas.microsoft.com/office/powerpoint/2010/main" val="10774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B59016-CF08-D345-AE9F-1A36EF21820D}"/>
              </a:ext>
            </a:extLst>
          </p:cNvPr>
          <p:cNvSpPr>
            <a:spLocks noGrp="1"/>
          </p:cNvSpPr>
          <p:nvPr>
            <p:ph idx="1"/>
          </p:nvPr>
        </p:nvSpPr>
        <p:spPr>
          <a:xfrm>
            <a:off x="838199" y="1602061"/>
            <a:ext cx="9871025" cy="4379014"/>
          </a:xfrm>
        </p:spPr>
        <p:txBody>
          <a:bodyPr>
            <a:noAutofit/>
          </a:bodyPr>
          <a:lstStyle/>
          <a:p>
            <a:pPr marL="0" indent="0">
              <a:buNone/>
            </a:pPr>
            <a:r>
              <a:rPr lang="en-US" sz="2400" dirty="0">
                <a:latin typeface="+mn-lt"/>
              </a:rPr>
              <a:t>The Discovery OS is Linux CentOS 7. The main components are:</a:t>
            </a:r>
          </a:p>
          <a:p>
            <a:r>
              <a:rPr lang="en-US" sz="2400" dirty="0">
                <a:solidFill>
                  <a:srgbClr val="000000"/>
                </a:solidFill>
                <a:latin typeface="+mn-lt"/>
              </a:rPr>
              <a:t>Bootloader - the software that boots the OS</a:t>
            </a:r>
          </a:p>
          <a:p>
            <a:r>
              <a:rPr lang="en-US" sz="2400" dirty="0">
                <a:solidFill>
                  <a:srgbClr val="000000"/>
                </a:solidFill>
                <a:latin typeface="+mn-lt"/>
              </a:rPr>
              <a:t>Linux Kernel - the core software that runs Linux on the lowest level of communication with hardware.</a:t>
            </a:r>
          </a:p>
          <a:p>
            <a:r>
              <a:rPr lang="en-US" sz="2400" dirty="0" err="1">
                <a:solidFill>
                  <a:srgbClr val="000000"/>
                </a:solidFill>
                <a:latin typeface="+mn-lt"/>
              </a:rPr>
              <a:t>Init</a:t>
            </a:r>
            <a:r>
              <a:rPr lang="en-US" sz="2400" dirty="0">
                <a:solidFill>
                  <a:srgbClr val="000000"/>
                </a:solidFill>
                <a:latin typeface="+mn-lt"/>
              </a:rPr>
              <a:t> system - the sub-system that bootstraps the user space and controls daemons</a:t>
            </a:r>
          </a:p>
          <a:p>
            <a:r>
              <a:rPr lang="en-US" sz="2400" dirty="0">
                <a:solidFill>
                  <a:srgbClr val="000000"/>
                </a:solidFill>
                <a:latin typeface="+mn-lt"/>
              </a:rPr>
              <a:t>Daemons – the background services</a:t>
            </a:r>
          </a:p>
          <a:p>
            <a:r>
              <a:rPr lang="en-US" sz="2400" dirty="0">
                <a:solidFill>
                  <a:srgbClr val="000000"/>
                </a:solidFill>
                <a:latin typeface="+mn-lt"/>
              </a:rPr>
              <a:t>Interface between users and the OS (shell, Desktop etc.)</a:t>
            </a:r>
          </a:p>
          <a:p>
            <a:r>
              <a:rPr lang="en-US" sz="2400" dirty="0">
                <a:solidFill>
                  <a:srgbClr val="000000"/>
                </a:solidFill>
                <a:latin typeface="+mn-lt"/>
              </a:rPr>
              <a:t>Applications – software that is not directly related to the OS and runs as an executable on as an OS process.</a:t>
            </a:r>
          </a:p>
          <a:p>
            <a:endParaRPr lang="en-US" sz="2400" dirty="0">
              <a:solidFill>
                <a:srgbClr val="000000"/>
              </a:solidFill>
              <a:latin typeface="+mn-lt"/>
            </a:endParaRPr>
          </a:p>
          <a:p>
            <a:endParaRPr lang="en-US" sz="2400" dirty="0">
              <a:latin typeface="+mn-lt"/>
            </a:endParaRPr>
          </a:p>
        </p:txBody>
      </p:sp>
      <p:sp>
        <p:nvSpPr>
          <p:cNvPr id="3" name="Slide Number Placeholder 2">
            <a:extLst>
              <a:ext uri="{FF2B5EF4-FFF2-40B4-BE49-F238E27FC236}">
                <a16:creationId xmlns:a16="http://schemas.microsoft.com/office/drawing/2014/main" id="{C0BE36EA-D037-0540-8BC9-3CBE42FC4180}"/>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4" name="Title 3">
            <a:extLst>
              <a:ext uri="{FF2B5EF4-FFF2-40B4-BE49-F238E27FC236}">
                <a16:creationId xmlns:a16="http://schemas.microsoft.com/office/drawing/2014/main" id="{A96EEF30-D3C3-F84C-A1F0-8448AEE93660}"/>
              </a:ext>
            </a:extLst>
          </p:cNvPr>
          <p:cNvSpPr>
            <a:spLocks noGrp="1"/>
          </p:cNvSpPr>
          <p:nvPr>
            <p:ph type="title"/>
          </p:nvPr>
        </p:nvSpPr>
        <p:spPr/>
        <p:txBody>
          <a:bodyPr/>
          <a:lstStyle/>
          <a:p>
            <a:r>
              <a:rPr lang="en-US" b="1" dirty="0"/>
              <a:t>Getting to know the Operating System (OS)</a:t>
            </a:r>
            <a:endParaRPr lang="en-US" dirty="0"/>
          </a:p>
        </p:txBody>
      </p:sp>
    </p:spTree>
    <p:extLst>
      <p:ext uri="{BB962C8B-B14F-4D97-AF65-F5344CB8AC3E}">
        <p14:creationId xmlns:p14="http://schemas.microsoft.com/office/powerpoint/2010/main" val="379978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37755B-AD40-1E42-B1D5-5702323A9B5C}"/>
              </a:ext>
            </a:extLst>
          </p:cNvPr>
          <p:cNvSpPr>
            <a:spLocks noGrp="1"/>
          </p:cNvSpPr>
          <p:nvPr>
            <p:ph idx="1"/>
          </p:nvPr>
        </p:nvSpPr>
        <p:spPr>
          <a:xfrm>
            <a:off x="431800" y="1692001"/>
            <a:ext cx="10622200" cy="4815864"/>
          </a:xfrm>
        </p:spPr>
        <p:txBody>
          <a:bodyPr>
            <a:normAutofit lnSpcReduction="10000"/>
          </a:bodyPr>
          <a:lstStyle/>
          <a:p>
            <a:r>
              <a:rPr lang="en-US" dirty="0"/>
              <a:t>The following shell environment variables store important locations to help access different programs and libraries:</a:t>
            </a:r>
          </a:p>
          <a:p>
            <a:pPr lvl="1"/>
            <a:r>
              <a:rPr lang="en-US" dirty="0">
                <a:solidFill>
                  <a:srgbClr val="0070C0"/>
                </a:solidFill>
              </a:rPr>
              <a:t>$PATH</a:t>
            </a:r>
            <a:r>
              <a:rPr lang="en-US" dirty="0"/>
              <a:t> - usually points to &lt;path&gt;/bin directories with executable programs.</a:t>
            </a:r>
          </a:p>
          <a:p>
            <a:pPr lvl="1"/>
            <a:r>
              <a:rPr lang="en-US" dirty="0">
                <a:solidFill>
                  <a:srgbClr val="0070C0"/>
                </a:solidFill>
              </a:rPr>
              <a:t>$LIBRARY_PATH</a:t>
            </a:r>
            <a:r>
              <a:rPr lang="en-US" dirty="0"/>
              <a:t> - stores locations of static/shared libraries that can be linked to a program during installation (&lt;path&gt;/lib, &lt;path&gt;/lib64)</a:t>
            </a:r>
          </a:p>
          <a:p>
            <a:pPr lvl="1"/>
            <a:r>
              <a:rPr lang="en-US" dirty="0">
                <a:solidFill>
                  <a:srgbClr val="0070C0"/>
                </a:solidFill>
              </a:rPr>
              <a:t>$LD_LIBRARY_PATH</a:t>
            </a:r>
            <a:r>
              <a:rPr lang="en-US" dirty="0"/>
              <a:t> - used during runtime to locate linked shared libraries (&lt;path&gt;/lib, &lt;path&gt;/lib64)</a:t>
            </a:r>
          </a:p>
          <a:p>
            <a:pPr lvl="1"/>
            <a:r>
              <a:rPr lang="en-US" dirty="0">
                <a:solidFill>
                  <a:srgbClr val="0070C0"/>
                </a:solidFill>
              </a:rPr>
              <a:t>$CPATH/$C_INCLUDE_PATH/$CPLUS_INCLUDE_PATH </a:t>
            </a:r>
            <a:r>
              <a:rPr lang="en-US" dirty="0"/>
              <a:t>- specifies a list of directories to be searched for header files (&lt;path&gt;/include).</a:t>
            </a:r>
          </a:p>
          <a:p>
            <a:r>
              <a:rPr lang="en-US" dirty="0"/>
              <a:t>Each installation will require to use these variables to some extent.</a:t>
            </a:r>
          </a:p>
          <a:p>
            <a:r>
              <a:rPr lang="en-US" dirty="0"/>
              <a:t>Modules also use these variables. To check which variables your module uses, type “module show &lt;</a:t>
            </a:r>
            <a:r>
              <a:rPr lang="en-US" dirty="0" err="1"/>
              <a:t>modulename</a:t>
            </a:r>
            <a:r>
              <a:rPr lang="en-US" dirty="0"/>
              <a:t>&gt;”.</a:t>
            </a:r>
          </a:p>
          <a:p>
            <a:endParaRPr lang="en-US" dirty="0"/>
          </a:p>
          <a:p>
            <a:endParaRPr lang="en-US" dirty="0"/>
          </a:p>
        </p:txBody>
      </p:sp>
      <p:sp>
        <p:nvSpPr>
          <p:cNvPr id="3" name="Slide Number Placeholder 2">
            <a:extLst>
              <a:ext uri="{FF2B5EF4-FFF2-40B4-BE49-F238E27FC236}">
                <a16:creationId xmlns:a16="http://schemas.microsoft.com/office/drawing/2014/main" id="{999AA072-AFD3-E04B-9B17-096E5DD32B66}"/>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4" name="Title 3">
            <a:extLst>
              <a:ext uri="{FF2B5EF4-FFF2-40B4-BE49-F238E27FC236}">
                <a16:creationId xmlns:a16="http://schemas.microsoft.com/office/drawing/2014/main" id="{3E063F75-913C-C347-A395-65760753710F}"/>
              </a:ext>
            </a:extLst>
          </p:cNvPr>
          <p:cNvSpPr>
            <a:spLocks noGrp="1"/>
          </p:cNvSpPr>
          <p:nvPr>
            <p:ph type="title"/>
          </p:nvPr>
        </p:nvSpPr>
        <p:spPr>
          <a:xfrm>
            <a:off x="538400" y="350135"/>
            <a:ext cx="10515600" cy="1325563"/>
          </a:xfrm>
        </p:spPr>
        <p:txBody>
          <a:bodyPr/>
          <a:lstStyle/>
          <a:p>
            <a:pPr algn="ctr"/>
            <a:r>
              <a:rPr lang="en-US" dirty="0"/>
              <a:t>Setting up your installation environment</a:t>
            </a:r>
          </a:p>
        </p:txBody>
      </p:sp>
    </p:spTree>
    <p:extLst>
      <p:ext uri="{BB962C8B-B14F-4D97-AF65-F5344CB8AC3E}">
        <p14:creationId xmlns:p14="http://schemas.microsoft.com/office/powerpoint/2010/main" val="246088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0F681-E8CC-0C45-B1F7-8AF9689676A5}"/>
              </a:ext>
            </a:extLst>
          </p:cNvPr>
          <p:cNvSpPr>
            <a:spLocks noGrp="1"/>
          </p:cNvSpPr>
          <p:nvPr>
            <p:ph idx="1"/>
          </p:nvPr>
        </p:nvSpPr>
        <p:spPr>
          <a:xfrm>
            <a:off x="254833" y="1378990"/>
            <a:ext cx="11098967" cy="4664349"/>
          </a:xfrm>
        </p:spPr>
        <p:txBody>
          <a:bodyPr>
            <a:normAutofit fontScale="92500" lnSpcReduction="10000"/>
          </a:bodyPr>
          <a:lstStyle/>
          <a:p>
            <a:r>
              <a:rPr lang="en-US" b="1" dirty="0"/>
              <a:t>Important:</a:t>
            </a:r>
            <a:r>
              <a:rPr lang="en-US" dirty="0"/>
              <a:t> We do not recommend setting environment variables inside shell files such as .</a:t>
            </a:r>
            <a:r>
              <a:rPr lang="en-US" dirty="0" err="1"/>
              <a:t>bashrc</a:t>
            </a:r>
            <a:r>
              <a:rPr lang="en-US" dirty="0"/>
              <a:t>, .</a:t>
            </a:r>
            <a:r>
              <a:rPr lang="en-US" dirty="0" err="1"/>
              <a:t>bash_profile</a:t>
            </a:r>
            <a:r>
              <a:rPr lang="en-US" dirty="0"/>
              <a:t>, .login, or .profile:</a:t>
            </a:r>
          </a:p>
          <a:p>
            <a:pPr lvl="1"/>
            <a:r>
              <a:rPr lang="en-US" dirty="0"/>
              <a:t>The wrong environment setup can lead to conflicting settings, which may cause your program to not work properly or not work at all.</a:t>
            </a:r>
          </a:p>
          <a:p>
            <a:pPr lvl="1"/>
            <a:r>
              <a:rPr lang="en-US" dirty="0"/>
              <a:t>Have more control inside your work environment by "turning off" settings.</a:t>
            </a:r>
          </a:p>
          <a:p>
            <a:pPr lvl="1"/>
            <a:r>
              <a:rPr lang="en-US" dirty="0"/>
              <a:t>You can accidently modify important variables such as $PATH and may need admin permissions to retrieve your environment.</a:t>
            </a:r>
          </a:p>
          <a:p>
            <a:pPr marL="457200" lvl="1" indent="0">
              <a:buNone/>
            </a:pPr>
            <a:r>
              <a:rPr lang="en-US" dirty="0"/>
              <a:t>For more info: </a:t>
            </a:r>
            <a:r>
              <a:rPr lang="en-US" dirty="0">
                <a:hlinkClick r:id="rId2"/>
              </a:rPr>
              <a:t>https://rc-docs.northeastern.edu/en/latest/using-discovery/bashrc.html?highlight=bashrc</a:t>
            </a:r>
            <a:r>
              <a:rPr lang="en-US" dirty="0"/>
              <a:t> </a:t>
            </a:r>
          </a:p>
          <a:p>
            <a:r>
              <a:rPr lang="en-US" b="1" dirty="0"/>
              <a:t>Best practice advice</a:t>
            </a:r>
            <a:r>
              <a:rPr lang="en-US" dirty="0"/>
              <a:t> - create different environment setup scripts that can be loaded into each different project you run.</a:t>
            </a:r>
            <a:br>
              <a:rPr lang="en-US" dirty="0"/>
            </a:br>
            <a:br>
              <a:rPr lang="en-US" dirty="0"/>
            </a:br>
            <a:r>
              <a:rPr lang="en-US" sz="2400" dirty="0"/>
              <a:t>As an example, you can refer to the follow shell script which you can run instead </a:t>
            </a:r>
            <a:br>
              <a:rPr lang="en-US" sz="2400" dirty="0"/>
            </a:br>
            <a:r>
              <a:rPr lang="en-US" sz="2400" dirty="0"/>
              <a:t>of the former commands:</a:t>
            </a:r>
            <a:endParaRPr lang="en-US" dirty="0"/>
          </a:p>
        </p:txBody>
      </p:sp>
      <p:sp>
        <p:nvSpPr>
          <p:cNvPr id="3" name="Slide Number Placeholder 2">
            <a:extLst>
              <a:ext uri="{FF2B5EF4-FFF2-40B4-BE49-F238E27FC236}">
                <a16:creationId xmlns:a16="http://schemas.microsoft.com/office/drawing/2014/main" id="{5E1B62A6-3A93-7D44-82D0-244D6980A59A}"/>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4E84B39A-0A83-1843-A3FA-23853D20027D}"/>
              </a:ext>
            </a:extLst>
          </p:cNvPr>
          <p:cNvSpPr>
            <a:spLocks noGrp="1"/>
          </p:cNvSpPr>
          <p:nvPr>
            <p:ph type="title"/>
          </p:nvPr>
        </p:nvSpPr>
        <p:spPr>
          <a:xfrm>
            <a:off x="838200" y="53427"/>
            <a:ext cx="10515600" cy="1325563"/>
          </a:xfrm>
        </p:spPr>
        <p:txBody>
          <a:bodyPr/>
          <a:lstStyle/>
          <a:p>
            <a:r>
              <a:rPr lang="en-US" dirty="0"/>
              <a:t>Additional notes on environment setup</a:t>
            </a:r>
          </a:p>
        </p:txBody>
      </p:sp>
      <p:sp>
        <p:nvSpPr>
          <p:cNvPr id="5" name="TextBox 4">
            <a:extLst>
              <a:ext uri="{FF2B5EF4-FFF2-40B4-BE49-F238E27FC236}">
                <a16:creationId xmlns:a16="http://schemas.microsoft.com/office/drawing/2014/main" id="{3B013C9C-57FC-AE4F-A7B6-E4E6333F1376}"/>
              </a:ext>
            </a:extLst>
          </p:cNvPr>
          <p:cNvSpPr txBox="1"/>
          <p:nvPr/>
        </p:nvSpPr>
        <p:spPr>
          <a:xfrm>
            <a:off x="520699" y="6067236"/>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/Exercise_4</a:t>
            </a:r>
          </a:p>
          <a:p>
            <a:r>
              <a:rPr lang="en-US" dirty="0">
                <a:latin typeface="Courier New" panose="02070309020205020404" pitchFamily="49" charset="0"/>
                <a:cs typeface="Courier New" panose="02070309020205020404" pitchFamily="49" charset="0"/>
              </a:rPr>
              <a:t>$ bash </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7225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30C7F-356A-1641-9867-E625D0871D40}"/>
              </a:ext>
            </a:extLst>
          </p:cNvPr>
          <p:cNvSpPr>
            <a:spLocks noGrp="1"/>
          </p:cNvSpPr>
          <p:nvPr>
            <p:ph idx="1"/>
          </p:nvPr>
        </p:nvSpPr>
        <p:spPr>
          <a:xfrm>
            <a:off x="838200" y="1362218"/>
            <a:ext cx="10515600" cy="4351338"/>
          </a:xfrm>
        </p:spPr>
        <p:txBody>
          <a:bodyPr>
            <a:normAutofit/>
          </a:bodyPr>
          <a:lstStyle/>
          <a:p>
            <a:r>
              <a:rPr lang="en-US" sz="2000" dirty="0"/>
              <a:t>Discovery supports multiple compilers: GNU, Intel, PGI etc. You can view the different versions by: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gcc</a:t>
            </a:r>
            <a:r>
              <a:rPr lang="en-US" sz="2000" dirty="0"/>
              <a:t>,  </a:t>
            </a:r>
            <a:r>
              <a:rPr lang="en-US" sz="1800" dirty="0">
                <a:latin typeface="Courier New" panose="02070309020205020404" pitchFamily="49" charset="0"/>
                <a:cs typeface="Courier New" panose="02070309020205020404" pitchFamily="49" charset="0"/>
              </a:rPr>
              <a:t>module avail intel</a:t>
            </a:r>
            <a:r>
              <a:rPr lang="en-US" sz="2000" dirty="0"/>
              <a:t> or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pgi</a:t>
            </a:r>
            <a:r>
              <a:rPr lang="en-US" sz="2000" dirty="0"/>
              <a:t>.</a:t>
            </a:r>
          </a:p>
          <a:p>
            <a:r>
              <a:rPr lang="en-US" sz="2000" dirty="0"/>
              <a:t>Additionally, there are programs such as </a:t>
            </a:r>
            <a:r>
              <a:rPr lang="en-US" sz="2000" dirty="0" err="1"/>
              <a:t>OpenMPI</a:t>
            </a:r>
            <a:r>
              <a:rPr lang="en-US" sz="2000" dirty="0"/>
              <a:t>, MPICH, MVAPICH2 and Intel MPI that serve as wrappers for compilers for parallel computing code:</a:t>
            </a:r>
          </a:p>
          <a:p>
            <a:endParaRPr lang="en-US" sz="2000" dirty="0"/>
          </a:p>
        </p:txBody>
      </p:sp>
      <p:sp>
        <p:nvSpPr>
          <p:cNvPr id="3" name="Slide Number Placeholder 2">
            <a:extLst>
              <a:ext uri="{FF2B5EF4-FFF2-40B4-BE49-F238E27FC236}">
                <a16:creationId xmlns:a16="http://schemas.microsoft.com/office/drawing/2014/main" id="{B5267779-5AEE-CE48-BCC0-B576165F988E}"/>
              </a:ext>
            </a:extLst>
          </p:cNvPr>
          <p:cNvSpPr>
            <a:spLocks noGrp="1"/>
          </p:cNvSpPr>
          <p:nvPr>
            <p:ph type="sldNum" sz="quarter" idx="10"/>
          </p:nvPr>
        </p:nvSpPr>
        <p:spPr/>
        <p:txBody>
          <a:bodyPr/>
          <a:lstStyle/>
          <a:p>
            <a:fld id="{2BE017B6-6466-CA44-A203-DCC007137B39}" type="slidenum">
              <a:rPr lang="en-US" smtClean="0"/>
              <a:pPr/>
              <a:t>25</a:t>
            </a:fld>
            <a:endParaRPr lang="en-US" dirty="0"/>
          </a:p>
        </p:txBody>
      </p:sp>
      <p:sp>
        <p:nvSpPr>
          <p:cNvPr id="4" name="Title 3">
            <a:extLst>
              <a:ext uri="{FF2B5EF4-FFF2-40B4-BE49-F238E27FC236}">
                <a16:creationId xmlns:a16="http://schemas.microsoft.com/office/drawing/2014/main" id="{85128920-36C6-9044-99A6-0E093869AC31}"/>
              </a:ext>
            </a:extLst>
          </p:cNvPr>
          <p:cNvSpPr>
            <a:spLocks noGrp="1"/>
          </p:cNvSpPr>
          <p:nvPr>
            <p:ph type="title"/>
          </p:nvPr>
        </p:nvSpPr>
        <p:spPr/>
        <p:txBody>
          <a:bodyPr/>
          <a:lstStyle/>
          <a:p>
            <a:pPr algn="ctr"/>
            <a:r>
              <a:rPr lang="en-US" dirty="0"/>
              <a:t>Table 1 - Compilers on Discovery</a:t>
            </a:r>
          </a:p>
        </p:txBody>
      </p:sp>
      <p:pic>
        <p:nvPicPr>
          <p:cNvPr id="6" name="Picture 5">
            <a:extLst>
              <a:ext uri="{FF2B5EF4-FFF2-40B4-BE49-F238E27FC236}">
                <a16:creationId xmlns:a16="http://schemas.microsoft.com/office/drawing/2014/main" id="{A64848AF-41F9-8848-9864-1266D746F06A}"/>
              </a:ext>
            </a:extLst>
          </p:cNvPr>
          <p:cNvPicPr>
            <a:picLocks noChangeAspect="1"/>
          </p:cNvPicPr>
          <p:nvPr/>
        </p:nvPicPr>
        <p:blipFill>
          <a:blip r:embed="rId2"/>
          <a:stretch>
            <a:fillRect/>
          </a:stretch>
        </p:blipFill>
        <p:spPr>
          <a:xfrm>
            <a:off x="2767933" y="2747741"/>
            <a:ext cx="6666561" cy="4110260"/>
          </a:xfrm>
          <a:prstGeom prst="rect">
            <a:avLst/>
          </a:prstGeom>
        </p:spPr>
      </p:pic>
    </p:spTree>
    <p:extLst>
      <p:ext uri="{BB962C8B-B14F-4D97-AF65-F5344CB8AC3E}">
        <p14:creationId xmlns:p14="http://schemas.microsoft.com/office/powerpoint/2010/main" val="388757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70B3F7-1993-CB42-A53A-A8C4BAC4ECF2}"/>
              </a:ext>
            </a:extLst>
          </p:cNvPr>
          <p:cNvPicPr>
            <a:picLocks noGrp="1" noChangeAspect="1"/>
          </p:cNvPicPr>
          <p:nvPr>
            <p:ph idx="1"/>
          </p:nvPr>
        </p:nvPicPr>
        <p:blipFill>
          <a:blip r:embed="rId2"/>
          <a:stretch>
            <a:fillRect/>
          </a:stretch>
        </p:blipFill>
        <p:spPr>
          <a:xfrm>
            <a:off x="3699013" y="1364106"/>
            <a:ext cx="4404196" cy="5493894"/>
          </a:xfrm>
        </p:spPr>
      </p:pic>
      <p:sp>
        <p:nvSpPr>
          <p:cNvPr id="3" name="Slide Number Placeholder 2">
            <a:extLst>
              <a:ext uri="{FF2B5EF4-FFF2-40B4-BE49-F238E27FC236}">
                <a16:creationId xmlns:a16="http://schemas.microsoft.com/office/drawing/2014/main" id="{054B0827-1E50-3041-AE42-FF39214F62D8}"/>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4" name="Title 3">
            <a:extLst>
              <a:ext uri="{FF2B5EF4-FFF2-40B4-BE49-F238E27FC236}">
                <a16:creationId xmlns:a16="http://schemas.microsoft.com/office/drawing/2014/main" id="{2B5A340F-CF54-CC43-B638-A3C054B2EA49}"/>
              </a:ext>
            </a:extLst>
          </p:cNvPr>
          <p:cNvSpPr>
            <a:spLocks noGrp="1"/>
          </p:cNvSpPr>
          <p:nvPr>
            <p:ph type="title"/>
          </p:nvPr>
        </p:nvSpPr>
        <p:spPr/>
        <p:txBody>
          <a:bodyPr/>
          <a:lstStyle/>
          <a:p>
            <a:pPr algn="ctr"/>
            <a:r>
              <a:rPr lang="en-US" dirty="0"/>
              <a:t>The compilation process</a:t>
            </a:r>
          </a:p>
        </p:txBody>
      </p:sp>
      <p:sp>
        <p:nvSpPr>
          <p:cNvPr id="7" name="TextBox 6">
            <a:extLst>
              <a:ext uri="{FF2B5EF4-FFF2-40B4-BE49-F238E27FC236}">
                <a16:creationId xmlns:a16="http://schemas.microsoft.com/office/drawing/2014/main" id="{8D1B7820-D2D1-3F4B-B62D-571D8621214B}"/>
              </a:ext>
            </a:extLst>
          </p:cNvPr>
          <p:cNvSpPr txBox="1"/>
          <p:nvPr/>
        </p:nvSpPr>
        <p:spPr>
          <a:xfrm>
            <a:off x="748675" y="1433397"/>
            <a:ext cx="3312826" cy="5355312"/>
          </a:xfrm>
          <a:prstGeom prst="rect">
            <a:avLst/>
          </a:prstGeom>
          <a:noFill/>
        </p:spPr>
        <p:txBody>
          <a:bodyPr wrap="square" rtlCol="0">
            <a:spAutoFit/>
          </a:bodyPr>
          <a:lstStyle/>
          <a:p>
            <a:r>
              <a:rPr lang="en-US" b="1" dirty="0"/>
              <a:t>Scripts</a:t>
            </a:r>
            <a:r>
              <a:rPr lang="en-US" dirty="0"/>
              <a:t> - programs (or interpreters), such as Perl, Python or Bash, interpret the script lines to perform complex tasks. Do not need to be compiled.</a:t>
            </a:r>
          </a:p>
          <a:p>
            <a:r>
              <a:rPr lang="en-US" b="1" dirty="0"/>
              <a:t>Codes</a:t>
            </a:r>
            <a:r>
              <a:rPr lang="en-US" dirty="0"/>
              <a:t> - files containing code, such as C, C++ or Fortran, are used to build programs in the process of compilation (see diagram below). C, C++ or Fortran are low-level languages, and have little abstraction between them and machine language.</a:t>
            </a:r>
          </a:p>
          <a:p>
            <a:r>
              <a:rPr lang="en-US" b="1" dirty="0"/>
              <a:t>Compilation - </a:t>
            </a:r>
            <a:r>
              <a:rPr lang="en-US" dirty="0"/>
              <a:t>The process of converting a text file with human-readable code into a binary and executable program.</a:t>
            </a:r>
            <a:endParaRPr lang="en-US" b="1" dirty="0"/>
          </a:p>
        </p:txBody>
      </p:sp>
      <p:sp>
        <p:nvSpPr>
          <p:cNvPr id="8" name="TextBox 7">
            <a:extLst>
              <a:ext uri="{FF2B5EF4-FFF2-40B4-BE49-F238E27FC236}">
                <a16:creationId xmlns:a16="http://schemas.microsoft.com/office/drawing/2014/main" id="{F71DA94B-6970-6D4D-A762-CEE1AB2B6695}"/>
              </a:ext>
            </a:extLst>
          </p:cNvPr>
          <p:cNvSpPr txBox="1"/>
          <p:nvPr/>
        </p:nvSpPr>
        <p:spPr>
          <a:xfrm>
            <a:off x="7775298" y="1466504"/>
            <a:ext cx="4111901" cy="5078313"/>
          </a:xfrm>
          <a:prstGeom prst="rect">
            <a:avLst/>
          </a:prstGeom>
          <a:noFill/>
        </p:spPr>
        <p:txBody>
          <a:bodyPr wrap="square" rtlCol="0">
            <a:spAutoFit/>
          </a:bodyPr>
          <a:lstStyle/>
          <a:p>
            <a:r>
              <a:rPr lang="en-US" b="1" dirty="0"/>
              <a:t>4 compilation phases:</a:t>
            </a:r>
          </a:p>
          <a:p>
            <a:pPr marL="342900" indent="-342900">
              <a:buAutoNum type="arabicPeriod"/>
            </a:pPr>
            <a:r>
              <a:rPr lang="en-US" dirty="0">
                <a:solidFill>
                  <a:srgbClr val="0070C0"/>
                </a:solidFill>
              </a:rPr>
              <a:t>Pre-processing</a:t>
            </a:r>
            <a:r>
              <a:rPr lang="en-US" dirty="0"/>
              <a:t> - the source code is processed with some text modifications such as comment removal and macros expansions. </a:t>
            </a:r>
          </a:p>
          <a:p>
            <a:pPr marL="342900" indent="-342900">
              <a:buAutoNum type="arabicPeriod"/>
            </a:pPr>
            <a:r>
              <a:rPr lang="en-US" dirty="0">
                <a:solidFill>
                  <a:srgbClr val="0070C0"/>
                </a:solidFill>
              </a:rPr>
              <a:t>Compilation</a:t>
            </a:r>
            <a:r>
              <a:rPr lang="en-US" dirty="0"/>
              <a:t> - the code is converted into assembly-level instructions. This allows direct hardware modifications, access to specialized hardware instructions (AVX-512 for example), and addresses performance issues.</a:t>
            </a:r>
          </a:p>
          <a:p>
            <a:pPr marL="342900" indent="-342900">
              <a:buAutoNum type="arabicPeriod"/>
            </a:pPr>
            <a:r>
              <a:rPr lang="en-US" dirty="0">
                <a:solidFill>
                  <a:srgbClr val="0070C0"/>
                </a:solidFill>
              </a:rPr>
              <a:t>Assembly</a:t>
            </a:r>
            <a:r>
              <a:rPr lang="en-US" dirty="0"/>
              <a:t> - the stage where the assembler takes the assembly code and turns it into an object file, containing machine-level instructions.</a:t>
            </a:r>
          </a:p>
          <a:p>
            <a:pPr marL="342900" indent="-342900">
              <a:buAutoNum type="arabicPeriod"/>
            </a:pPr>
            <a:r>
              <a:rPr lang="en-US" dirty="0">
                <a:solidFill>
                  <a:srgbClr val="0070C0"/>
                </a:solidFill>
              </a:rPr>
              <a:t>Linking</a:t>
            </a:r>
            <a:r>
              <a:rPr lang="en-US" dirty="0"/>
              <a:t> - the final phase in which all the linking of function calls with their definitions is done.</a:t>
            </a:r>
          </a:p>
        </p:txBody>
      </p:sp>
    </p:spTree>
    <p:extLst>
      <p:ext uri="{BB962C8B-B14F-4D97-AF65-F5344CB8AC3E}">
        <p14:creationId xmlns:p14="http://schemas.microsoft.com/office/powerpoint/2010/main" val="2511124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30C7F-356A-1641-9867-E625D0871D40}"/>
              </a:ext>
            </a:extLst>
          </p:cNvPr>
          <p:cNvSpPr>
            <a:spLocks noGrp="1"/>
          </p:cNvSpPr>
          <p:nvPr>
            <p:ph idx="1"/>
          </p:nvPr>
        </p:nvSpPr>
        <p:spPr>
          <a:xfrm>
            <a:off x="838200" y="1362218"/>
            <a:ext cx="10515600" cy="4351338"/>
          </a:xfrm>
        </p:spPr>
        <p:txBody>
          <a:bodyPr>
            <a:normAutofit/>
          </a:bodyPr>
          <a:lstStyle/>
          <a:p>
            <a:r>
              <a:rPr lang="en-US" sz="2000" dirty="0"/>
              <a:t>Each compiler comes with various compilation flags. Some flags are vendor specific, while others are general. Can be used with: CFLAGS, CXXFLAGS, FFLAGS and CPPFLAGS.</a:t>
            </a:r>
          </a:p>
          <a:p>
            <a:r>
              <a:rPr lang="en-US" sz="2000" dirty="0"/>
              <a:t>You can often find the list of flags and options by typing: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compilername</a:t>
            </a:r>
            <a:r>
              <a:rPr lang="en-US" sz="2000" dirty="0">
                <a:latin typeface="Courier New" panose="02070309020205020404" pitchFamily="49" charset="0"/>
                <a:cs typeface="Courier New" panose="02070309020205020404" pitchFamily="49" charset="0"/>
              </a:rPr>
              <a:t>&gt; --help</a:t>
            </a:r>
          </a:p>
        </p:txBody>
      </p:sp>
      <p:sp>
        <p:nvSpPr>
          <p:cNvPr id="3" name="Slide Number Placeholder 2">
            <a:extLst>
              <a:ext uri="{FF2B5EF4-FFF2-40B4-BE49-F238E27FC236}">
                <a16:creationId xmlns:a16="http://schemas.microsoft.com/office/drawing/2014/main" id="{B5267779-5AEE-CE48-BCC0-B576165F988E}"/>
              </a:ext>
            </a:extLst>
          </p:cNvPr>
          <p:cNvSpPr>
            <a:spLocks noGrp="1"/>
          </p:cNvSpPr>
          <p:nvPr>
            <p:ph type="sldNum" sz="quarter" idx="10"/>
          </p:nvPr>
        </p:nvSpPr>
        <p:spPr/>
        <p:txBody>
          <a:bodyPr/>
          <a:lstStyle/>
          <a:p>
            <a:fld id="{2BE017B6-6466-CA44-A203-DCC007137B39}" type="slidenum">
              <a:rPr lang="en-US" smtClean="0"/>
              <a:pPr/>
              <a:t>27</a:t>
            </a:fld>
            <a:endParaRPr lang="en-US" dirty="0"/>
          </a:p>
        </p:txBody>
      </p:sp>
      <p:sp>
        <p:nvSpPr>
          <p:cNvPr id="4" name="Title 3">
            <a:extLst>
              <a:ext uri="{FF2B5EF4-FFF2-40B4-BE49-F238E27FC236}">
                <a16:creationId xmlns:a16="http://schemas.microsoft.com/office/drawing/2014/main" id="{85128920-36C6-9044-99A6-0E093869AC31}"/>
              </a:ext>
            </a:extLst>
          </p:cNvPr>
          <p:cNvSpPr>
            <a:spLocks noGrp="1"/>
          </p:cNvSpPr>
          <p:nvPr>
            <p:ph type="title"/>
          </p:nvPr>
        </p:nvSpPr>
        <p:spPr>
          <a:xfrm>
            <a:off x="838200" y="24163"/>
            <a:ext cx="10515600" cy="1325563"/>
          </a:xfrm>
        </p:spPr>
        <p:txBody>
          <a:bodyPr/>
          <a:lstStyle/>
          <a:p>
            <a:pPr algn="ctr"/>
            <a:r>
              <a:rPr lang="en-US" dirty="0"/>
              <a:t>Table 2 – Useful compilation flags</a:t>
            </a:r>
          </a:p>
        </p:txBody>
      </p:sp>
      <p:graphicFrame>
        <p:nvGraphicFramePr>
          <p:cNvPr id="5" name="Table 6">
            <a:extLst>
              <a:ext uri="{FF2B5EF4-FFF2-40B4-BE49-F238E27FC236}">
                <a16:creationId xmlns:a16="http://schemas.microsoft.com/office/drawing/2014/main" id="{C7078FB2-0CED-8944-8D98-9C79FF729292}"/>
              </a:ext>
            </a:extLst>
          </p:cNvPr>
          <p:cNvGraphicFramePr>
            <a:graphicFrameLocks noGrp="1"/>
          </p:cNvGraphicFramePr>
          <p:nvPr>
            <p:extLst>
              <p:ext uri="{D42A27DB-BD31-4B8C-83A1-F6EECF244321}">
                <p14:modId xmlns:p14="http://schemas.microsoft.com/office/powerpoint/2010/main" val="1690808341"/>
              </p:ext>
            </p:extLst>
          </p:nvPr>
        </p:nvGraphicFramePr>
        <p:xfrm>
          <a:off x="838200" y="2487529"/>
          <a:ext cx="9623157" cy="3913184"/>
        </p:xfrm>
        <a:graphic>
          <a:graphicData uri="http://schemas.openxmlformats.org/drawingml/2006/table">
            <a:tbl>
              <a:tblPr firstRow="1" bandRow="1">
                <a:tableStyleId>{5C22544A-7EE6-4342-B048-85BDC9FD1C3A}</a:tableStyleId>
              </a:tblPr>
              <a:tblGrid>
                <a:gridCol w="1405743">
                  <a:extLst>
                    <a:ext uri="{9D8B030D-6E8A-4147-A177-3AD203B41FA5}">
                      <a16:colId xmlns:a16="http://schemas.microsoft.com/office/drawing/2014/main" val="3330467895"/>
                    </a:ext>
                  </a:extLst>
                </a:gridCol>
                <a:gridCol w="2005708">
                  <a:extLst>
                    <a:ext uri="{9D8B030D-6E8A-4147-A177-3AD203B41FA5}">
                      <a16:colId xmlns:a16="http://schemas.microsoft.com/office/drawing/2014/main" val="4166043825"/>
                    </a:ext>
                  </a:extLst>
                </a:gridCol>
                <a:gridCol w="6211706">
                  <a:extLst>
                    <a:ext uri="{9D8B030D-6E8A-4147-A177-3AD203B41FA5}">
                      <a16:colId xmlns:a16="http://schemas.microsoft.com/office/drawing/2014/main" val="3970806803"/>
                    </a:ext>
                  </a:extLst>
                </a:gridCol>
              </a:tblGrid>
              <a:tr h="584992">
                <a:tc>
                  <a:txBody>
                    <a:bodyPr/>
                    <a:lstStyle/>
                    <a:p>
                      <a:pPr algn="ctr"/>
                      <a:r>
                        <a:rPr lang="en-US" dirty="0"/>
                        <a:t>Vendor</a:t>
                      </a:r>
                    </a:p>
                  </a:txBody>
                  <a:tcPr/>
                </a:tc>
                <a:tc>
                  <a:txBody>
                    <a:bodyPr/>
                    <a:lstStyle/>
                    <a:p>
                      <a:pPr algn="ctr"/>
                      <a:r>
                        <a:rPr lang="en-US" dirty="0"/>
                        <a:t>Flag</a:t>
                      </a:r>
                    </a:p>
                  </a:txBody>
                  <a:tcPr/>
                </a:tc>
                <a:tc>
                  <a:txBody>
                    <a:bodyPr/>
                    <a:lstStyle/>
                    <a:p>
                      <a:pPr algn="ctr"/>
                      <a:r>
                        <a:rPr lang="en-US" sz="18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1021784471"/>
                  </a:ext>
                </a:extLst>
              </a:tr>
              <a:tr h="1009712">
                <a:tc>
                  <a:txBody>
                    <a:bodyPr/>
                    <a:lstStyle/>
                    <a:p>
                      <a:pPr algn="ctr"/>
                      <a:r>
                        <a:rPr lang="en-US" dirty="0"/>
                        <a:t>GNU/Intel</a:t>
                      </a:r>
                    </a:p>
                  </a:txBody>
                  <a:tcPr/>
                </a:tc>
                <a:tc>
                  <a:txBody>
                    <a:bodyPr/>
                    <a:lstStyle/>
                    <a:p>
                      <a:pPr algn="ctr"/>
                      <a:r>
                        <a:rPr lang="en-US" dirty="0"/>
                        <a:t>-O/-O2/-O3/-</a:t>
                      </a:r>
                      <a:r>
                        <a:rPr lang="en-US" dirty="0" err="1"/>
                        <a:t>Ofast</a:t>
                      </a:r>
                      <a:endParaRPr lang="en-US" dirty="0"/>
                    </a:p>
                  </a:txBody>
                  <a:tcPr/>
                </a:tc>
                <a:tc>
                  <a:txBody>
                    <a:bodyPr/>
                    <a:lstStyle/>
                    <a:p>
                      <a:pPr algn="ctr"/>
                      <a:r>
                        <a:rPr lang="en-US" sz="1800" b="0" i="0" kern="1200" dirty="0">
                          <a:solidFill>
                            <a:schemeClr val="dk1"/>
                          </a:solidFill>
                          <a:effectLst/>
                          <a:latin typeface="+mn-lt"/>
                          <a:ea typeface="+mn-ea"/>
                          <a:cs typeface="+mn-cs"/>
                        </a:rPr>
                        <a:t>Optimized compile/</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extensive optimization(recommended)/</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aggressive optimization (should be used with caution)/</a:t>
                      </a:r>
                    </a:p>
                    <a:p>
                      <a:pPr algn="ctr"/>
                      <a:r>
                        <a:rPr lang="en-US" dirty="0"/>
                        <a:t>-O3 plus some extras – only Intel</a:t>
                      </a:r>
                    </a:p>
                  </a:txBody>
                  <a:tcPr/>
                </a:tc>
                <a:extLst>
                  <a:ext uri="{0D108BD9-81ED-4DB2-BD59-A6C34878D82A}">
                    <a16:rowId xmlns:a16="http://schemas.microsoft.com/office/drawing/2014/main" val="1067328978"/>
                  </a:ext>
                </a:extLst>
              </a:tr>
              <a:tr h="584992">
                <a:tc>
                  <a:txBody>
                    <a:bodyPr/>
                    <a:lstStyle/>
                    <a:p>
                      <a:pPr algn="ctr"/>
                      <a:r>
                        <a:rPr lang="en-US" dirty="0"/>
                        <a:t>GNU/Intel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r>
                        <a:rPr lang="en-US" dirty="0" err="1"/>
                        <a:t>mtune</a:t>
                      </a:r>
                      <a:r>
                        <a:rPr lang="en-US" dirty="0"/>
                        <a:t>=&lt;</a:t>
                      </a:r>
                      <a:r>
                        <a:rPr lang="en-US" dirty="0" err="1"/>
                        <a:t>cpu</a:t>
                      </a:r>
                      <a:r>
                        <a:rPr lang="en-US" dirty="0"/>
                        <a:t>&gt;/</a:t>
                      </a:r>
                      <a:br>
                        <a:rPr lang="en-US" dirty="0"/>
                      </a:br>
                      <a:r>
                        <a:rPr lang="en-US" dirty="0"/>
                        <a:t>-march=&lt;</a:t>
                      </a:r>
                      <a:r>
                        <a:rPr lang="en-US" dirty="0" err="1"/>
                        <a:t>cpu</a:t>
                      </a:r>
                      <a:r>
                        <a:rPr lang="en-US" dirty="0"/>
                        <a:t>&gt;/</a:t>
                      </a:r>
                      <a:br>
                        <a:rPr lang="en-US" dirty="0"/>
                      </a:b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xHost</a:t>
                      </a:r>
                      <a:endParaRPr lang="en-US" sz="1800" kern="1200" dirty="0">
                        <a:solidFill>
                          <a:schemeClr val="dk1"/>
                        </a:solidFill>
                        <a:effectLst/>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additional tuning for specific processor types/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additional tuning for specific processor types for SIMD/</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generate code most compatible with the current host type</a:t>
                      </a:r>
                      <a:endParaRPr lang="en-US" dirty="0"/>
                    </a:p>
                  </a:txBody>
                  <a:tcPr/>
                </a:tc>
                <a:extLst>
                  <a:ext uri="{0D108BD9-81ED-4DB2-BD59-A6C34878D82A}">
                    <a16:rowId xmlns:a16="http://schemas.microsoft.com/office/drawing/2014/main" val="3435162292"/>
                  </a:ext>
                </a:extLst>
              </a:tr>
              <a:tr h="584992">
                <a:tc>
                  <a:txBody>
                    <a:bodyPr/>
                    <a:lstStyle/>
                    <a:p>
                      <a:pPr algn="ctr"/>
                      <a:r>
                        <a:rPr lang="en-US" dirty="0"/>
                        <a:t>GNU/Intel</a:t>
                      </a:r>
                    </a:p>
                  </a:txBody>
                  <a:tcPr/>
                </a:tc>
                <a:tc>
                  <a:txBody>
                    <a:bodyPr/>
                    <a:lstStyle/>
                    <a:p>
                      <a:pPr algn="ctr"/>
                      <a:r>
                        <a:rPr lang="en-US" dirty="0"/>
                        <a:t>-</a:t>
                      </a:r>
                      <a:r>
                        <a:rPr lang="en-US" dirty="0" err="1"/>
                        <a:t>fpic</a:t>
                      </a:r>
                      <a:r>
                        <a:rPr lang="en-US" dirty="0"/>
                        <a:t>, -</a:t>
                      </a:r>
                      <a:r>
                        <a:rPr lang="en-US" dirty="0" err="1"/>
                        <a:t>fPIC</a:t>
                      </a:r>
                      <a:endParaRPr lang="en-US" dirty="0"/>
                    </a:p>
                  </a:txBody>
                  <a:tcPr/>
                </a:tc>
                <a:tc>
                  <a:txBody>
                    <a:bodyPr/>
                    <a:lstStyle/>
                    <a:p>
                      <a:pPr algn="ctr"/>
                      <a:r>
                        <a:rPr lang="en-US" dirty="0"/>
                        <a:t>generate position independent code (not default)</a:t>
                      </a:r>
                    </a:p>
                  </a:txBody>
                  <a:tcPr/>
                </a:tc>
                <a:extLst>
                  <a:ext uri="{0D108BD9-81ED-4DB2-BD59-A6C34878D82A}">
                    <a16:rowId xmlns:a16="http://schemas.microsoft.com/office/drawing/2014/main" val="3031138746"/>
                  </a:ext>
                </a:extLst>
              </a:tr>
              <a:tr h="584992">
                <a:tc>
                  <a:txBody>
                    <a:bodyPr/>
                    <a:lstStyle/>
                    <a:p>
                      <a:pPr algn="ctr"/>
                      <a:r>
                        <a:rPr lang="en-US" dirty="0"/>
                        <a:t>Intel</a:t>
                      </a:r>
                    </a:p>
                  </a:txBody>
                  <a:tcPr/>
                </a:tc>
                <a:tc>
                  <a:txBody>
                    <a:bodyPr/>
                    <a:lstStyle/>
                    <a:p>
                      <a:pPr algn="ctr"/>
                      <a:r>
                        <a:rPr lang="en-US" dirty="0"/>
                        <a:t>-</a:t>
                      </a:r>
                      <a:r>
                        <a:rPr lang="en-US" dirty="0" err="1"/>
                        <a:t>qopenmp</a:t>
                      </a:r>
                      <a:endParaRPr lang="en-US" dirty="0"/>
                    </a:p>
                  </a:txBody>
                  <a:tcPr/>
                </a:tc>
                <a:tc>
                  <a:txBody>
                    <a:bodyPr/>
                    <a:lstStyle/>
                    <a:p>
                      <a:pPr algn="ctr"/>
                      <a:r>
                        <a:rPr lang="en-US" dirty="0"/>
                        <a:t>enable the compiler to generate multi-threaded code based on the OpenMP* directives </a:t>
                      </a:r>
                    </a:p>
                  </a:txBody>
                  <a:tcPr/>
                </a:tc>
                <a:extLst>
                  <a:ext uri="{0D108BD9-81ED-4DB2-BD59-A6C34878D82A}">
                    <a16:rowId xmlns:a16="http://schemas.microsoft.com/office/drawing/2014/main" val="1963099122"/>
                  </a:ext>
                </a:extLst>
              </a:tr>
            </a:tbl>
          </a:graphicData>
        </a:graphic>
      </p:graphicFrame>
    </p:spTree>
    <p:extLst>
      <p:ext uri="{BB962C8B-B14F-4D97-AF65-F5344CB8AC3E}">
        <p14:creationId xmlns:p14="http://schemas.microsoft.com/office/powerpoint/2010/main" val="315775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30C7F-356A-1641-9867-E625D0871D40}"/>
              </a:ext>
            </a:extLst>
          </p:cNvPr>
          <p:cNvSpPr>
            <a:spLocks noGrp="1"/>
          </p:cNvSpPr>
          <p:nvPr>
            <p:ph idx="1"/>
          </p:nvPr>
        </p:nvSpPr>
        <p:spPr>
          <a:xfrm>
            <a:off x="838200" y="1362218"/>
            <a:ext cx="10515600" cy="4351338"/>
          </a:xfrm>
        </p:spPr>
        <p:txBody>
          <a:bodyPr>
            <a:normAutofit/>
          </a:bodyPr>
          <a:lstStyle/>
          <a:p>
            <a:r>
              <a:rPr lang="en-US" sz="1800" dirty="0"/>
              <a:t>Discovery supports multiple MPI (Message Passing Interface) implementations: </a:t>
            </a:r>
            <a:r>
              <a:rPr lang="en-US" sz="1800" dirty="0" err="1"/>
              <a:t>OpenMPI</a:t>
            </a:r>
            <a:r>
              <a:rPr lang="en-US" sz="1800" dirty="0"/>
              <a:t>, MVAPICH2, MPICH &amp; Intel MPI.</a:t>
            </a:r>
          </a:p>
          <a:p>
            <a:r>
              <a:rPr lang="en-US" sz="1800" dirty="0"/>
              <a:t>Note that some support the InfiniBand (IB) network (on newer </a:t>
            </a:r>
            <a:r>
              <a:rPr lang="en-US" sz="1800" dirty="0" err="1"/>
              <a:t>skylake</a:t>
            </a:r>
            <a:r>
              <a:rPr lang="en-US" sz="1800" dirty="0"/>
              <a:t>/</a:t>
            </a:r>
            <a:r>
              <a:rPr lang="en-US" sz="1800" dirty="0" err="1"/>
              <a:t>cascadelake</a:t>
            </a:r>
            <a:r>
              <a:rPr lang="en-US" sz="1800" dirty="0"/>
              <a:t>/zen2 nodes).</a:t>
            </a:r>
          </a:p>
          <a:p>
            <a:r>
              <a:rPr lang="en-US" sz="1800" dirty="0"/>
              <a:t>MPI module names will include the compiler, unless compiled with the default GNU 4.8.5 OS compiler.</a:t>
            </a:r>
            <a:endParaRPr lang="en-US" sz="1800"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B5267779-5AEE-CE48-BCC0-B576165F988E}"/>
              </a:ext>
            </a:extLst>
          </p:cNvPr>
          <p:cNvSpPr>
            <a:spLocks noGrp="1"/>
          </p:cNvSpPr>
          <p:nvPr>
            <p:ph type="sldNum" sz="quarter" idx="10"/>
          </p:nvPr>
        </p:nvSpPr>
        <p:spPr/>
        <p:txBody>
          <a:bodyPr/>
          <a:lstStyle/>
          <a:p>
            <a:fld id="{2BE017B6-6466-CA44-A203-DCC007137B39}" type="slidenum">
              <a:rPr lang="en-US" smtClean="0"/>
              <a:pPr/>
              <a:t>28</a:t>
            </a:fld>
            <a:endParaRPr lang="en-US" dirty="0"/>
          </a:p>
        </p:txBody>
      </p:sp>
      <p:graphicFrame>
        <p:nvGraphicFramePr>
          <p:cNvPr id="5" name="Table 6">
            <a:extLst>
              <a:ext uri="{FF2B5EF4-FFF2-40B4-BE49-F238E27FC236}">
                <a16:creationId xmlns:a16="http://schemas.microsoft.com/office/drawing/2014/main" id="{C7078FB2-0CED-8944-8D98-9C79FF729292}"/>
              </a:ext>
            </a:extLst>
          </p:cNvPr>
          <p:cNvGraphicFramePr>
            <a:graphicFrameLocks noGrp="1"/>
          </p:cNvGraphicFramePr>
          <p:nvPr>
            <p:extLst>
              <p:ext uri="{D42A27DB-BD31-4B8C-83A1-F6EECF244321}">
                <p14:modId xmlns:p14="http://schemas.microsoft.com/office/powerpoint/2010/main" val="496463800"/>
              </p:ext>
            </p:extLst>
          </p:nvPr>
        </p:nvGraphicFramePr>
        <p:xfrm>
          <a:off x="431800" y="2734532"/>
          <a:ext cx="10169041" cy="3986944"/>
        </p:xfrm>
        <a:graphic>
          <a:graphicData uri="http://schemas.openxmlformats.org/drawingml/2006/table">
            <a:tbl>
              <a:tblPr firstRow="1" bandRow="1">
                <a:tableStyleId>{5C22544A-7EE6-4342-B048-85BDC9FD1C3A}</a:tableStyleId>
              </a:tblPr>
              <a:tblGrid>
                <a:gridCol w="1861949">
                  <a:extLst>
                    <a:ext uri="{9D8B030D-6E8A-4147-A177-3AD203B41FA5}">
                      <a16:colId xmlns:a16="http://schemas.microsoft.com/office/drawing/2014/main" val="3330467895"/>
                    </a:ext>
                  </a:extLst>
                </a:gridCol>
                <a:gridCol w="4076054">
                  <a:extLst>
                    <a:ext uri="{9D8B030D-6E8A-4147-A177-3AD203B41FA5}">
                      <a16:colId xmlns:a16="http://schemas.microsoft.com/office/drawing/2014/main" val="4166043825"/>
                    </a:ext>
                  </a:extLst>
                </a:gridCol>
                <a:gridCol w="4231038">
                  <a:extLst>
                    <a:ext uri="{9D8B030D-6E8A-4147-A177-3AD203B41FA5}">
                      <a16:colId xmlns:a16="http://schemas.microsoft.com/office/drawing/2014/main" val="3970806803"/>
                    </a:ext>
                  </a:extLst>
                </a:gridCol>
              </a:tblGrid>
              <a:tr h="584189">
                <a:tc>
                  <a:txBody>
                    <a:bodyPr/>
                    <a:lstStyle/>
                    <a:p>
                      <a:pPr algn="ctr"/>
                      <a:r>
                        <a:rPr lang="en-US" sz="1600" dirty="0"/>
                        <a:t>MPI</a:t>
                      </a:r>
                    </a:p>
                  </a:txBody>
                  <a:tcPr/>
                </a:tc>
                <a:tc>
                  <a:txBody>
                    <a:bodyPr/>
                    <a:lstStyle/>
                    <a:p>
                      <a:pPr algn="ctr"/>
                      <a:r>
                        <a:rPr lang="en-US" sz="1600" dirty="0"/>
                        <a:t>modules on discovery</a:t>
                      </a:r>
                    </a:p>
                  </a:txBody>
                  <a:tcPr/>
                </a:tc>
                <a:tc>
                  <a:txBody>
                    <a:bodyPr/>
                    <a:lstStyle/>
                    <a:p>
                      <a:pPr algn="ctr"/>
                      <a:r>
                        <a:rPr lang="en-US" sz="1600" b="1" i="0" kern="1200" dirty="0">
                          <a:solidFill>
                            <a:schemeClr val="lt1"/>
                          </a:solidFill>
                          <a:effectLst/>
                          <a:latin typeface="+mn-lt"/>
                          <a:ea typeface="+mn-ea"/>
                          <a:cs typeface="+mn-cs"/>
                        </a:rPr>
                        <a:t>Version description</a:t>
                      </a:r>
                      <a:endParaRPr lang="en-US" sz="1600" dirty="0"/>
                    </a:p>
                  </a:txBody>
                  <a:tcPr/>
                </a:tc>
                <a:extLst>
                  <a:ext uri="{0D108BD9-81ED-4DB2-BD59-A6C34878D82A}">
                    <a16:rowId xmlns:a16="http://schemas.microsoft.com/office/drawing/2014/main" val="1021784471"/>
                  </a:ext>
                </a:extLst>
              </a:tr>
              <a:tr h="1361102">
                <a:tc>
                  <a:txBody>
                    <a:bodyPr/>
                    <a:lstStyle/>
                    <a:p>
                      <a:pPr algn="ctr"/>
                      <a:r>
                        <a:rPr lang="en-US" sz="1600" dirty="0" err="1"/>
                        <a:t>OpenMPI</a:t>
                      </a:r>
                      <a:endParaRPr lang="en-US" sz="1600" dirty="0"/>
                    </a:p>
                  </a:txBody>
                  <a:tcPr/>
                </a:tc>
                <a:tc>
                  <a:txBody>
                    <a:bodyPr/>
                    <a:lstStyle/>
                    <a:p>
                      <a:pPr algn="ctr"/>
                      <a:r>
                        <a:rPr lang="en-US" sz="1600" dirty="0">
                          <a:latin typeface="Courier New" panose="02070309020205020404" pitchFamily="49" charset="0"/>
                          <a:cs typeface="Courier New" panose="02070309020205020404" pitchFamily="49" charset="0"/>
                        </a:rPr>
                        <a:t>module avail </a:t>
                      </a:r>
                      <a:r>
                        <a:rPr lang="en-US" sz="1600" dirty="0" err="1">
                          <a:latin typeface="Courier New" panose="02070309020205020404" pitchFamily="49" charset="0"/>
                          <a:cs typeface="Courier New" panose="02070309020205020404" pitchFamily="49" charset="0"/>
                        </a:rPr>
                        <a:t>openmpi</a:t>
                      </a:r>
                      <a:endParaRPr lang="en-US" sz="1600" dirty="0">
                        <a:latin typeface="Courier New" panose="02070309020205020404" pitchFamily="49" charset="0"/>
                        <a:cs typeface="Courier New" panose="02070309020205020404" pitchFamily="49" charset="0"/>
                      </a:endParaRPr>
                    </a:p>
                  </a:txBody>
                  <a:tcPr/>
                </a:tc>
                <a:tc>
                  <a:txBody>
                    <a:bodyPr/>
                    <a:lstStyle/>
                    <a:p>
                      <a:pPr algn="ctr"/>
                      <a:r>
                        <a:rPr lang="en-US" sz="1600" dirty="0">
                          <a:latin typeface="Courier New" panose="02070309020205020404" pitchFamily="49" charset="0"/>
                          <a:cs typeface="Courier New" panose="02070309020205020404" pitchFamily="49" charset="0"/>
                        </a:rPr>
                        <a:t>module show </a:t>
                      </a:r>
                      <a:r>
                        <a:rPr lang="en-US" sz="1600" dirty="0" err="1">
                          <a:latin typeface="Courier New" panose="02070309020205020404" pitchFamily="49" charset="0"/>
                          <a:cs typeface="Courier New" panose="02070309020205020404" pitchFamily="49" charset="0"/>
                        </a:rPr>
                        <a:t>openmpi</a:t>
                      </a:r>
                      <a:r>
                        <a:rPr lang="en-US" sz="1600" dirty="0">
                          <a:latin typeface="Courier New" panose="02070309020205020404" pitchFamily="49" charset="0"/>
                          <a:cs typeface="Courier New" panose="02070309020205020404" pitchFamily="49" charset="0"/>
                        </a:rPr>
                        <a:t>/&lt;version&gt;</a:t>
                      </a:r>
                      <a:br>
                        <a:rPr lang="en-US" sz="1600" dirty="0">
                          <a:latin typeface="Courier New" panose="02070309020205020404" pitchFamily="49" charset="0"/>
                          <a:cs typeface="Courier New" panose="02070309020205020404" pitchFamily="49" charset="0"/>
                        </a:rPr>
                      </a:br>
                      <a:r>
                        <a:rPr lang="en-US" sz="1600" dirty="0"/>
                        <a:t>Newer modules will show the compatible compiler in their name.</a:t>
                      </a:r>
                    </a:p>
                    <a:p>
                      <a:pPr algn="ctr"/>
                      <a:r>
                        <a:rPr lang="en-US" sz="1600" dirty="0"/>
                        <a:t>Older (&lt;4.X) version do not support IB. Newer versions support IB using UCX.</a:t>
                      </a:r>
                    </a:p>
                  </a:txBody>
                  <a:tcPr/>
                </a:tc>
                <a:extLst>
                  <a:ext uri="{0D108BD9-81ED-4DB2-BD59-A6C34878D82A}">
                    <a16:rowId xmlns:a16="http://schemas.microsoft.com/office/drawing/2014/main" val="1067328978"/>
                  </a:ext>
                </a:extLst>
              </a:tr>
              <a:tr h="595482">
                <a:tc>
                  <a:txBody>
                    <a:bodyPr/>
                    <a:lstStyle/>
                    <a:p>
                      <a:pPr algn="ctr"/>
                      <a:r>
                        <a:rPr lang="en-US" sz="1600" dirty="0"/>
                        <a:t>MVAPICH2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module avail mvapich2</a:t>
                      </a:r>
                    </a:p>
                  </a:txBody>
                  <a:tcPr/>
                </a:tc>
                <a:tc>
                  <a:txBody>
                    <a:bodyPr/>
                    <a:lstStyle/>
                    <a:p>
                      <a:pPr algn="ctr"/>
                      <a:r>
                        <a:rPr lang="en-US" sz="1600" dirty="0">
                          <a:latin typeface="Courier New" panose="02070309020205020404" pitchFamily="49" charset="0"/>
                          <a:cs typeface="Courier New" panose="02070309020205020404" pitchFamily="49" charset="0"/>
                        </a:rPr>
                        <a:t>module show mvapich2/&lt;version&gt;</a:t>
                      </a:r>
                      <a:br>
                        <a:rPr lang="en-US" sz="1600" dirty="0">
                          <a:latin typeface="Courier New" panose="02070309020205020404" pitchFamily="49" charset="0"/>
                          <a:cs typeface="Courier New" panose="02070309020205020404" pitchFamily="49" charset="0"/>
                        </a:rPr>
                      </a:br>
                      <a:r>
                        <a:rPr lang="en-US" sz="1600" dirty="0">
                          <a:latin typeface="+mn-lt"/>
                          <a:cs typeface="Courier New" panose="02070309020205020404" pitchFamily="49" charset="0"/>
                        </a:rPr>
                        <a:t>All versions support IB, without UCX support.</a:t>
                      </a:r>
                      <a:endParaRPr lang="en-US" sz="1600" dirty="0"/>
                    </a:p>
                  </a:txBody>
                  <a:tcPr/>
                </a:tc>
                <a:extLst>
                  <a:ext uri="{0D108BD9-81ED-4DB2-BD59-A6C34878D82A}">
                    <a16:rowId xmlns:a16="http://schemas.microsoft.com/office/drawing/2014/main" val="3435162292"/>
                  </a:ext>
                </a:extLst>
              </a:tr>
              <a:tr h="595482">
                <a:tc>
                  <a:txBody>
                    <a:bodyPr/>
                    <a:lstStyle/>
                    <a:p>
                      <a:pPr algn="ctr"/>
                      <a:r>
                        <a:rPr lang="en-US" sz="1600" dirty="0"/>
                        <a:t>MPICH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module avail </a:t>
                      </a:r>
                      <a:r>
                        <a:rPr lang="en-US" sz="1600" dirty="0" err="1">
                          <a:latin typeface="Courier New" panose="02070309020205020404" pitchFamily="49" charset="0"/>
                          <a:cs typeface="Courier New" panose="02070309020205020404" pitchFamily="49" charset="0"/>
                        </a:rPr>
                        <a:t>mpich</a:t>
                      </a:r>
                      <a:endParaRPr lang="en-US" sz="1600" dirty="0">
                        <a:latin typeface="Courier New" panose="02070309020205020404" pitchFamily="49" charset="0"/>
                        <a:cs typeface="Courier New" panose="02070309020205020404" pitchFamily="49" charset="0"/>
                      </a:endParaRPr>
                    </a:p>
                  </a:txBody>
                  <a:tcPr/>
                </a:tc>
                <a:tc>
                  <a:txBody>
                    <a:bodyPr/>
                    <a:lstStyle/>
                    <a:p>
                      <a:pPr algn="ctr"/>
                      <a:r>
                        <a:rPr lang="en-US" sz="1600" dirty="0">
                          <a:latin typeface="Courier New" panose="02070309020205020404" pitchFamily="49" charset="0"/>
                          <a:cs typeface="Courier New" panose="02070309020205020404" pitchFamily="49" charset="0"/>
                        </a:rPr>
                        <a:t>module show </a:t>
                      </a:r>
                      <a:r>
                        <a:rPr lang="en-US" sz="1600" dirty="0" err="1">
                          <a:latin typeface="Courier New" panose="02070309020205020404" pitchFamily="49" charset="0"/>
                          <a:cs typeface="Courier New" panose="02070309020205020404" pitchFamily="49" charset="0"/>
                        </a:rPr>
                        <a:t>mpich</a:t>
                      </a:r>
                      <a:r>
                        <a:rPr lang="en-US" sz="1600" dirty="0">
                          <a:latin typeface="Courier New" panose="02070309020205020404" pitchFamily="49" charset="0"/>
                          <a:cs typeface="Courier New" panose="02070309020205020404" pitchFamily="49" charset="0"/>
                        </a:rPr>
                        <a:t>/&lt;version&gt;</a:t>
                      </a:r>
                      <a:br>
                        <a:rPr lang="en-US" sz="1600" dirty="0">
                          <a:latin typeface="Courier New" panose="02070309020205020404" pitchFamily="49" charset="0"/>
                          <a:cs typeface="Courier New" panose="02070309020205020404" pitchFamily="49" charset="0"/>
                        </a:rPr>
                      </a:br>
                      <a:endParaRPr lang="en-US" sz="1600" dirty="0"/>
                    </a:p>
                  </a:txBody>
                  <a:tcPr/>
                </a:tc>
                <a:extLst>
                  <a:ext uri="{0D108BD9-81ED-4DB2-BD59-A6C34878D82A}">
                    <a16:rowId xmlns:a16="http://schemas.microsoft.com/office/drawing/2014/main" val="3031138746"/>
                  </a:ext>
                </a:extLst>
              </a:tr>
              <a:tr h="850689">
                <a:tc>
                  <a:txBody>
                    <a:bodyPr/>
                    <a:lstStyle/>
                    <a:p>
                      <a:pPr algn="ctr"/>
                      <a:r>
                        <a:rPr lang="en-US" sz="1600" dirty="0"/>
                        <a:t>Intel MPI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module avail intel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module avail intel/</a:t>
                      </a:r>
                      <a:r>
                        <a:rPr lang="en-US" sz="1600" dirty="0" err="1">
                          <a:latin typeface="Courier New" panose="02070309020205020404" pitchFamily="49" charset="0"/>
                          <a:cs typeface="Courier New" panose="02070309020205020404" pitchFamily="49" charset="0"/>
                        </a:rPr>
                        <a:t>mpi</a:t>
                      </a:r>
                      <a:r>
                        <a:rPr lang="en-US" sz="1600" dirty="0">
                          <a:latin typeface="Courier New" panose="02070309020205020404" pitchFamily="49" charset="0"/>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module avail </a:t>
                      </a:r>
                      <a:r>
                        <a:rPr lang="en-US" sz="1600" dirty="0" err="1">
                          <a:latin typeface="Courier New" panose="02070309020205020404" pitchFamily="49" charset="0"/>
                          <a:cs typeface="Courier New" panose="02070309020205020404" pitchFamily="49" charset="0"/>
                        </a:rPr>
                        <a:t>intel_mpi</a:t>
                      </a:r>
                      <a:r>
                        <a:rPr lang="en-US" sz="1600" dirty="0">
                          <a:latin typeface="Courier New" panose="02070309020205020404" pitchFamily="49" charset="0"/>
                          <a:cs typeface="Courier New" panose="02070309020205020404" pitchFamily="49" charset="0"/>
                        </a:rPr>
                        <a:t>/2018u5</a:t>
                      </a:r>
                    </a:p>
                  </a:txBody>
                  <a:tcPr/>
                </a:tc>
                <a:tc>
                  <a:txBody>
                    <a:bodyPr/>
                    <a:lstStyle/>
                    <a:p>
                      <a:pPr algn="ctr"/>
                      <a:r>
                        <a:rPr lang="en-US" sz="1600" dirty="0"/>
                        <a:t>Intel MPI only works with Intel compilers. You can load all of them together or separately. </a:t>
                      </a:r>
                    </a:p>
                    <a:p>
                      <a:pPr algn="ctr"/>
                      <a:r>
                        <a:rPr lang="en-US" sz="1600" dirty="0"/>
                        <a:t>Supports </a:t>
                      </a:r>
                      <a:r>
                        <a:rPr lang="en-US" sz="1600" dirty="0" err="1"/>
                        <a:t>iB</a:t>
                      </a:r>
                      <a:r>
                        <a:rPr lang="en-US" sz="1600" dirty="0"/>
                        <a:t> without UCX.</a:t>
                      </a:r>
                    </a:p>
                  </a:txBody>
                  <a:tcPr/>
                </a:tc>
                <a:extLst>
                  <a:ext uri="{0D108BD9-81ED-4DB2-BD59-A6C34878D82A}">
                    <a16:rowId xmlns:a16="http://schemas.microsoft.com/office/drawing/2014/main" val="1963099122"/>
                  </a:ext>
                </a:extLst>
              </a:tr>
            </a:tbl>
          </a:graphicData>
        </a:graphic>
      </p:graphicFrame>
      <p:sp>
        <p:nvSpPr>
          <p:cNvPr id="4" name="Title 3">
            <a:extLst>
              <a:ext uri="{FF2B5EF4-FFF2-40B4-BE49-F238E27FC236}">
                <a16:creationId xmlns:a16="http://schemas.microsoft.com/office/drawing/2014/main" id="{85128920-36C6-9044-99A6-0E093869AC31}"/>
              </a:ext>
            </a:extLst>
          </p:cNvPr>
          <p:cNvSpPr>
            <a:spLocks noGrp="1"/>
          </p:cNvSpPr>
          <p:nvPr>
            <p:ph type="title"/>
          </p:nvPr>
        </p:nvSpPr>
        <p:spPr>
          <a:xfrm>
            <a:off x="838200" y="24163"/>
            <a:ext cx="10515600" cy="1325563"/>
          </a:xfrm>
        </p:spPr>
        <p:txBody>
          <a:bodyPr/>
          <a:lstStyle/>
          <a:p>
            <a:pPr algn="ctr"/>
            <a:r>
              <a:rPr lang="en-US" dirty="0"/>
              <a:t>Table 3 – MPI on Discovery</a:t>
            </a:r>
          </a:p>
        </p:txBody>
      </p:sp>
    </p:spTree>
    <p:extLst>
      <p:ext uri="{BB962C8B-B14F-4D97-AF65-F5344CB8AC3E}">
        <p14:creationId xmlns:p14="http://schemas.microsoft.com/office/powerpoint/2010/main" val="3158906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D4E2DF-A75F-4B41-B9E1-2C4A3AF86A43}"/>
              </a:ext>
            </a:extLst>
          </p:cNvPr>
          <p:cNvSpPr>
            <a:spLocks noGrp="1"/>
          </p:cNvSpPr>
          <p:nvPr>
            <p:ph idx="1"/>
          </p:nvPr>
        </p:nvSpPr>
        <p:spPr>
          <a:xfrm>
            <a:off x="838199" y="1422178"/>
            <a:ext cx="10515600" cy="4351338"/>
          </a:xfrm>
        </p:spPr>
        <p:txBody>
          <a:bodyPr>
            <a:normAutofit/>
          </a:bodyPr>
          <a:lstStyle/>
          <a:p>
            <a:r>
              <a:rPr lang="en-US" sz="2000" dirty="0"/>
              <a:t>Here's a summary of common compilation errors, that can be solved by providing correct paths:</a:t>
            </a:r>
          </a:p>
        </p:txBody>
      </p:sp>
      <p:sp>
        <p:nvSpPr>
          <p:cNvPr id="3" name="Slide Number Placeholder 2">
            <a:extLst>
              <a:ext uri="{FF2B5EF4-FFF2-40B4-BE49-F238E27FC236}">
                <a16:creationId xmlns:a16="http://schemas.microsoft.com/office/drawing/2014/main" id="{834B7393-6B56-E140-B502-011EE654D8D3}"/>
              </a:ext>
            </a:extLst>
          </p:cNvPr>
          <p:cNvSpPr>
            <a:spLocks noGrp="1"/>
          </p:cNvSpPr>
          <p:nvPr>
            <p:ph type="sldNum" sz="quarter" idx="10"/>
          </p:nvPr>
        </p:nvSpPr>
        <p:spPr/>
        <p:txBody>
          <a:bodyPr/>
          <a:lstStyle/>
          <a:p>
            <a:fld id="{2BE017B6-6466-CA44-A203-DCC007137B39}" type="slidenum">
              <a:rPr lang="en-US" smtClean="0"/>
              <a:pPr/>
              <a:t>29</a:t>
            </a:fld>
            <a:endParaRPr lang="en-US" dirty="0"/>
          </a:p>
        </p:txBody>
      </p:sp>
      <p:sp>
        <p:nvSpPr>
          <p:cNvPr id="4" name="Title 3">
            <a:extLst>
              <a:ext uri="{FF2B5EF4-FFF2-40B4-BE49-F238E27FC236}">
                <a16:creationId xmlns:a16="http://schemas.microsoft.com/office/drawing/2014/main" id="{4F63E24C-F12D-BE49-8400-F1C9EBD2404F}"/>
              </a:ext>
            </a:extLst>
          </p:cNvPr>
          <p:cNvSpPr>
            <a:spLocks noGrp="1"/>
          </p:cNvSpPr>
          <p:nvPr>
            <p:ph type="title"/>
          </p:nvPr>
        </p:nvSpPr>
        <p:spPr/>
        <p:txBody>
          <a:bodyPr/>
          <a:lstStyle/>
          <a:p>
            <a:pPr algn="ctr"/>
            <a:r>
              <a:rPr lang="en-US" dirty="0"/>
              <a:t>Table 4 - Troubleshooting compilation errors</a:t>
            </a:r>
          </a:p>
        </p:txBody>
      </p:sp>
      <p:pic>
        <p:nvPicPr>
          <p:cNvPr id="6" name="Picture 5">
            <a:extLst>
              <a:ext uri="{FF2B5EF4-FFF2-40B4-BE49-F238E27FC236}">
                <a16:creationId xmlns:a16="http://schemas.microsoft.com/office/drawing/2014/main" id="{A0F6E6B2-7FEA-7247-98A8-6A11498E1D25}"/>
              </a:ext>
            </a:extLst>
          </p:cNvPr>
          <p:cNvPicPr>
            <a:picLocks noChangeAspect="1"/>
          </p:cNvPicPr>
          <p:nvPr/>
        </p:nvPicPr>
        <p:blipFill>
          <a:blip r:embed="rId2"/>
          <a:stretch>
            <a:fillRect/>
          </a:stretch>
        </p:blipFill>
        <p:spPr>
          <a:xfrm>
            <a:off x="2304130" y="1828800"/>
            <a:ext cx="6901811" cy="5029200"/>
          </a:xfrm>
          <a:prstGeom prst="rect">
            <a:avLst/>
          </a:prstGeom>
        </p:spPr>
      </p:pic>
    </p:spTree>
    <p:extLst>
      <p:ext uri="{BB962C8B-B14F-4D97-AF65-F5344CB8AC3E}">
        <p14:creationId xmlns:p14="http://schemas.microsoft.com/office/powerpoint/2010/main" val="144576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5375863"/>
          </a:xfrm>
        </p:spPr>
        <p:txBody>
          <a:bodyPr>
            <a:normAutofit fontScale="92500" lnSpcReduction="20000"/>
          </a:bodyPr>
          <a:lstStyle/>
          <a:p>
            <a:pPr marL="514350" indent="-514350">
              <a:buAutoNum type="arabicPeriod"/>
            </a:pPr>
            <a:r>
              <a:rPr lang="en-US" dirty="0"/>
              <a:t>Download the </a:t>
            </a:r>
            <a:r>
              <a:rPr lang="en-US" i="1" dirty="0" err="1">
                <a:solidFill>
                  <a:srgbClr val="C00000"/>
                </a:solidFill>
              </a:rPr>
              <a:t>Advanced_software_installation_on_Discovery.zip</a:t>
            </a:r>
            <a:r>
              <a:rPr lang="en-US" i="1" dirty="0">
                <a:solidFill>
                  <a:srgbClr val="C00000"/>
                </a:solidFill>
              </a:rPr>
              <a:t> </a:t>
            </a:r>
            <a:r>
              <a:rPr lang="en-US" dirty="0"/>
              <a:t>to your local machine.</a:t>
            </a:r>
          </a:p>
          <a:p>
            <a:pPr marL="514350" indent="-514350">
              <a:buAutoNum type="arabicPeriod"/>
            </a:pPr>
            <a:r>
              <a:rPr lang="en-US" dirty="0"/>
              <a:t>Copy the training material to your $HOME directory on Discovery. You can use one of these options:</a:t>
            </a:r>
          </a:p>
          <a:p>
            <a:pPr marL="971550" lvl="1" indent="-514350">
              <a:buAutoNum type="arabicPeriod"/>
            </a:pPr>
            <a:r>
              <a:rPr lang="en-US" dirty="0"/>
              <a:t>Using the File Explorer on OOD: </a:t>
            </a:r>
            <a:r>
              <a:rPr lang="en-US" dirty="0">
                <a:hlinkClick r:id="rId3"/>
              </a:rPr>
              <a:t>https://ood.discovery.neu.edu/</a:t>
            </a:r>
            <a:r>
              <a:rPr lang="en-US" dirty="0"/>
              <a:t> </a:t>
            </a:r>
            <a:br>
              <a:rPr lang="en-US" dirty="0"/>
            </a:br>
            <a:r>
              <a:rPr lang="en-US" dirty="0"/>
              <a:t>Instructions: </a:t>
            </a:r>
            <a:r>
              <a:rPr lang="en-US" dirty="0">
                <a:hlinkClick r:id="rId4"/>
              </a:rPr>
              <a:t>https://rc-docs.northeastern.edu/en/latest/using-ood/fileexplore.html</a:t>
            </a:r>
            <a:r>
              <a:rPr lang="en-US" dirty="0"/>
              <a:t> </a:t>
            </a:r>
          </a:p>
          <a:p>
            <a:pPr marL="971550" lvl="1" indent="-514350">
              <a:buAutoNum type="arabicPeriod"/>
            </a:pPr>
            <a:r>
              <a:rPr lang="en-US" dirty="0"/>
              <a:t>Using ’</a:t>
            </a:r>
            <a:r>
              <a:rPr lang="en-US" dirty="0" err="1"/>
              <a:t>scp</a:t>
            </a:r>
            <a:r>
              <a:rPr lang="en-US" dirty="0"/>
              <a:t>’ through the terminal/shell: </a:t>
            </a:r>
            <a:br>
              <a:rPr lang="en-US" dirty="0"/>
            </a:br>
            <a:r>
              <a:rPr lang="en-US" dirty="0">
                <a:hlinkClick r:id="rId5"/>
              </a:rPr>
              <a:t>https://rc-docs.northeastern.edu/en/latest/using-discovery/transferringdata.html?highlight=scp#</a:t>
            </a:r>
            <a:r>
              <a:rPr lang="en-US" dirty="0"/>
              <a:t> </a:t>
            </a:r>
          </a:p>
          <a:p>
            <a:pPr marL="514350" indent="-514350">
              <a:buAutoNum type="arabicPeriod"/>
            </a:pPr>
            <a:r>
              <a:rPr lang="en-US" dirty="0"/>
              <a:t>Access a Discovery Linux shell/terminal (use one of the following options):</a:t>
            </a:r>
          </a:p>
          <a:p>
            <a:pPr marL="971550" lvl="1" indent="-514350">
              <a:buAutoNum type="arabicPeriod"/>
            </a:pPr>
            <a:r>
              <a:rPr lang="en-US" dirty="0"/>
              <a:t>Terminal/shell SSH: </a:t>
            </a:r>
            <a:r>
              <a:rPr lang="en-US" dirty="0">
                <a:hlinkClick r:id="rId6"/>
              </a:rPr>
              <a:t>https://rc-docs.northeastern.edu/en/latest/get_started/connect.html</a:t>
            </a:r>
            <a:r>
              <a:rPr lang="en-US" dirty="0"/>
              <a:t> </a:t>
            </a:r>
          </a:p>
          <a:p>
            <a:pPr marL="971550" lvl="1" indent="-514350">
              <a:buAutoNum type="arabicPeriod"/>
            </a:pPr>
            <a:r>
              <a:rPr lang="en-US" dirty="0"/>
              <a:t>OOD shell: </a:t>
            </a:r>
            <a:br>
              <a:rPr lang="en-US" dirty="0"/>
            </a:br>
            <a:r>
              <a:rPr lang="en-US" dirty="0">
                <a:hlinkClick r:id="rId7"/>
              </a:rPr>
              <a:t>https://ood.discovery.neu.edu/pun/sys/shell/ssh/ood.discovery.neu.edu</a:t>
            </a:r>
            <a:r>
              <a:rPr lang="en-US" dirty="0"/>
              <a:t> </a:t>
            </a:r>
          </a:p>
          <a:p>
            <a:pPr marL="514350" indent="-514350">
              <a:buAutoNum type="arabicPeriod"/>
            </a:pPr>
            <a:r>
              <a:rPr lang="en-US" dirty="0"/>
              <a:t>Unzip and access the material using these commands: </a:t>
            </a:r>
            <a:br>
              <a:rPr lang="en-US" dirty="0"/>
            </a:br>
            <a:br>
              <a:rPr lang="en-US" dirty="0"/>
            </a:br>
            <a:endParaRPr lang="en-US"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
        <p:nvSpPr>
          <p:cNvPr id="5" name="TextBox 4">
            <a:extLst>
              <a:ext uri="{FF2B5EF4-FFF2-40B4-BE49-F238E27FC236}">
                <a16:creationId xmlns:a16="http://schemas.microsoft.com/office/drawing/2014/main" id="{D2F48085-65D2-FA45-A536-064C1456411B}"/>
              </a:ext>
            </a:extLst>
          </p:cNvPr>
          <p:cNvSpPr txBox="1"/>
          <p:nvPr/>
        </p:nvSpPr>
        <p:spPr>
          <a:xfrm>
            <a:off x="1332853" y="6002407"/>
            <a:ext cx="8756543" cy="707886"/>
          </a:xfrm>
          <a:prstGeom prst="rect">
            <a:avLst/>
          </a:prstGeom>
          <a:solidFill>
            <a:schemeClr val="accent3">
              <a:lumMod val="20000"/>
              <a:lumOff val="80000"/>
            </a:schemeClr>
          </a:solidFill>
          <a:ln>
            <a:solidFill>
              <a:schemeClr val="bg2"/>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 unzip </a:t>
            </a:r>
            <a:r>
              <a:rPr lang="en-US" sz="2000" b="1" dirty="0" err="1">
                <a:latin typeface="Courier New" panose="02070309020205020404" pitchFamily="49" charset="0"/>
                <a:cs typeface="Courier New" panose="02070309020205020404" pitchFamily="49" charset="0"/>
              </a:rPr>
              <a:t>Advanced_software_installation_on_Discovery.zip</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cd </a:t>
            </a:r>
            <a:r>
              <a:rPr lang="en-US" sz="2000" b="1" dirty="0" err="1">
                <a:latin typeface="Courier New" panose="02070309020205020404" pitchFamily="49" charset="0"/>
                <a:cs typeface="Courier New" panose="02070309020205020404" pitchFamily="49" charset="0"/>
              </a:rPr>
              <a:t>Advanced_software_installation_on_Discovery</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Create a controlled and consistent software environment that allows reproducibility of results</a:t>
            </a:r>
          </a:p>
          <a:p>
            <a:r>
              <a:rPr lang="en-US" dirty="0"/>
              <a:t>Leverage the full power of the cluster through usage of hardware optimizations and parallel libraries.</a:t>
            </a:r>
          </a:p>
          <a:p>
            <a:r>
              <a:rPr lang="en-US" dirty="0"/>
              <a:t>Add flexibility - benchmark performance of different versions/configurations  and build software to fit your scientific needs.</a:t>
            </a:r>
          </a:p>
          <a:p>
            <a:r>
              <a:rPr lang="en-US" dirty="0"/>
              <a:t>Familiarize with the open-source scientific package managers that help with the heavy lifting of software installations.</a:t>
            </a:r>
          </a:p>
          <a:p>
            <a:endParaRPr lang="en-US" dirty="0"/>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5</a:t>
            </a:fld>
            <a:endParaRPr lang="en-US" dirty="0"/>
          </a:p>
        </p:txBody>
      </p:sp>
      <p:sp>
        <p:nvSpPr>
          <p:cNvPr id="2" name="Title 1"/>
          <p:cNvSpPr>
            <a:spLocks noGrp="1"/>
          </p:cNvSpPr>
          <p:nvPr>
            <p:ph type="title"/>
          </p:nvPr>
        </p:nvSpPr>
        <p:spPr/>
        <p:txBody>
          <a:bodyPr/>
          <a:lstStyle/>
          <a:p>
            <a:pPr algn="ctr"/>
            <a:r>
              <a:rPr lang="en-US" dirty="0"/>
              <a:t>Why build your own software?</a:t>
            </a:r>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573437" y="1585758"/>
            <a:ext cx="10675431" cy="4907117"/>
          </a:xfrm>
        </p:spPr>
        <p:txBody>
          <a:bodyPr>
            <a:normAutofit fontScale="77500" lnSpcReduction="20000"/>
          </a:bodyPr>
          <a:lstStyle/>
          <a:p>
            <a:pPr marL="0" indent="0">
              <a:buNone/>
            </a:pPr>
            <a:r>
              <a:rPr lang="en-US" b="1" dirty="0"/>
              <a:t>System-wide software: </a:t>
            </a:r>
            <a:br>
              <a:rPr lang="en-US" b="1" dirty="0"/>
            </a:br>
            <a:r>
              <a:rPr lang="en-US" dirty="0"/>
              <a:t>All users can read/execute but cannot write into these locations.</a:t>
            </a:r>
            <a:endParaRPr lang="en-US" b="1" dirty="0"/>
          </a:p>
          <a:p>
            <a:r>
              <a:rPr lang="en-US" dirty="0"/>
              <a:t>Discovery modules – available in the </a:t>
            </a:r>
            <a:r>
              <a:rPr lang="en-US" i="1" dirty="0">
                <a:solidFill>
                  <a:srgbClr val="FF0000"/>
                </a:solidFill>
              </a:rPr>
              <a:t>/shared </a:t>
            </a:r>
            <a:r>
              <a:rPr lang="en-US" dirty="0"/>
              <a:t>file system </a:t>
            </a:r>
            <a:br>
              <a:rPr lang="en-US" dirty="0"/>
            </a:br>
            <a:r>
              <a:rPr lang="en-US" dirty="0"/>
              <a:t>for more info: </a:t>
            </a:r>
            <a:r>
              <a:rPr lang="en-US" dirty="0">
                <a:hlinkClick r:id="rId3"/>
              </a:rPr>
              <a:t>https://rc-docs.northeastern.edu/en/latest/software/modules.html</a:t>
            </a:r>
            <a:r>
              <a:rPr lang="en-US" dirty="0"/>
              <a:t> </a:t>
            </a:r>
          </a:p>
          <a:p>
            <a:r>
              <a:rPr lang="en-US" dirty="0"/>
              <a:t>Local to each compute node – the </a:t>
            </a:r>
            <a:r>
              <a:rPr lang="en-US" i="1" dirty="0">
                <a:solidFill>
                  <a:srgbClr val="FF0000"/>
                </a:solidFill>
              </a:rPr>
              <a:t>/</a:t>
            </a:r>
            <a:r>
              <a:rPr lang="en-US" i="1" dirty="0" err="1">
                <a:solidFill>
                  <a:srgbClr val="FF0000"/>
                </a:solidFill>
              </a:rPr>
              <a:t>usr</a:t>
            </a:r>
            <a:r>
              <a:rPr lang="en-US" i="1" dirty="0">
                <a:solidFill>
                  <a:srgbClr val="FF0000"/>
                </a:solidFill>
              </a:rPr>
              <a:t> </a:t>
            </a:r>
            <a:r>
              <a:rPr lang="en-US" dirty="0"/>
              <a:t>directory has some common libraries and tools.</a:t>
            </a:r>
          </a:p>
          <a:p>
            <a:pPr marL="0" indent="0">
              <a:buNone/>
            </a:pPr>
            <a:r>
              <a:rPr lang="en-US" b="1" dirty="0"/>
              <a:t>User software: </a:t>
            </a:r>
          </a:p>
          <a:p>
            <a:pPr marL="0" indent="0">
              <a:buNone/>
            </a:pPr>
            <a:r>
              <a:rPr lang="en-US" dirty="0"/>
              <a:t>Available only to users who own the directory.</a:t>
            </a:r>
          </a:p>
          <a:p>
            <a:r>
              <a:rPr lang="en-US" dirty="0"/>
              <a:t>The file systems </a:t>
            </a:r>
            <a:r>
              <a:rPr lang="en-US" i="1" dirty="0">
                <a:solidFill>
                  <a:srgbClr val="FF0000"/>
                </a:solidFill>
              </a:rPr>
              <a:t>/home </a:t>
            </a:r>
            <a:r>
              <a:rPr lang="en-US" dirty="0"/>
              <a:t>&amp; </a:t>
            </a:r>
            <a:r>
              <a:rPr lang="en-US" i="1" dirty="0">
                <a:solidFill>
                  <a:srgbClr val="FF0000"/>
                </a:solidFill>
              </a:rPr>
              <a:t>/scratch</a:t>
            </a:r>
            <a:r>
              <a:rPr lang="en-US" dirty="0"/>
              <a:t> can be used for user software installations with read/write/execute privileges. </a:t>
            </a:r>
          </a:p>
          <a:p>
            <a:pPr marL="0" indent="0">
              <a:buNone/>
            </a:pPr>
            <a:r>
              <a:rPr lang="en-US" b="1" dirty="0"/>
              <a:t>Group software:</a:t>
            </a:r>
          </a:p>
          <a:p>
            <a:r>
              <a:rPr lang="en-US" dirty="0"/>
              <a:t>The file system </a:t>
            </a:r>
            <a:r>
              <a:rPr lang="en-US" i="1" dirty="0">
                <a:solidFill>
                  <a:srgbClr val="FF0000"/>
                </a:solidFill>
              </a:rPr>
              <a:t>/work </a:t>
            </a:r>
            <a:r>
              <a:rPr lang="en-US" dirty="0"/>
              <a:t>can be used to install software that can be shared by multiple group members (that belong to the same </a:t>
            </a:r>
            <a:r>
              <a:rPr lang="en-US" dirty="0" err="1"/>
              <a:t>unix</a:t>
            </a:r>
            <a:r>
              <a:rPr lang="en-US" dirty="0"/>
              <a:t> group).</a:t>
            </a:r>
          </a:p>
          <a:p>
            <a:r>
              <a:rPr lang="en-US" dirty="0"/>
              <a:t>Software can be set up with read/write/execute privileges for group members only.</a:t>
            </a:r>
            <a:br>
              <a:rPr lang="en-US" dirty="0"/>
            </a:br>
            <a:br>
              <a:rPr lang="en-US" dirty="0"/>
            </a:br>
            <a:r>
              <a:rPr lang="en-US" dirty="0"/>
              <a:t>For more info on storage options: </a:t>
            </a:r>
            <a:r>
              <a:rPr lang="en-US" dirty="0">
                <a:hlinkClick r:id="rId4"/>
              </a:rPr>
              <a:t>https://rc-docs.northeastern.edu/en/latest/storage/discovery_storage.html</a:t>
            </a:r>
            <a:r>
              <a:rPr lang="en-US" dirty="0"/>
              <a:t> </a:t>
            </a:r>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6</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b="1" dirty="0"/>
              <a:t>System-wide vs. user software</a:t>
            </a:r>
            <a:endParaRPr lang="en-US" dirty="0"/>
          </a:p>
        </p:txBody>
      </p:sp>
    </p:spTree>
    <p:extLst>
      <p:ext uri="{BB962C8B-B14F-4D97-AF65-F5344CB8AC3E}">
        <p14:creationId xmlns:p14="http://schemas.microsoft.com/office/powerpoint/2010/main" val="340985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3222BB-4DCD-3744-9708-F886B67728DA}"/>
              </a:ext>
            </a:extLst>
          </p:cNvPr>
          <p:cNvSpPr>
            <a:spLocks noGrp="1"/>
          </p:cNvSpPr>
          <p:nvPr>
            <p:ph idx="1"/>
          </p:nvPr>
        </p:nvSpPr>
        <p:spPr>
          <a:xfrm>
            <a:off x="628962" y="1448822"/>
            <a:ext cx="10934075" cy="4664349"/>
          </a:xfrm>
        </p:spPr>
        <p:txBody>
          <a:bodyPr>
            <a:normAutofit lnSpcReduction="10000"/>
          </a:bodyPr>
          <a:lstStyle/>
          <a:p>
            <a:pPr marL="0" indent="0">
              <a:buNone/>
            </a:pPr>
            <a:r>
              <a:rPr lang="en-US" sz="2400" b="1" dirty="0"/>
              <a:t>Reasons to compile from source:</a:t>
            </a:r>
          </a:p>
          <a:p>
            <a:pPr marL="514350" indent="-514350">
              <a:buAutoNum type="arabicPeriod"/>
            </a:pPr>
            <a:r>
              <a:rPr lang="en-US" sz="2400" dirty="0"/>
              <a:t>The software is not available in the package manager repositories.</a:t>
            </a:r>
          </a:p>
          <a:p>
            <a:pPr marL="514350" indent="-514350">
              <a:buAutoNum type="arabicPeriod"/>
            </a:pPr>
            <a:r>
              <a:rPr lang="en-US" sz="2400" dirty="0"/>
              <a:t>The user prefers compile manually to include specific features such as optimization flags, parallel builds (MPI), link dependent libraries, etc.</a:t>
            </a:r>
          </a:p>
          <a:p>
            <a:pPr marL="514350" indent="-514350">
              <a:buFont typeface="Arial"/>
              <a:buAutoNum type="arabicPeriod"/>
            </a:pPr>
            <a:r>
              <a:rPr lang="en-US" sz="2400" dirty="0"/>
              <a:t>The user may need a build using specific compilers and libraries or specific hardware types.</a:t>
            </a:r>
          </a:p>
          <a:p>
            <a:pPr marL="0" indent="0">
              <a:buNone/>
            </a:pPr>
            <a:r>
              <a:rPr lang="en-US" sz="2400" b="1" dirty="0"/>
              <a:t>The compilation process from source requires:</a:t>
            </a:r>
          </a:p>
          <a:p>
            <a:pPr marL="514350" indent="-514350">
              <a:buAutoNum type="arabicPeriod"/>
            </a:pPr>
            <a:r>
              <a:rPr lang="en-US" sz="2400" dirty="0"/>
              <a:t>Knowledge of the system (hardware, network, drivers, </a:t>
            </a:r>
            <a:r>
              <a:rPr lang="en-US" sz="2400" dirty="0" err="1"/>
              <a:t>kernals</a:t>
            </a:r>
            <a:r>
              <a:rPr lang="en-US" sz="2400" dirty="0"/>
              <a:t>).</a:t>
            </a:r>
          </a:p>
          <a:p>
            <a:pPr marL="514350" indent="-514350">
              <a:buAutoNum type="arabicPeriod"/>
            </a:pPr>
            <a:r>
              <a:rPr lang="en-US" sz="2400" dirty="0"/>
              <a:t>Knowledge of the environment and software stack available (compilers and libraries.)</a:t>
            </a:r>
          </a:p>
          <a:p>
            <a:pPr marL="514350" indent="-514350">
              <a:buAutoNum type="arabicPeriod"/>
            </a:pPr>
            <a:r>
              <a:rPr lang="en-US" sz="2400" dirty="0"/>
              <a:t>Knowledge of the compilation options (configuration, compilation and optimization flags).</a:t>
            </a:r>
          </a:p>
        </p:txBody>
      </p:sp>
      <p:sp>
        <p:nvSpPr>
          <p:cNvPr id="3" name="Slide Number Placeholder 2">
            <a:extLst>
              <a:ext uri="{FF2B5EF4-FFF2-40B4-BE49-F238E27FC236}">
                <a16:creationId xmlns:a16="http://schemas.microsoft.com/office/drawing/2014/main" id="{4539EB73-CA44-D246-8C9A-F6E468E54086}"/>
              </a:ext>
            </a:extLst>
          </p:cNvPr>
          <p:cNvSpPr>
            <a:spLocks noGrp="1"/>
          </p:cNvSpPr>
          <p:nvPr>
            <p:ph type="sldNum" sz="quarter" idx="10"/>
          </p:nvPr>
        </p:nvSpPr>
        <p:spPr/>
        <p:txBody>
          <a:bodyPr/>
          <a:lstStyle/>
          <a:p>
            <a:fld id="{2BE017B6-6466-CA44-A203-DCC007137B39}" type="slidenum">
              <a:rPr lang="en-US" smtClean="0"/>
              <a:pPr/>
              <a:t>7</a:t>
            </a:fld>
            <a:endParaRPr lang="en-US" dirty="0"/>
          </a:p>
        </p:txBody>
      </p:sp>
      <p:sp>
        <p:nvSpPr>
          <p:cNvPr id="4" name="Title 3">
            <a:extLst>
              <a:ext uri="{FF2B5EF4-FFF2-40B4-BE49-F238E27FC236}">
                <a16:creationId xmlns:a16="http://schemas.microsoft.com/office/drawing/2014/main" id="{14633E6B-78C7-EA47-B331-A8AB7B4B60C1}"/>
              </a:ext>
            </a:extLst>
          </p:cNvPr>
          <p:cNvSpPr>
            <a:spLocks noGrp="1"/>
          </p:cNvSpPr>
          <p:nvPr>
            <p:ph type="title"/>
          </p:nvPr>
        </p:nvSpPr>
        <p:spPr>
          <a:xfrm>
            <a:off x="838200" y="0"/>
            <a:ext cx="10515600" cy="1325563"/>
          </a:xfrm>
        </p:spPr>
        <p:txBody>
          <a:bodyPr/>
          <a:lstStyle/>
          <a:p>
            <a:pPr algn="ctr"/>
            <a:r>
              <a:rPr lang="en-US" dirty="0"/>
              <a:t>Installing software from source considerations</a:t>
            </a:r>
          </a:p>
        </p:txBody>
      </p:sp>
    </p:spTree>
    <p:extLst>
      <p:ext uri="{BB962C8B-B14F-4D97-AF65-F5344CB8AC3E}">
        <p14:creationId xmlns:p14="http://schemas.microsoft.com/office/powerpoint/2010/main" val="6409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3222BB-4DCD-3744-9708-F886B67728DA}"/>
              </a:ext>
            </a:extLst>
          </p:cNvPr>
          <p:cNvSpPr>
            <a:spLocks noGrp="1"/>
          </p:cNvSpPr>
          <p:nvPr>
            <p:ph idx="1"/>
          </p:nvPr>
        </p:nvSpPr>
        <p:spPr>
          <a:xfrm>
            <a:off x="278970" y="1448822"/>
            <a:ext cx="11284068" cy="5106961"/>
          </a:xfrm>
        </p:spPr>
        <p:txBody>
          <a:bodyPr>
            <a:normAutofit fontScale="92500" lnSpcReduction="10000"/>
          </a:bodyPr>
          <a:lstStyle/>
          <a:p>
            <a:pPr marL="0" indent="0">
              <a:buNone/>
            </a:pPr>
            <a:r>
              <a:rPr lang="en-US" sz="2400" b="1" u="sng" dirty="0"/>
              <a:t>Most installations follow these stages:</a:t>
            </a:r>
          </a:p>
          <a:p>
            <a:pPr marL="457200" indent="-457200">
              <a:buFont typeface="+mj-lt"/>
              <a:buAutoNum type="arabicPeriod"/>
            </a:pPr>
            <a:r>
              <a:rPr lang="en-US" sz="2400" b="1" dirty="0"/>
              <a:t>Review the developer’s manual </a:t>
            </a:r>
            <a:r>
              <a:rPr lang="en-US" sz="2400" dirty="0"/>
              <a:t>webpage or README/INSTALL files inside the source code directory. They often recommend an installation procedure.</a:t>
            </a:r>
          </a:p>
          <a:p>
            <a:pPr marL="457200" indent="-457200">
              <a:buFont typeface="+mj-lt"/>
              <a:buAutoNum type="arabicPeriod"/>
            </a:pPr>
            <a:r>
              <a:rPr lang="en-US" sz="2400" b="1" dirty="0"/>
              <a:t>Select and load a compiler module </a:t>
            </a:r>
            <a:r>
              <a:rPr lang="en-US" sz="2400" dirty="0"/>
              <a:t>– converts code to binary executables. For more info on the compilation process: </a:t>
            </a:r>
            <a:r>
              <a:rPr lang="en-US" sz="2400" dirty="0">
                <a:hlinkClick r:id="rId3" action="ppaction://hlinksldjump"/>
              </a:rPr>
              <a:t>24. The compilation process</a:t>
            </a:r>
            <a:r>
              <a:rPr lang="en-US" sz="2400" dirty="0"/>
              <a:t> and compilers: </a:t>
            </a:r>
            <a:r>
              <a:rPr lang="en-US" sz="2400" dirty="0">
                <a:hlinkClick r:id="rId4" action="ppaction://hlinksldjump"/>
              </a:rPr>
              <a:t>23. Table 1 - Compilers on Discovery</a:t>
            </a:r>
            <a:r>
              <a:rPr lang="en-US" sz="2400" dirty="0"/>
              <a:t>).</a:t>
            </a:r>
          </a:p>
          <a:p>
            <a:pPr marL="457200" indent="-457200">
              <a:buFont typeface="+mj-lt"/>
              <a:buAutoNum type="arabicPeriod"/>
            </a:pPr>
            <a:r>
              <a:rPr lang="en-US" sz="2400" b="1" dirty="0"/>
              <a:t>Select and load any dependency modules:</a:t>
            </a:r>
            <a:endParaRPr lang="en-US" sz="2400" dirty="0"/>
          </a:p>
          <a:p>
            <a:pPr marL="914400" lvl="1" indent="-457200">
              <a:buFont typeface="+mj-lt"/>
              <a:buAutoNum type="arabicPeriod"/>
            </a:pPr>
            <a:r>
              <a:rPr lang="en-US" sz="2000" dirty="0"/>
              <a:t>Many basic libraries are already available in system-wide locations: /</a:t>
            </a:r>
            <a:r>
              <a:rPr lang="en-US" sz="2000" dirty="0" err="1"/>
              <a:t>usr</a:t>
            </a:r>
            <a:r>
              <a:rPr lang="en-US" sz="2000" dirty="0"/>
              <a:t>/lib , /</a:t>
            </a:r>
            <a:r>
              <a:rPr lang="en-US" sz="2000" dirty="0" err="1"/>
              <a:t>usr</a:t>
            </a:r>
            <a:r>
              <a:rPr lang="en-US" sz="2000" dirty="0"/>
              <a:t>/lib64 , /</a:t>
            </a:r>
            <a:r>
              <a:rPr lang="en-US" sz="2000" dirty="0" err="1"/>
              <a:t>usr</a:t>
            </a:r>
            <a:r>
              <a:rPr lang="en-US" sz="2000" dirty="0"/>
              <a:t>/include . They will be automatically visible during installation.</a:t>
            </a:r>
          </a:p>
          <a:p>
            <a:pPr marL="914400" lvl="1" indent="-457200">
              <a:buFont typeface="+mj-lt"/>
              <a:buAutoNum type="arabicPeriod"/>
            </a:pPr>
            <a:r>
              <a:rPr lang="en-US" sz="2000" dirty="0"/>
              <a:t>MPI (compatible with the compiler) needs to be loaded as a module. See </a:t>
            </a:r>
            <a:r>
              <a:rPr lang="en-US" sz="2000" dirty="0">
                <a:hlinkClick r:id="rId5" action="ppaction://hlinksldjump"/>
              </a:rPr>
              <a:t>26. Table 3 – MPI on Discovery</a:t>
            </a:r>
            <a:r>
              <a:rPr lang="en-US" sz="2000" dirty="0"/>
              <a:t> for more info.</a:t>
            </a:r>
          </a:p>
          <a:p>
            <a:pPr marL="914400" lvl="1" indent="-457200">
              <a:buFont typeface="+mj-lt"/>
              <a:buAutoNum type="arabicPeriod"/>
            </a:pPr>
            <a:r>
              <a:rPr lang="en-US" sz="2000" dirty="0"/>
              <a:t>Additional libraries can also be loaded as modules (if available/compatible) or installed from source.</a:t>
            </a:r>
          </a:p>
          <a:p>
            <a:pPr marL="457200" indent="-457200">
              <a:buFont typeface="+mj-lt"/>
              <a:buAutoNum type="arabicPeriod"/>
            </a:pPr>
            <a:r>
              <a:rPr lang="en-US" sz="2400" b="1" dirty="0"/>
              <a:t>Configuration stage </a:t>
            </a:r>
            <a:r>
              <a:rPr lang="en-US" sz="2400" dirty="0"/>
              <a:t>– configuration scripts ensure all necessary parts are loaded,</a:t>
            </a:r>
            <a:br>
              <a:rPr lang="en-US" sz="2400" dirty="0"/>
            </a:br>
            <a:r>
              <a:rPr lang="en-US" sz="2400" dirty="0"/>
              <a:t>It also checks for specific user settings (such as installations modes, paths etc.):</a:t>
            </a:r>
            <a:br>
              <a:rPr lang="en-US" sz="2400" dirty="0"/>
            </a:br>
            <a:br>
              <a:rPr lang="en-US" sz="2400" dirty="0"/>
            </a:br>
            <a:r>
              <a:rPr lang="en-US" sz="2400" b="1" dirty="0"/>
              <a:t>./configure [configuration options]</a:t>
            </a:r>
          </a:p>
        </p:txBody>
      </p:sp>
      <p:sp>
        <p:nvSpPr>
          <p:cNvPr id="3" name="Slide Number Placeholder 2">
            <a:extLst>
              <a:ext uri="{FF2B5EF4-FFF2-40B4-BE49-F238E27FC236}">
                <a16:creationId xmlns:a16="http://schemas.microsoft.com/office/drawing/2014/main" id="{4539EB73-CA44-D246-8C9A-F6E468E54086}"/>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14633E6B-78C7-EA47-B331-A8AB7B4B60C1}"/>
              </a:ext>
            </a:extLst>
          </p:cNvPr>
          <p:cNvSpPr>
            <a:spLocks noGrp="1"/>
          </p:cNvSpPr>
          <p:nvPr>
            <p:ph type="title"/>
          </p:nvPr>
        </p:nvSpPr>
        <p:spPr>
          <a:xfrm>
            <a:off x="838200" y="0"/>
            <a:ext cx="10515600" cy="1325563"/>
          </a:xfrm>
        </p:spPr>
        <p:txBody>
          <a:bodyPr/>
          <a:lstStyle/>
          <a:p>
            <a:pPr algn="ctr"/>
            <a:r>
              <a:rPr lang="en-US" dirty="0"/>
              <a:t>Installing software from source - stages</a:t>
            </a:r>
          </a:p>
        </p:txBody>
      </p:sp>
    </p:spTree>
    <p:extLst>
      <p:ext uri="{BB962C8B-B14F-4D97-AF65-F5344CB8AC3E}">
        <p14:creationId xmlns:p14="http://schemas.microsoft.com/office/powerpoint/2010/main" val="142746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3222BB-4DCD-3744-9708-F886B67728DA}"/>
              </a:ext>
            </a:extLst>
          </p:cNvPr>
          <p:cNvSpPr>
            <a:spLocks noGrp="1"/>
          </p:cNvSpPr>
          <p:nvPr>
            <p:ph idx="1"/>
          </p:nvPr>
        </p:nvSpPr>
        <p:spPr>
          <a:xfrm>
            <a:off x="278969" y="1448822"/>
            <a:ext cx="11284069" cy="5272653"/>
          </a:xfrm>
        </p:spPr>
        <p:txBody>
          <a:bodyPr>
            <a:normAutofit fontScale="92500" lnSpcReduction="10000"/>
          </a:bodyPr>
          <a:lstStyle/>
          <a:p>
            <a:pPr marL="0" indent="0">
              <a:buNone/>
            </a:pPr>
            <a:r>
              <a:rPr lang="en-US" dirty="0"/>
              <a:t>5.  </a:t>
            </a:r>
            <a:r>
              <a:rPr lang="en-US" b="1" dirty="0"/>
              <a:t>Configuration notes:</a:t>
            </a:r>
          </a:p>
          <a:p>
            <a:pPr lvl="1"/>
            <a:r>
              <a:rPr lang="en-US" dirty="0"/>
              <a:t>Check the configuration options with the command: </a:t>
            </a:r>
            <a:r>
              <a:rPr lang="en-US" b="1" dirty="0"/>
              <a:t>./configure –help</a:t>
            </a:r>
            <a:br>
              <a:rPr lang="en-US" b="1" dirty="0"/>
            </a:br>
            <a:r>
              <a:rPr lang="en-US" dirty="0"/>
              <a:t>Some features can be enabled/disabled: </a:t>
            </a:r>
            <a:r>
              <a:rPr lang="en-US" b="1" dirty="0"/>
              <a:t>--enable-FEATURE[=ARG] </a:t>
            </a:r>
            <a:r>
              <a:rPr lang="en-US" dirty="0"/>
              <a:t>or </a:t>
            </a:r>
            <a:r>
              <a:rPr lang="en-US" b="1" dirty="0"/>
              <a:t>--disable-FEATURE</a:t>
            </a:r>
          </a:p>
          <a:p>
            <a:pPr lvl="1"/>
            <a:r>
              <a:rPr lang="en-US" dirty="0"/>
              <a:t>You can define the installation path with: </a:t>
            </a:r>
            <a:r>
              <a:rPr lang="en-US" b="1" dirty="0"/>
              <a:t>--prefix=/my/path </a:t>
            </a:r>
            <a:r>
              <a:rPr lang="en-US" dirty="0"/>
              <a:t>. Select a user-readable location (/home , /work or /scratch) instead of the default /</a:t>
            </a:r>
            <a:r>
              <a:rPr lang="en-US" dirty="0" err="1"/>
              <a:t>usr</a:t>
            </a:r>
            <a:r>
              <a:rPr lang="en-US" dirty="0"/>
              <a:t>/local.</a:t>
            </a:r>
          </a:p>
          <a:p>
            <a:pPr lvl="1"/>
            <a:r>
              <a:rPr lang="en-US" dirty="0"/>
              <a:t>You can customize your optimization flags: </a:t>
            </a:r>
            <a:r>
              <a:rPr lang="en-US" dirty="0">
                <a:hlinkClick r:id="rId2" action="ppaction://hlinksldjump"/>
              </a:rPr>
              <a:t>26. Table 2 – Useful compilation flags</a:t>
            </a:r>
            <a:r>
              <a:rPr lang="en-US" dirty="0"/>
              <a:t> .</a:t>
            </a:r>
          </a:p>
          <a:p>
            <a:pPr lvl="1"/>
            <a:r>
              <a:rPr lang="en-US" dirty="0"/>
              <a:t>Most dependency libraries will be found using $LD_LIBRARY_PATH or $LIBRARY_PATH variables. Header files will be found by setting $CPATH. (see </a:t>
            </a:r>
            <a:r>
              <a:rPr lang="en-US" dirty="0">
                <a:hlinkClick r:id="rId3" action="ppaction://hlinksldjump"/>
              </a:rPr>
              <a:t>23. Setting up your installation environment</a:t>
            </a:r>
            <a:r>
              <a:rPr lang="en-US" dirty="0"/>
              <a:t> ). </a:t>
            </a:r>
            <a:r>
              <a:rPr lang="en-US" b="1" dirty="0"/>
              <a:t>Those are being set when modules are loaded automatically.</a:t>
            </a:r>
          </a:p>
          <a:p>
            <a:pPr lvl="1"/>
            <a:r>
              <a:rPr lang="en-US" dirty="0"/>
              <a:t>When configure doesn’t exist – you’ll need to edit the </a:t>
            </a:r>
            <a:r>
              <a:rPr lang="en-US" dirty="0" err="1"/>
              <a:t>Makefile</a:t>
            </a:r>
            <a:r>
              <a:rPr lang="en-US" dirty="0"/>
              <a:t> to point to specific libraries and paths.</a:t>
            </a:r>
          </a:p>
          <a:p>
            <a:pPr marL="514350" indent="-514350">
              <a:buAutoNum type="arabicPeriod" startAt="6"/>
            </a:pPr>
            <a:r>
              <a:rPr lang="en-US" b="1" dirty="0"/>
              <a:t>Build the software </a:t>
            </a:r>
            <a:r>
              <a:rPr lang="en-US" dirty="0"/>
              <a:t>using command “make” or “make -j &lt;N&gt;” if parallel build is supported (&lt;N&gt; refers to the number of cores).</a:t>
            </a:r>
          </a:p>
          <a:p>
            <a:pPr marL="514350" indent="-514350">
              <a:buAutoNum type="arabicPeriod" startAt="6"/>
            </a:pPr>
            <a:r>
              <a:rPr lang="en-US" b="1" dirty="0"/>
              <a:t>Install</a:t>
            </a:r>
            <a:r>
              <a:rPr lang="en-US" dirty="0"/>
              <a:t> (copy executables and libraries to the desired location) with:</a:t>
            </a:r>
            <a:br>
              <a:rPr lang="en-US" dirty="0"/>
            </a:br>
            <a:r>
              <a:rPr lang="en-US" dirty="0"/>
              <a:t>”make install”</a:t>
            </a:r>
          </a:p>
        </p:txBody>
      </p:sp>
      <p:sp>
        <p:nvSpPr>
          <p:cNvPr id="3" name="Slide Number Placeholder 2">
            <a:extLst>
              <a:ext uri="{FF2B5EF4-FFF2-40B4-BE49-F238E27FC236}">
                <a16:creationId xmlns:a16="http://schemas.microsoft.com/office/drawing/2014/main" id="{4539EB73-CA44-D246-8C9A-F6E468E54086}"/>
              </a:ext>
            </a:extLst>
          </p:cNvPr>
          <p:cNvSpPr>
            <a:spLocks noGrp="1"/>
          </p:cNvSpPr>
          <p:nvPr>
            <p:ph type="sldNum" sz="quarter" idx="10"/>
          </p:nvPr>
        </p:nvSpPr>
        <p:spPr/>
        <p:txBody>
          <a:bodyPr/>
          <a:lstStyle/>
          <a:p>
            <a:fld id="{2BE017B6-6466-CA44-A203-DCC007137B39}" type="slidenum">
              <a:rPr lang="en-US" smtClean="0"/>
              <a:pPr/>
              <a:t>9</a:t>
            </a:fld>
            <a:endParaRPr lang="en-US" dirty="0"/>
          </a:p>
        </p:txBody>
      </p:sp>
      <p:sp>
        <p:nvSpPr>
          <p:cNvPr id="4" name="Title 3">
            <a:extLst>
              <a:ext uri="{FF2B5EF4-FFF2-40B4-BE49-F238E27FC236}">
                <a16:creationId xmlns:a16="http://schemas.microsoft.com/office/drawing/2014/main" id="{14633E6B-78C7-EA47-B331-A8AB7B4B60C1}"/>
              </a:ext>
            </a:extLst>
          </p:cNvPr>
          <p:cNvSpPr>
            <a:spLocks noGrp="1"/>
          </p:cNvSpPr>
          <p:nvPr>
            <p:ph type="title"/>
          </p:nvPr>
        </p:nvSpPr>
        <p:spPr>
          <a:xfrm>
            <a:off x="838200" y="0"/>
            <a:ext cx="10515600" cy="1325563"/>
          </a:xfrm>
        </p:spPr>
        <p:txBody>
          <a:bodyPr/>
          <a:lstStyle/>
          <a:p>
            <a:pPr algn="ctr"/>
            <a:r>
              <a:rPr lang="en-US" dirty="0"/>
              <a:t>Installing software from source - stages</a:t>
            </a:r>
          </a:p>
        </p:txBody>
      </p:sp>
    </p:spTree>
    <p:extLst>
      <p:ext uri="{BB962C8B-B14F-4D97-AF65-F5344CB8AC3E}">
        <p14:creationId xmlns:p14="http://schemas.microsoft.com/office/powerpoint/2010/main" val="4245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1</a:t>
            </a:r>
            <a:br>
              <a:rPr lang="en-US" dirty="0"/>
            </a:br>
            <a:r>
              <a:rPr lang="en-US" dirty="0"/>
              <a:t>Installation using advanced </a:t>
            </a:r>
            <a:r>
              <a:rPr lang="en-US" dirty="0" err="1"/>
              <a:t>Spack</a:t>
            </a:r>
            <a:r>
              <a:rPr lang="en-US" dirty="0"/>
              <a:t> options</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653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52138</TotalTime>
  <Words>4832</Words>
  <Application>Microsoft Macintosh PowerPoint</Application>
  <PresentationFormat>Widescreen</PresentationFormat>
  <Paragraphs>319</Paragraphs>
  <Slides>28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vt:lpstr>
      <vt:lpstr>Courier New</vt:lpstr>
      <vt:lpstr>Helvetica Neue</vt:lpstr>
      <vt:lpstr>Real Head Pro</vt:lpstr>
      <vt:lpstr>Real Text Pro</vt:lpstr>
      <vt:lpstr>Real Text Pro Demibold</vt:lpstr>
      <vt:lpstr>Office Theme</vt:lpstr>
      <vt:lpstr>Introduction to software installation on Discovery</vt:lpstr>
      <vt:lpstr>PowerPoint Presentation</vt:lpstr>
      <vt:lpstr>PowerPoint Presentation</vt:lpstr>
      <vt:lpstr>Why build your own software?</vt:lpstr>
      <vt:lpstr>System-wide vs. user software</vt:lpstr>
      <vt:lpstr>Installing software from source considerations</vt:lpstr>
      <vt:lpstr>Installing software from source - stages</vt:lpstr>
      <vt:lpstr>Installing software from source - stages</vt:lpstr>
      <vt:lpstr>Exercise 1 Installation using advanced Spack options</vt:lpstr>
      <vt:lpstr>Exercise 1 Task 1 – Setting up Spack</vt:lpstr>
      <vt:lpstr>Exercise 1 Task 2 – add user config files to spack</vt:lpstr>
      <vt:lpstr>Exercise 1 Task 3 – Install NETCDF-C with Spack</vt:lpstr>
      <vt:lpstr>Exercise 2 Build from source </vt:lpstr>
      <vt:lpstr>Exercise 2 Task 1 – Setting up your shell environment</vt:lpstr>
      <vt:lpstr>Exercise 2 Task 2 – Configure the software</vt:lpstr>
      <vt:lpstr>Exercise 2 Task 3 – Install &amp; use the software</vt:lpstr>
      <vt:lpstr>Thank you for your participation in RC tutorial!  Visit our website: https://rc.northeastern.edu/  Enjoy your computing!</vt:lpstr>
      <vt:lpstr>Supplemental Material</vt:lpstr>
      <vt:lpstr>Spack - additional features</vt:lpstr>
      <vt:lpstr>Spack installation – additional notes</vt:lpstr>
      <vt:lpstr>Getting to know the Operating System (OS)</vt:lpstr>
      <vt:lpstr>Setting up your installation environment</vt:lpstr>
      <vt:lpstr>Additional notes on environment setup</vt:lpstr>
      <vt:lpstr>Table 1 - Compilers on Discovery</vt:lpstr>
      <vt:lpstr>The compilation process</vt:lpstr>
      <vt:lpstr>Table 2 – Useful compilation flags</vt:lpstr>
      <vt:lpstr>Table 3 – MPI on Discovery</vt:lpstr>
      <vt:lpstr>Table 4 - Troubleshooting compilation errors</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312</cp:revision>
  <cp:lastPrinted>2019-03-27T19:18:08Z</cp:lastPrinted>
  <dcterms:created xsi:type="dcterms:W3CDTF">2019-05-16T14:42:28Z</dcterms:created>
  <dcterms:modified xsi:type="dcterms:W3CDTF">2021-06-06T14:07:43Z</dcterms:modified>
  <cp:category/>
</cp:coreProperties>
</file>